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3" r:id="rId3"/>
    <p:sldId id="276" r:id="rId4"/>
    <p:sldId id="288" r:id="rId5"/>
    <p:sldId id="289" r:id="rId6"/>
    <p:sldId id="290" r:id="rId7"/>
    <p:sldId id="291" r:id="rId8"/>
    <p:sldId id="267" r:id="rId9"/>
    <p:sldId id="292" r:id="rId10"/>
    <p:sldId id="296" r:id="rId11"/>
    <p:sldId id="294" r:id="rId12"/>
    <p:sldId id="295" r:id="rId13"/>
    <p:sldId id="307" r:id="rId14"/>
    <p:sldId id="308" r:id="rId15"/>
    <p:sldId id="298" r:id="rId16"/>
    <p:sldId id="300" r:id="rId17"/>
    <p:sldId id="309" r:id="rId18"/>
    <p:sldId id="301" r:id="rId19"/>
    <p:sldId id="303" r:id="rId20"/>
    <p:sldId id="304" r:id="rId21"/>
    <p:sldId id="305" r:id="rId22"/>
    <p:sldId id="31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lisanskimya.balikesir.edu.tr/~f20962/images/Antoine-Laurent_Lavoisier_(by_Louis_Jean_Desire_Delaistre)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img-fotki.yandex.ru/get/4913/126770239.3/0_cef0b_e4d05c51_X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http://ru.wikipedia.org/wiki/%D0%A4%D0%B0%D0%B9%D0%BB:Grenadier1715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lomonosov.aonb.ru/assets/images/vyst/vyst3/vyst3_2_35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img.narodna.pravda.com.ua/images/doc/1/1/1153a-0fedorovik0impekaterina9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g-fotki.yandex.ru/get/4417/11054434.2f/0_666ce_13c7b979_XL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img1.liveinternet.ru/images/attach/b/3/17/863/17863475_A.jpg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msu.ru/jubilee/journ/final/pictures/aptekab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://img1.liveinternet.ru/images/attach/c/2/69/649/69649174_s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doctor24.com.ua/data/converted/export1/tbl_img_doc_files/doc_img_data/217268820.jpe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hyperlink" Target="http://www.tumentoday.ru/wp-content/uploads/2011/08/%D0%9B%D0%BE%D0%BC%D0%BE%D0%BD%D0%BE%D1%81%D0%BE%D0%B2-%D0%9F%D0%B0%D0%BC%D1%8F%D1%82%D0%BD%D0%B8%D0%BA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m-necropol.narod.ru/lomonosov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hyperlink" Target="http://rusportrait.ru/gal2/s8-18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art.rin.ru/imagesbig/408_1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stat18.privet.ru/lr/0a2aeca849bdf15a499aacf5bd5d0ee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monosov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476672"/>
            <a:ext cx="4669508" cy="5976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13176" y="1844824"/>
            <a:ext cx="4330824" cy="22322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Михаил Васильевич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Ломоносов</a:t>
            </a:r>
            <a:b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</a:b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(1711-1765 гг.)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3861048"/>
            <a:ext cx="4320480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X. Вольф был доволен успехами Ломоносова, выделяя его из других студентов. В 1738 г. он </a:t>
            </a:r>
            <a:r>
              <a:rPr lang="ru-RU" sz="2000" b="1" dirty="0" smtClean="0"/>
              <a:t>сообщал </a:t>
            </a:r>
            <a:r>
              <a:rPr lang="ru-RU" sz="2000" b="1" dirty="0" smtClean="0"/>
              <a:t>в Петербург: «У г. Ломоносова, по-видимому, самая светлая голова между ними, при хорошем прилежании он мог бы и научиться многому, </a:t>
            </a:r>
            <a:r>
              <a:rPr lang="ru-RU" sz="2000" b="1" dirty="0" smtClean="0"/>
              <a:t>выказывая </a:t>
            </a:r>
            <a:r>
              <a:rPr lang="ru-RU" sz="2000" b="1" dirty="0" smtClean="0"/>
              <a:t>большую охоту и желание учиться».</a:t>
            </a:r>
            <a:endParaRPr lang="ru-RU" sz="2000" b="1" dirty="0"/>
          </a:p>
        </p:txBody>
      </p:sp>
      <p:pic>
        <p:nvPicPr>
          <p:cNvPr id="4" name="Picture 2" descr="Картинка 33 из 356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320480" cy="587820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2399" y="260648"/>
            <a:ext cx="4561601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</a:rPr>
              <a:t>В </a:t>
            </a:r>
            <a:r>
              <a:rPr lang="ru-RU" sz="2400" b="1" dirty="0" smtClean="0">
                <a:solidFill>
                  <a:srgbClr val="00FF00"/>
                </a:solidFill>
              </a:rPr>
              <a:t>1740 </a:t>
            </a:r>
            <a:r>
              <a:rPr lang="ru-RU" sz="2400" b="1" dirty="0" smtClean="0">
                <a:solidFill>
                  <a:srgbClr val="00FF00"/>
                </a:solidFill>
              </a:rPr>
              <a:t>Ломоносов</a:t>
            </a:r>
            <a:r>
              <a:rPr lang="ru-RU" sz="2400" b="1" dirty="0" smtClean="0">
                <a:solidFill>
                  <a:srgbClr val="00FF00"/>
                </a:solidFill>
              </a:rPr>
              <a:t>, обладая пылким темпераментом, поссорился с наставником и ушел из </a:t>
            </a:r>
            <a:r>
              <a:rPr lang="ru-RU" sz="2400" b="1" dirty="0" err="1" smtClean="0">
                <a:solidFill>
                  <a:srgbClr val="00FF00"/>
                </a:solidFill>
              </a:rPr>
              <a:t>Фрейберга</a:t>
            </a:r>
            <a:r>
              <a:rPr lang="ru-RU" sz="2400" b="1" dirty="0" smtClean="0">
                <a:solidFill>
                  <a:srgbClr val="00FF00"/>
                </a:solidFill>
              </a:rPr>
              <a:t> без дозволения </a:t>
            </a:r>
            <a:r>
              <a:rPr lang="ru-RU" sz="2400" b="1" dirty="0" smtClean="0">
                <a:solidFill>
                  <a:srgbClr val="00FF00"/>
                </a:solidFill>
              </a:rPr>
              <a:t>Академии. </a:t>
            </a:r>
            <a:endParaRPr lang="ru-RU" sz="2400" b="1" dirty="0">
              <a:solidFill>
                <a:srgbClr val="00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50131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</a:rPr>
              <a:t>По дороге </a:t>
            </a:r>
            <a:r>
              <a:rPr lang="ru-RU" sz="2400" b="1" dirty="0" smtClean="0">
                <a:solidFill>
                  <a:srgbClr val="00FF00"/>
                </a:solidFill>
              </a:rPr>
              <a:t>из Марбурга в Голландию был насильно завербован в прусские солдаты, но бежал из крепости </a:t>
            </a:r>
            <a:r>
              <a:rPr lang="ru-RU" sz="2400" b="1" dirty="0" err="1" smtClean="0">
                <a:solidFill>
                  <a:srgbClr val="00FF00"/>
                </a:solidFill>
              </a:rPr>
              <a:t>Везеля</a:t>
            </a:r>
            <a:r>
              <a:rPr lang="ru-RU" sz="2400" b="1" dirty="0" smtClean="0">
                <a:solidFill>
                  <a:srgbClr val="00FF00"/>
                </a:solidFill>
              </a:rPr>
              <a:t>. </a:t>
            </a:r>
            <a:endParaRPr lang="ru-RU" sz="2400" b="1" dirty="0">
              <a:solidFill>
                <a:srgbClr val="00FF00"/>
              </a:solidFill>
            </a:endParaRPr>
          </a:p>
        </p:txBody>
      </p:sp>
      <p:pic>
        <p:nvPicPr>
          <p:cNvPr id="4" name="Picture 2" descr="Картинка 126 из 156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6" y="2204864"/>
            <a:ext cx="4595869" cy="3440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upload.wikimedia.org/wikipedia/commons/thumb/5/53/Grenadier1715.jpg/220px-Grenadier171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60648"/>
            <a:ext cx="3995936" cy="4849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2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20"/>
                            </p:stCondLst>
                            <p:childTnLst>
                              <p:par>
                                <p:cTn id="3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192123"/>
            <a:ext cx="4572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июне 1741 г. Ломоносов вернулся в Россию и вскоре назначен был в академию адъюнктом химии.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FF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1745 г. он хлопочет о разрешении читать публичные лекции на русском языке;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FF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1746 г. - о наборе студентов из семинарий, об умножении переводных книг, о практическом приложении естественных наук.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lomonosov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39803" y="404664"/>
            <a:ext cx="4704197" cy="6021288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05064"/>
            <a:ext cx="56886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FF00"/>
                </a:solidFill>
              </a:rPr>
              <a:t>С 1748 г. Ломоносов работал в учреждённой по его инициативе Химической лаборатории академии; химическими исследованиями он занимался также в домашней лаборатории </a:t>
            </a:r>
            <a:endParaRPr lang="ru-RU" sz="2800" b="1" dirty="0">
              <a:solidFill>
                <a:srgbClr val="00FF00"/>
              </a:solidFill>
            </a:endParaRPr>
          </a:p>
        </p:txBody>
      </p:sp>
      <p:pic>
        <p:nvPicPr>
          <p:cNvPr id="3" name="Picture 2" descr="Картинка 30 из 321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5076825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3487738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8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а 25 из 321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5328592" cy="6745053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 rot="10800000" flipV="1">
            <a:off x="1259632" y="6488668"/>
            <a:ext cx="6156176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Екатерина II в гостях у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Ломоносова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3326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FF00"/>
                </a:solidFill>
              </a:rPr>
              <a:t>В</a:t>
            </a:r>
            <a:r>
              <a:rPr lang="ru-RU" sz="2000" b="1" dirty="0" smtClean="0">
                <a:solidFill>
                  <a:srgbClr val="00FF00"/>
                </a:solidFill>
              </a:rPr>
              <a:t> </a:t>
            </a:r>
            <a:r>
              <a:rPr lang="ru-RU" sz="2000" b="1" dirty="0" smtClean="0">
                <a:solidFill>
                  <a:srgbClr val="00FF00"/>
                </a:solidFill>
              </a:rPr>
              <a:t>1753 г., Ломоносову, при помощи Шувалова, удается устроить фабрику мозаики</a:t>
            </a:r>
            <a:endParaRPr lang="ru-RU" sz="2000" b="1" dirty="0">
              <a:solidFill>
                <a:srgbClr val="00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9464" y="2276872"/>
            <a:ext cx="48245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"</a:t>
            </a:r>
            <a:r>
              <a:rPr lang="ru-RU" sz="2400" b="1" dirty="0" smtClean="0">
                <a:solidFill>
                  <a:srgbClr val="FFFF00"/>
                </a:solidFill>
              </a:rPr>
              <a:t>Письмо о пользе Стекла":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Неправо о вещах те думают, Шувалов,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Которые Стекло чтут ниже Минералов,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Приманчивым лучом блистающих в глаза.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</a:rPr>
              <a:t>Не меньше польза в нем, не меньше в нем краса.</a:t>
            </a:r>
            <a:endParaRPr lang="ru-RU" sz="2400" b="1" dirty="0" smtClean="0">
              <a:solidFill>
                <a:srgbClr val="FFFF00"/>
              </a:solidFill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79512" y="6021288"/>
            <a:ext cx="50405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Мозаичный портрет П. И.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Шувалова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Мастерская М.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Ломоносова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47108" name="Picture 4" descr="Картинка 2 из 48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320480" cy="53837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903893"/>
            <a:ext cx="8423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1756. Ломоносов строит собственную мозаичную </a:t>
            </a:r>
            <a:r>
              <a:rPr lang="ru-RU" sz="2800" b="1" dirty="0" smtClean="0">
                <a:solidFill>
                  <a:srgbClr val="FFFF00"/>
                </a:solidFill>
              </a:rPr>
              <a:t>мастерскую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45058" name="Picture 2" descr="Картинка 3 из 285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8496944" cy="59303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5085184"/>
            <a:ext cx="4572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Tx/>
              <a:buNone/>
            </a:pPr>
            <a:r>
              <a:rPr lang="ru-RU" b="1" dirty="0" smtClean="0"/>
              <a:t>Ломоносов показывает Екатерине </a:t>
            </a:r>
            <a:r>
              <a:rPr lang="en-US" b="1" dirty="0" smtClean="0"/>
              <a:t>II</a:t>
            </a:r>
            <a:r>
              <a:rPr lang="ru-RU" b="1" dirty="0" smtClean="0"/>
              <a:t> </a:t>
            </a:r>
          </a:p>
          <a:p>
            <a:pPr>
              <a:buFontTx/>
              <a:buNone/>
            </a:pPr>
            <a:r>
              <a:rPr lang="ru-RU" b="1" dirty="0" smtClean="0"/>
              <a:t>мозаичную мастерскую.</a:t>
            </a:r>
            <a:endParaRPr lang="ru-RU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157192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FF00"/>
                </a:solidFill>
              </a:rPr>
              <a:t>Ломоносов создал ряд мозаичных портретов (например, портрет Петра I) и монументальную (4,8х6,44 м) мозаику «Полтавская баталия» (1762-1764). </a:t>
            </a:r>
            <a:endParaRPr lang="ru-RU" sz="2800" b="1" dirty="0">
              <a:solidFill>
                <a:srgbClr val="00FF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62443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248150" cy="410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65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002" y="548680"/>
            <a:ext cx="4603998" cy="538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Ломоносов М. В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280511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4549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</a:rPr>
              <a:t>  Ломоносов организует </a:t>
            </a:r>
            <a:r>
              <a:rPr lang="ru-RU" sz="2400" b="1" dirty="0" smtClean="0">
                <a:solidFill>
                  <a:srgbClr val="00FF00"/>
                </a:solidFill>
              </a:rPr>
              <a:t>домашнюю химическую лабораторию и мастерскую оптических приборов, работает над созданием "</a:t>
            </a:r>
            <a:r>
              <a:rPr lang="ru-RU" sz="2400" b="1" dirty="0" err="1" smtClean="0">
                <a:solidFill>
                  <a:srgbClr val="00FF00"/>
                </a:solidFill>
              </a:rPr>
              <a:t>ночезрительной</a:t>
            </a:r>
            <a:r>
              <a:rPr lang="ru-RU" sz="2400" b="1" dirty="0" smtClean="0">
                <a:solidFill>
                  <a:srgbClr val="00FF00"/>
                </a:solidFill>
              </a:rPr>
              <a:t> трубы".</a:t>
            </a:r>
            <a:endParaRPr lang="ru-RU" sz="24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Картинка 3 из 883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76872"/>
            <a:ext cx="3371850" cy="3810000"/>
          </a:xfrm>
          <a:prstGeom prst="rect">
            <a:avLst/>
          </a:prstGeom>
          <a:noFill/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5364088" y="404664"/>
            <a:ext cx="3168352" cy="17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3174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Первое </a:t>
            </a:r>
            <a:r>
              <a:rPr lang="ru-RU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здание</a:t>
            </a:r>
            <a:r>
              <a:rPr lang="ru-RU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Московского</a:t>
            </a:r>
            <a:r>
              <a:rPr lang="ru-RU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Университета</a:t>
            </a:r>
            <a:r>
              <a:rPr lang="ru-RU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Красной площади </a:t>
            </a:r>
            <a:r>
              <a:rPr lang="ru-RU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(слева).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4" name="Picture 6" descr="Картинка 11 из 883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076825" cy="31432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342900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</a:rPr>
              <a:t>В 1755 по инициативе Ломоносова и по его проекту был основан Московский университет, «открытый для всех лиц, способных к наукам», а не только для дворян.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717032"/>
            <a:ext cx="46440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</a:rPr>
              <a:t>М. В. Ломоносов родился </a:t>
            </a:r>
            <a:r>
              <a:rPr lang="ru-RU" sz="2800" b="1" i="1" dirty="0" smtClean="0">
                <a:solidFill>
                  <a:srgbClr val="FFFF00"/>
                </a:solidFill>
              </a:rPr>
              <a:t>8 ноября 1711 г., в селе Денисовке, Архангельской губернии, Холмогорского уезда, в </a:t>
            </a:r>
            <a:r>
              <a:rPr lang="ru-RU" sz="2800" b="1" i="1" dirty="0" smtClean="0">
                <a:solidFill>
                  <a:srgbClr val="FFFF00"/>
                </a:solidFill>
              </a:rPr>
              <a:t>крестьянской семье</a:t>
            </a:r>
            <a:r>
              <a:rPr lang="ru-RU" sz="2800" b="1" i="1" dirty="0" smtClean="0">
                <a:solidFill>
                  <a:srgbClr val="FFFF00"/>
                </a:solidFill>
              </a:rPr>
              <a:t>.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242285" cy="3291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1" descr="24557809_dom_lomonoso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5090595" cy="3311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8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Картинка 4 из 883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3752850" cy="3810000"/>
          </a:xfrm>
          <a:prstGeom prst="rect">
            <a:avLst/>
          </a:prstGeom>
          <a:noFill/>
        </p:spPr>
      </p:pic>
      <p:pic>
        <p:nvPicPr>
          <p:cNvPr id="54276" name="Picture 4" descr="Картинка 23 из 883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0"/>
            <a:ext cx="3456384" cy="48172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4725144"/>
            <a:ext cx="8748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Ученые люди, - доказывает Ломоносов, - нужны "для Сибири, для горных дел, фабрик, сохранения народа, архитектуры, правосудия, исправления нравов, купечества, единства чистые веры, </a:t>
            </a:r>
            <a:r>
              <a:rPr lang="ru-RU" sz="2400" b="1" dirty="0" err="1" smtClean="0">
                <a:solidFill>
                  <a:srgbClr val="FFFF00"/>
                </a:solidFill>
              </a:rPr>
              <a:t>земледельства</a:t>
            </a:r>
            <a:r>
              <a:rPr lang="ru-RU" sz="2400" b="1" dirty="0" smtClean="0">
                <a:solidFill>
                  <a:srgbClr val="FFFF00"/>
                </a:solidFill>
              </a:rPr>
              <a:t> и </a:t>
            </a:r>
            <a:r>
              <a:rPr lang="ru-RU" sz="2400" b="1" dirty="0" err="1" smtClean="0">
                <a:solidFill>
                  <a:srgbClr val="FFFF00"/>
                </a:solidFill>
              </a:rPr>
              <a:t>предзнания</a:t>
            </a:r>
            <a:r>
              <a:rPr lang="ru-RU" sz="2400" b="1" dirty="0" smtClean="0">
                <a:solidFill>
                  <a:srgbClr val="FFFF00"/>
                </a:solidFill>
              </a:rPr>
              <a:t> погод, военного дела, хода севером и сообщения с </a:t>
            </a:r>
            <a:r>
              <a:rPr lang="ru-RU" sz="2400" b="1" dirty="0" err="1" smtClean="0">
                <a:solidFill>
                  <a:srgbClr val="FFFF00"/>
                </a:solidFill>
              </a:rPr>
              <a:t>ориентом</a:t>
            </a:r>
            <a:r>
              <a:rPr lang="ru-RU" sz="2400" b="1" dirty="0" smtClean="0">
                <a:solidFill>
                  <a:srgbClr val="FFFF00"/>
                </a:solidFill>
              </a:rPr>
              <a:t>".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а 62 из 321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1721" b="5501"/>
          <a:stretch>
            <a:fillRect/>
          </a:stretch>
        </p:blipFill>
        <p:spPr bwMode="auto">
          <a:xfrm>
            <a:off x="4788024" y="260647"/>
            <a:ext cx="4032448" cy="5169805"/>
          </a:xfrm>
          <a:prstGeom prst="rect">
            <a:avLst/>
          </a:prstGeom>
          <a:noFill/>
        </p:spPr>
      </p:pic>
      <p:pic>
        <p:nvPicPr>
          <p:cNvPr id="4" name="Picture 2" descr="Картинка 51 из 285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88640"/>
            <a:ext cx="3409950" cy="3810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5103674"/>
            <a:ext cx="8388424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Весной 1765 Ломоносов простудился. Умер 15 апреля </a:t>
            </a:r>
            <a:r>
              <a:rPr lang="ru-RU" b="1" dirty="0" smtClean="0"/>
              <a:t>1765</a:t>
            </a:r>
            <a:r>
              <a:rPr lang="ru-RU" b="1" dirty="0" smtClean="0"/>
              <a:t>. Незадолго до смерти его посетила императрица </a:t>
            </a:r>
            <a:r>
              <a:rPr lang="ru-RU" b="1" dirty="0" smtClean="0"/>
              <a:t>Екатерина, </a:t>
            </a:r>
            <a:r>
              <a:rPr lang="ru-RU" b="1" dirty="0" smtClean="0"/>
              <a:t>"чем подать благоволила новое Высочайшее уверение о истинном </a:t>
            </a:r>
            <a:r>
              <a:rPr lang="ru-RU" b="1" dirty="0" err="1" smtClean="0"/>
              <a:t>люблении</a:t>
            </a:r>
            <a:r>
              <a:rPr lang="ru-RU" b="1" dirty="0" smtClean="0"/>
              <a:t> и попечении своем о науках и художествах в отечестве" ("Санкт-Петербургские Ведомости", 1764). </a:t>
            </a:r>
            <a:r>
              <a:rPr lang="ru-RU" b="1" dirty="0" smtClean="0"/>
              <a:t>Похоронен </a:t>
            </a:r>
            <a:r>
              <a:rPr lang="ru-RU" b="1" dirty="0" smtClean="0"/>
              <a:t>на Лазаревском кладбище Александро-Невской лавры в Петербурге. </a:t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1124744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rgbClr val="00FF00"/>
                </a:solidFill>
              </a:rPr>
              <a:t>Ломоносов </a:t>
            </a:r>
            <a:r>
              <a:rPr lang="ru-RU" sz="2800" b="1" i="1" dirty="0" smtClean="0">
                <a:solidFill>
                  <a:srgbClr val="00FF00"/>
                </a:solidFill>
              </a:rPr>
              <a:t>обнял все отрасли просвещения. Жажда науки была сильнейшей страстью сей души, исполненной страстей. Историк, ритор, механик, химик, минералог, художник и стихотворец, он все испытал и все </a:t>
            </a:r>
            <a:r>
              <a:rPr lang="ru-RU" sz="2800" b="1" i="1" dirty="0" smtClean="0">
                <a:solidFill>
                  <a:srgbClr val="00FF00"/>
                </a:solidFill>
              </a:rPr>
              <a:t>проник</a:t>
            </a:r>
            <a:r>
              <a:rPr lang="ru-RU" sz="2800" b="1" i="1" dirty="0" smtClean="0">
                <a:solidFill>
                  <a:srgbClr val="00FF00"/>
                </a:solidFill>
              </a:rPr>
              <a:t>.</a:t>
            </a:r>
            <a:r>
              <a:rPr lang="ru-RU" sz="2800" b="1" i="1" dirty="0" smtClean="0">
                <a:solidFill>
                  <a:srgbClr val="00FF00"/>
                </a:solidFill>
              </a:rPr>
              <a:t> </a:t>
            </a:r>
          </a:p>
          <a:p>
            <a:pPr algn="r"/>
            <a:r>
              <a:rPr lang="ru-RU" sz="2800" b="1" i="1" dirty="0" smtClean="0">
                <a:solidFill>
                  <a:srgbClr val="00FF00"/>
                </a:solidFill>
              </a:rPr>
              <a:t>А. С. Пушкин</a:t>
            </a:r>
            <a:endParaRPr lang="ru-RU" sz="2800" b="1" i="1" dirty="0">
              <a:solidFill>
                <a:srgbClr val="00FF00"/>
              </a:solidFill>
            </a:endParaRPr>
          </a:p>
        </p:txBody>
      </p:sp>
      <p:pic>
        <p:nvPicPr>
          <p:cNvPr id="58370" name="Picture 2" descr="http://art.rin.ru/imagesbig/408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3744416" cy="45113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645024"/>
            <a:ext cx="5868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FF00"/>
                </a:solidFill>
              </a:rPr>
              <a:t>В зимние месяцы, когда отцовские суда стояли на приколе и работы было меньше, Ломоносов учился читать и писать. Первыми учителями его были сосед Иван Шубной и дьячок приходской церкви С. Н. Сабельников. </a:t>
            </a:r>
            <a:br>
              <a:rPr lang="ru-RU" sz="2800" b="1" dirty="0" smtClean="0">
                <a:solidFill>
                  <a:srgbClr val="00FF00"/>
                </a:solidFill>
              </a:rPr>
            </a:br>
            <a:endParaRPr lang="ru-RU" sz="2800" b="1" dirty="0">
              <a:solidFill>
                <a:srgbClr val="00FF00"/>
              </a:solidFill>
            </a:endParaRPr>
          </a:p>
        </p:txBody>
      </p:sp>
      <p:pic>
        <p:nvPicPr>
          <p:cNvPr id="3" name="Picture 5" descr="в москву"/>
          <p:cNvPicPr>
            <a:picLocks noChangeAspect="1" noChangeArrowheads="1"/>
          </p:cNvPicPr>
          <p:nvPr/>
        </p:nvPicPr>
        <p:blipFill>
          <a:blip r:embed="rId2" cstate="print"/>
          <a:srcRect r="32287"/>
          <a:stretch>
            <a:fillRect/>
          </a:stretch>
        </p:blipFill>
        <p:spPr>
          <a:xfrm>
            <a:off x="5759624" y="260648"/>
            <a:ext cx="3384376" cy="63114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4818340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884368" cy="5974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6021288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FF00"/>
                </a:solidFill>
                <a:latin typeface="Times New Roman" pitchFamily="18" charset="0"/>
              </a:rPr>
              <a:t>В 19 лет тайком от </a:t>
            </a:r>
            <a:r>
              <a:rPr lang="ru-RU" sz="2000" b="1" dirty="0" smtClean="0">
                <a:solidFill>
                  <a:srgbClr val="00FF00"/>
                </a:solidFill>
                <a:latin typeface="Times New Roman" pitchFamily="18" charset="0"/>
              </a:rPr>
              <a:t>отца  М.В.Ломоносов</a:t>
            </a:r>
            <a:r>
              <a:rPr lang="ru-RU" sz="2000" b="1" dirty="0" smtClean="0">
                <a:solidFill>
                  <a:srgbClr val="00FF00"/>
                </a:solidFill>
                <a:latin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00FF00"/>
                </a:solidFill>
                <a:latin typeface="Times New Roman" pitchFamily="18" charset="0"/>
              </a:rPr>
              <a:t>отправляется </a:t>
            </a:r>
            <a:r>
              <a:rPr lang="ru-RU" sz="2000" b="1" dirty="0" smtClean="0">
                <a:solidFill>
                  <a:srgbClr val="00FF00"/>
                </a:solidFill>
                <a:latin typeface="Times New Roman" pitchFamily="18" charset="0"/>
              </a:rPr>
              <a:t>из деревни</a:t>
            </a:r>
          </a:p>
          <a:p>
            <a:pPr algn="ctr"/>
            <a:r>
              <a:rPr lang="ru-RU" sz="2000" b="1" dirty="0" smtClean="0">
                <a:solidFill>
                  <a:srgbClr val="00FF00"/>
                </a:solidFill>
                <a:latin typeface="Times New Roman" pitchFamily="18" charset="0"/>
              </a:rPr>
              <a:t>Холмогоры в Москву </a:t>
            </a:r>
            <a:endParaRPr lang="ru-RU" sz="20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 descr="в москву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476672"/>
            <a:ext cx="3934673" cy="4968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251520" y="5805264"/>
            <a:ext cx="396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00FF00"/>
                </a:solidFill>
              </a:rPr>
              <a:t>Н.И. Кисляков «Юноша Ломоносов на пути в Москву»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0545" y="836712"/>
            <a:ext cx="4363455" cy="5817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tmFilter="0,0; .5, 1; 1, 1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а 47 из 11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5076825" cy="3629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6" descr="Рисун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593725"/>
            <a:ext cx="4176712" cy="6264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9512" y="3573016"/>
            <a:ext cx="5004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FF00"/>
                </a:solidFill>
              </a:rPr>
              <a:t>В </a:t>
            </a:r>
            <a:r>
              <a:rPr lang="ru-RU" sz="2400" b="1" i="1" dirty="0" smtClean="0">
                <a:solidFill>
                  <a:srgbClr val="00FF00"/>
                </a:solidFill>
              </a:rPr>
              <a:t>Москве </a:t>
            </a:r>
            <a:r>
              <a:rPr lang="ru-RU" sz="2400" b="1" i="1" dirty="0" smtClean="0">
                <a:solidFill>
                  <a:srgbClr val="00FF00"/>
                </a:solidFill>
              </a:rPr>
              <a:t> в 1731 </a:t>
            </a:r>
            <a:r>
              <a:rPr lang="ru-RU" sz="2400" b="1" i="1" dirty="0" smtClean="0">
                <a:solidFill>
                  <a:srgbClr val="00FF00"/>
                </a:solidFill>
              </a:rPr>
              <a:t>г.</a:t>
            </a:r>
            <a:r>
              <a:rPr lang="ru-RU" sz="2400" b="1" i="1" dirty="0" smtClean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FF00"/>
                </a:solidFill>
              </a:rPr>
              <a:t>он </a:t>
            </a:r>
            <a:r>
              <a:rPr lang="ru-RU" sz="2400" b="1" i="1" dirty="0" smtClean="0">
                <a:solidFill>
                  <a:srgbClr val="00FF00"/>
                </a:solidFill>
              </a:rPr>
              <a:t>поступает учиться в Славяно-греко-латинскую </a:t>
            </a:r>
            <a:r>
              <a:rPr lang="ru-RU" sz="2400" b="1" i="1" dirty="0" smtClean="0">
                <a:solidFill>
                  <a:srgbClr val="00FF00"/>
                </a:solidFill>
              </a:rPr>
              <a:t>академию, </a:t>
            </a:r>
            <a:r>
              <a:rPr lang="ru-RU" sz="2400" b="1" i="1" dirty="0" smtClean="0">
                <a:solidFill>
                  <a:srgbClr val="00FF00"/>
                </a:solidFill>
              </a:rPr>
              <a:t>выдав себя за дворянского сына, поскольку крепостных в академию не принимали. </a:t>
            </a:r>
            <a:endParaRPr lang="ru-RU" sz="2400" b="1" i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FF00"/>
                </a:solidFill>
                <a:latin typeface="Times New Roman" pitchFamily="18" charset="0"/>
              </a:rPr>
              <a:t>Ломоносов   </a:t>
            </a:r>
            <a:r>
              <a:rPr lang="ru-RU" sz="2400" b="1" i="1" dirty="0" smtClean="0">
                <a:solidFill>
                  <a:srgbClr val="00FF00"/>
                </a:solidFill>
                <a:latin typeface="Times New Roman" pitchFamily="18" charset="0"/>
              </a:rPr>
              <a:t>становится одним из</a:t>
            </a:r>
          </a:p>
          <a:p>
            <a:r>
              <a:rPr lang="ru-RU" sz="2400" b="1" i="1" dirty="0" smtClean="0">
                <a:solidFill>
                  <a:srgbClr val="00FF00"/>
                </a:solidFill>
                <a:latin typeface="Times New Roman" pitchFamily="18" charset="0"/>
              </a:rPr>
              <a:t>лучших учеников.</a:t>
            </a:r>
            <a:endParaRPr lang="ru-RU" sz="2400" b="1" i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891480"/>
            <a:ext cx="10663162" cy="774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5877272"/>
            <a:ext cx="9577064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В 1735 г. он был послан в Петербург в академический университет</a:t>
            </a:r>
            <a:endParaRPr lang="ru-RU" sz="2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661248"/>
            <a:ext cx="831641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В 1736 г. трое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студентов,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в том числе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и Ломоносов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, были отправлены Академией Наук в Германию, для обучения математике, физике, философии, химии и металлургии. 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200800" cy="5115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lomonosovmv.ru/uploads/posts/2010-04/1271572194_deutschland_freiberg_stad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060848"/>
            <a:ext cx="5715000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092280" y="6309320"/>
            <a:ext cx="176279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Город </a:t>
            </a:r>
            <a:r>
              <a:rPr lang="ru-RU" dirty="0" err="1" smtClean="0"/>
              <a:t>Фрейберг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501008"/>
            <a:ext cx="3995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FF00"/>
                </a:solidFill>
              </a:rPr>
              <a:t>За границей Ломоносов пробыл пять лет: около 3 лет в Марбурге, под руководством знаменитого Вольфа, и около года в </a:t>
            </a:r>
            <a:r>
              <a:rPr lang="ru-RU" sz="2800" b="1" dirty="0" err="1" smtClean="0">
                <a:solidFill>
                  <a:srgbClr val="00FF00"/>
                </a:solidFill>
              </a:rPr>
              <a:t>Фрейберге</a:t>
            </a:r>
            <a:r>
              <a:rPr lang="ru-RU" sz="2800" b="1" dirty="0" smtClean="0">
                <a:solidFill>
                  <a:srgbClr val="00FF00"/>
                </a:solidFill>
              </a:rPr>
              <a:t>, у </a:t>
            </a:r>
            <a:r>
              <a:rPr lang="ru-RU" sz="2800" b="1" dirty="0" err="1" smtClean="0">
                <a:solidFill>
                  <a:srgbClr val="00FF00"/>
                </a:solidFill>
              </a:rPr>
              <a:t>Геннеля</a:t>
            </a:r>
            <a:endParaRPr lang="ru-RU" sz="2800" b="1" dirty="0">
              <a:solidFill>
                <a:srgbClr val="00FF00"/>
              </a:solidFill>
            </a:endParaRPr>
          </a:p>
        </p:txBody>
      </p:sp>
      <p:pic>
        <p:nvPicPr>
          <p:cNvPr id="5" name="Picture 2" descr="http://lomonosovmv.ru/uploads/posts/2010-04/1271572302_marburg_alte_universitc3a4t.jpg"/>
          <p:cNvPicPr>
            <a:picLocks noChangeAspect="1" noChangeArrowheads="1"/>
          </p:cNvPicPr>
          <p:nvPr/>
        </p:nvPicPr>
        <p:blipFill>
          <a:blip r:embed="rId3" cstate="print"/>
          <a:srcRect r="2727" b="15151"/>
          <a:stretch>
            <a:fillRect/>
          </a:stretch>
        </p:blipFill>
        <p:spPr bwMode="auto">
          <a:xfrm>
            <a:off x="0" y="0"/>
            <a:ext cx="4752528" cy="31091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2708920"/>
            <a:ext cx="28334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Марбургский</a:t>
            </a:r>
            <a:r>
              <a:rPr lang="ru-RU" dirty="0" smtClean="0"/>
              <a:t> универси­тет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684</Words>
  <Application>Microsoft Office PowerPoint</Application>
  <PresentationFormat>Экран (4:3)</PresentationFormat>
  <Paragraphs>45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33</cp:revision>
  <dcterms:created xsi:type="dcterms:W3CDTF">2011-12-04T10:18:38Z</dcterms:created>
  <dcterms:modified xsi:type="dcterms:W3CDTF">2012-01-29T20:53:56Z</dcterms:modified>
</cp:coreProperties>
</file>