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70" r:id="rId5"/>
    <p:sldId id="273" r:id="rId6"/>
    <p:sldId id="257" r:id="rId7"/>
    <p:sldId id="258" r:id="rId8"/>
    <p:sldId id="260" r:id="rId9"/>
    <p:sldId id="263" r:id="rId10"/>
    <p:sldId id="264" r:id="rId11"/>
    <p:sldId id="265" r:id="rId12"/>
    <p:sldId id="268" r:id="rId13"/>
    <p:sldId id="269" r:id="rId14"/>
    <p:sldId id="267" r:id="rId15"/>
    <p:sldId id="261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7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EE45-C845-4894-A522-3113BC26EFF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A6C7-BF3E-458B-A683-32594EE5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433001"/>
            <a:ext cx="3168352" cy="322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Рисунок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6672"/>
            <a:ext cx="217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bg1"/>
                </a:solidFill>
                <a:latin typeface="Monotype Corsiva" pitchFamily="66" charset="0"/>
              </a:rPr>
              <a:t>Десятое   ноября.</a:t>
            </a:r>
            <a:br>
              <a:rPr lang="ru-RU" sz="53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i="1" dirty="0" smtClean="0">
                <a:solidFill>
                  <a:schemeClr val="bg1"/>
                </a:solidFill>
                <a:latin typeface="Monotype Corsiva" pitchFamily="66" charset="0"/>
              </a:rPr>
              <a:t>Классная   работа.</a:t>
            </a:r>
            <a:r>
              <a:rPr lang="ru-RU" sz="2000" i="1" dirty="0" smtClean="0">
                <a:latin typeface="Monotype Corsiva" pitchFamily="66" charset="0"/>
              </a:rPr>
              <a:t/>
            </a:r>
            <a:br>
              <a:rPr lang="ru-RU" sz="2000" i="1" dirty="0" smtClean="0"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0050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Прикоснись  ко 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мне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добротой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И  болезни  смоет  волной,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И  печаль  обойдёт  стороной,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Озарится  душа  красотой…</a:t>
            </a:r>
          </a:p>
          <a:p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98884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Monotype Corsiva" pitchFamily="66" charset="0"/>
              </a:rPr>
              <a:t>Час в доброте пробудешь – все горести забудешь.</a:t>
            </a:r>
            <a:endParaRPr lang="ru-RU" sz="48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4" grpId="1" animBg="1"/>
      <p:bldP spid="28674" grpId="2" animBg="1"/>
      <p:bldP spid="28674" grpId="3" animBg="1"/>
      <p:bldP spid="28674" grpId="4" animBg="1"/>
      <p:bldP spid="28674" grpId="5" animBg="1"/>
      <p:bldP spid="28674" grpId="6" animBg="1"/>
      <p:bldP spid="28674" grpId="7" animBg="1"/>
      <p:bldP spid="28674" grpId="8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457200" y="28194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4987E-6 C -0.01493 0.26532 0.16528 0.49479 0.40625 0.51075 C 0.63646 0.53018 0.85104 0.3523 0.8651 0.09507 C 0.88281 -0.1425 0.73264 -0.36433 0.51684 -0.38006 C 0.31997 -0.39255 0.13281 -0.2452 0.1184 -0.02406 C 0.10434 0.17858 0.23056 0.36872 0.41285 0.38422 C 0.58194 0.39579 0.73993 0.27272 0.75052 0.08744 C 0.76111 -0.07911 0.66094 -0.24127 0.5099 -0.24983 C 0.37326 -0.26093 0.24479 -0.16655 0.23299 -0.0162 C 0.22604 0.11913 0.30156 0.25005 0.42014 0.25699 C 0.52413 0.26532 0.62813 0.19384 0.63646 0.07911 C 0.64288 -0.0199 0.58958 -0.11497 0.5026 -0.12307 C 0.43073 -0.1307 0.35556 -0.08744 0.35191 -0.0081 C 0.34497 0.05575 0.37326 0.12306 0.42708 0.13069 C 0.47066 0.13069 0.51354 0.11519 0.52049 0.07148 C 0.52413 0.04325 0.51684 0.01573 0.49583 0.00393 C 0.48507 2.84987E-6 0.4776 2.84987E-6 0.46684 0.00393 " pathEditMode="relative" rAng="10800000" ptsTypes="fffffffffffffffff">
                                      <p:cBhvr>
                                        <p:cTn id="12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1584176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rgbClr val="C96765"/>
                </a:solidFill>
                <a:latin typeface="Monotype Corsiva" pitchFamily="66" charset="0"/>
              </a:rPr>
              <a:t>Три типа склонения имён существительных.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27584" y="1916833"/>
          <a:ext cx="7712194" cy="3714719"/>
        </p:xfrm>
        <a:graphic>
          <a:graphicData uri="http://schemas.openxmlformats.org/drawingml/2006/table">
            <a:tbl>
              <a:tblPr firstRow="1" bandRow="1"/>
              <a:tblGrid>
                <a:gridCol w="2527618"/>
                <a:gridCol w="2520280"/>
                <a:gridCol w="2664296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1-е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2-е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3-е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i="1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доброта</a:t>
                      </a:r>
                    </a:p>
                    <a:p>
                      <a:pPr algn="ctr"/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доброжелательница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Добрыня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добряк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добродушие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доброжелательность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добродушность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добросовестность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91680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-180528" y="2708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м.р.       ж.р.</a:t>
            </a:r>
          </a:p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 а  , -  я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19872" y="270892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м.р.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2708920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ср.р.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3212976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 о ,-  е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2636912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ж.р.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827315" y="2721429"/>
          <a:ext cx="7705126" cy="1360714"/>
        </p:xfrm>
        <a:graphic>
          <a:graphicData uri="http://schemas.openxmlformats.org/drawingml/2006/table">
            <a:tbl>
              <a:tblPr/>
              <a:tblGrid>
                <a:gridCol w="7705126"/>
              </a:tblGrid>
              <a:tr h="1360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352800" y="1926771"/>
          <a:ext cx="2525486" cy="3712029"/>
        </p:xfrm>
        <a:graphic>
          <a:graphicData uri="http://schemas.openxmlformats.org/drawingml/2006/table">
            <a:tbl>
              <a:tblPr/>
              <a:tblGrid>
                <a:gridCol w="2525486"/>
              </a:tblGrid>
              <a:tr h="3712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878286" y="4093029"/>
          <a:ext cx="2654154" cy="1556657"/>
        </p:xfrm>
        <a:graphic>
          <a:graphicData uri="http://schemas.openxmlformats.org/drawingml/2006/table">
            <a:tbl>
              <a:tblPr/>
              <a:tblGrid>
                <a:gridCol w="2654154"/>
              </a:tblGrid>
              <a:tr h="1556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827314" y="4082143"/>
          <a:ext cx="2514600" cy="1545771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1545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827314" y="1926771"/>
          <a:ext cx="2514600" cy="783772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783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5878287" y="1937657"/>
          <a:ext cx="2654154" cy="794657"/>
        </p:xfrm>
        <a:graphic>
          <a:graphicData uri="http://schemas.openxmlformats.org/drawingml/2006/table">
            <a:tbl>
              <a:tblPr/>
              <a:tblGrid>
                <a:gridCol w="2654154"/>
              </a:tblGrid>
              <a:tr h="794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Рисунок 17" descr="ludia-25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0075" y="5157192"/>
            <a:ext cx="9239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488832" cy="144016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C96765"/>
                </a:solidFill>
                <a:latin typeface="Monotype Corsiva" pitchFamily="66" charset="0"/>
              </a:rPr>
              <a:t>Алгоритм: Как определить тип склонения  имени существительного.</a:t>
            </a:r>
            <a:endParaRPr lang="ru-RU" sz="4000" b="0" dirty="0">
              <a:solidFill>
                <a:srgbClr val="C96765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348880"/>
            <a:ext cx="3024336" cy="648072"/>
          </a:xfrm>
        </p:spPr>
        <p:txBody>
          <a:bodyPr>
            <a:normAutofit/>
          </a:bodyPr>
          <a:lstStyle/>
          <a:p>
            <a:pPr marL="742950" indent="-742950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Определи род.</a:t>
            </a:r>
          </a:p>
        </p:txBody>
      </p:sp>
      <p:pic>
        <p:nvPicPr>
          <p:cNvPr id="6" name="Рисунок 5" descr="0_6d41a_a7ab292f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33317" cy="1872208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187624" y="2996952"/>
            <a:ext cx="62646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Выдели окончание.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187624" y="3717032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 роду и окончанию определи склонение.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187624" y="2492896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Поставь слово в начальную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форму.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67544" y="2492896"/>
            <a:ext cx="5760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1.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7544" y="3501008"/>
            <a:ext cx="5760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2.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67544" y="4437112"/>
            <a:ext cx="5760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3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467544" y="5229200"/>
            <a:ext cx="5760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4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4.07407E-6 L -0.00122 0.215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4.81481E-6 L -0.0033 0.205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3.7037E-7 L -0.00225 0.163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allAtOnce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  <a:ea typeface="Calibri"/>
              </a:rPr>
              <a:t>     </a:t>
            </a:r>
            <a:r>
              <a:rPr lang="ru-RU" sz="4000" b="0" dirty="0" smtClean="0">
                <a:solidFill>
                  <a:srgbClr val="C96765"/>
                </a:solidFill>
                <a:latin typeface="Monotype Corsiva" pitchFamily="66" charset="0"/>
                <a:ea typeface="Calibri"/>
              </a:rPr>
              <a:t>Жизнь  доброго  человека  освещается добрым  поступком,  а  злодей  всегда живёт  в  темноте.</a:t>
            </a:r>
            <a:endParaRPr lang="ru-RU" sz="4000" b="0" dirty="0">
              <a:solidFill>
                <a:srgbClr val="C96765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708920"/>
            <a:ext cx="6336704" cy="35283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Жизнь      – ж.р., 3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человека – человек      – м.р., 2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поступком – поступок       – м.р., 2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злодей      – м.р., 2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.;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(в)  темноте – темнота   – ж.р., 1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772816"/>
            <a:ext cx="2120981" cy="20882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35696" y="2852936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42900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005064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581128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5157192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5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2448272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>
                <a:solidFill>
                  <a:srgbClr val="C96765"/>
                </a:solidFill>
                <a:latin typeface="Monotype Corsiva" pitchFamily="66" charset="0"/>
              </a:rPr>
              <a:t>Итог    урока</a:t>
            </a:r>
            <a:r>
              <a:rPr lang="ru-RU" sz="6600" b="0" dirty="0" smtClean="0">
                <a:solidFill>
                  <a:srgbClr val="C96765"/>
                </a:solidFill>
                <a:latin typeface="Monotype Corsiva" pitchFamily="66" charset="0"/>
              </a:rPr>
              <a:t>:</a:t>
            </a:r>
            <a:br>
              <a:rPr lang="ru-RU" sz="6600" b="0" dirty="0" smtClean="0">
                <a:solidFill>
                  <a:srgbClr val="C96765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96765"/>
                </a:solidFill>
                <a:latin typeface="Monotype Corsiva" pitchFamily="66" charset="0"/>
              </a:rPr>
              <a:t>От чего зависит падежное окончание имени существительного</a:t>
            </a:r>
            <a:r>
              <a:rPr lang="ru-RU" sz="4000" dirty="0" smtClean="0">
                <a:solidFill>
                  <a:srgbClr val="C96765"/>
                </a:solidFill>
                <a:latin typeface="Monotype Corsiva" pitchFamily="66" charset="0"/>
              </a:rPr>
              <a:t>?</a:t>
            </a:r>
            <a:endParaRPr lang="ru-RU" sz="6600" b="0" dirty="0">
              <a:solidFill>
                <a:srgbClr val="C96765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501008"/>
            <a:ext cx="8280920" cy="259228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Познакомились с типами склонения имён существительных</a:t>
            </a: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?</a:t>
            </a:r>
            <a:endParaRPr lang="ru-RU" sz="4000" i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05064"/>
            <a:ext cx="778322" cy="815831"/>
          </a:xfrm>
          <a:prstGeom prst="rect">
            <a:avLst/>
          </a:prstGeom>
        </p:spPr>
      </p:pic>
      <p:pic>
        <p:nvPicPr>
          <p:cNvPr id="9" name="Рисунок 8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420888"/>
            <a:ext cx="778322" cy="815831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467544" y="4797152"/>
            <a:ext cx="8280920" cy="14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2.  Узнали как определить тип склонения  имени существительного?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01208"/>
            <a:ext cx="778322" cy="81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86ab5_e49c6ace_ori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720" b="1720"/>
          <a:stretch>
            <a:fillRect/>
          </a:stretch>
        </p:blipFill>
        <p:spPr>
          <a:xfrm>
            <a:off x="539552" y="476672"/>
            <a:ext cx="8064896" cy="6048672"/>
          </a:xfrm>
        </p:spPr>
      </p:pic>
      <p:sp>
        <p:nvSpPr>
          <p:cNvPr id="7" name="Прямоугольник 6"/>
          <p:cNvSpPr/>
          <p:nvPr/>
        </p:nvSpPr>
        <p:spPr>
          <a:xfrm>
            <a:off x="1619818" y="2967335"/>
            <a:ext cx="590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Рисунок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2178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5688632" cy="1470025"/>
          </a:xfrm>
        </p:spPr>
        <p:txBody>
          <a:bodyPr>
            <a:noAutofit/>
          </a:bodyPr>
          <a:lstStyle/>
          <a:p>
            <a:r>
              <a:rPr lang="ru-RU" sz="15000" i="1" dirty="0" smtClean="0">
                <a:solidFill>
                  <a:srgbClr val="C96765"/>
                </a:solidFill>
                <a:latin typeface="Monotype Corsiva" pitchFamily="66" charset="0"/>
                <a:cs typeface="Times New Roman" pitchFamily="18" charset="0"/>
              </a:rPr>
              <a:t>Д </a:t>
            </a:r>
            <a:r>
              <a:rPr lang="ru-RU" sz="15000" i="1" dirty="0" err="1" smtClean="0">
                <a:solidFill>
                  <a:srgbClr val="C96765"/>
                </a:solidFill>
                <a:latin typeface="Monotype Corsiva" pitchFamily="66" charset="0"/>
                <a:cs typeface="Times New Roman" pitchFamily="18" charset="0"/>
              </a:rPr>
              <a:t>д</a:t>
            </a:r>
            <a:endParaRPr lang="ru-RU" sz="15000" i="1" dirty="0">
              <a:solidFill>
                <a:srgbClr val="C9676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0050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6206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Десятое   ноября.</a:t>
            </a:r>
            <a:br>
              <a:rPr kumimoji="0" lang="ru-RU" sz="53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53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Классная   работа.</a:t>
            </a: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5" name="Рисунок 14" descr="e24-AB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3600400" cy="221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64896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  лисы           кота             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 лисе             коту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  </a:t>
            </a:r>
            <a:r>
              <a:rPr lang="ru-RU" i="1" dirty="0">
                <a:solidFill>
                  <a:schemeClr val="bg1"/>
                </a:solidFill>
                <a:latin typeface="Monotype Corsiva" pitchFamily="66" charset="0"/>
              </a:rPr>
              <a:t>л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ису            кота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лисой          котом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(о)  лисе       (о)  коте</a:t>
            </a: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844824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06896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06896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420888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420888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844824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645024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86916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86916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221088"/>
            <a:ext cx="576064" cy="43204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3645024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221088"/>
            <a:ext cx="576064" cy="43204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Проверим домашнее</a:t>
            </a:r>
            <a:r>
              <a:rPr kumimoji="0" lang="ru-RU" sz="4900" b="0" i="1" u="none" strike="noStrike" kern="1200" cap="none" spc="0" normalizeH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задание</a:t>
            </a:r>
            <a:r>
              <a:rPr kumimoji="0" lang="ru-RU" sz="4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170080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И.</a:t>
            </a:r>
            <a:r>
              <a:rPr lang="ru-RU" sz="4000" i="1" dirty="0" smtClean="0">
                <a:solidFill>
                  <a:schemeClr val="bg1"/>
                </a:solidFill>
                <a:latin typeface="Monotype Corsiva" pitchFamily="66" charset="0"/>
              </a:rPr>
              <a:t>        лиса            кот</a:t>
            </a:r>
            <a:endParaRPr lang="ru-RU" dirty="0"/>
          </a:p>
        </p:txBody>
      </p:sp>
      <p:pic>
        <p:nvPicPr>
          <p:cNvPr id="25" name="Рисунок 24" descr="a0f1f45178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2308839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96765"/>
                </a:solidFill>
                <a:latin typeface="Monotype Corsiva" pitchFamily="66" charset="0"/>
              </a:rPr>
              <a:t>Покажите окончания выделенных слов и запишите рядом грамматические признаки этих слов.</a:t>
            </a:r>
            <a:endParaRPr lang="ru-RU" dirty="0">
              <a:solidFill>
                <a:srgbClr val="C96765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507288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Ученики записали слова </a:t>
            </a:r>
            <a:r>
              <a:rPr lang="ru-RU" sz="3000" i="1" dirty="0" smtClean="0">
                <a:solidFill>
                  <a:schemeClr val="bg1"/>
                </a:solidFill>
              </a:rPr>
              <a:t>в тетрадке</a:t>
            </a:r>
            <a:r>
              <a:rPr lang="ru-RU" sz="3000" dirty="0" smtClean="0">
                <a:solidFill>
                  <a:schemeClr val="bg1"/>
                </a:solidFill>
              </a:rPr>
              <a:t>.  _________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Ученики записали слова </a:t>
            </a:r>
            <a:r>
              <a:rPr lang="ru-RU" sz="3000" i="1" dirty="0" smtClean="0">
                <a:solidFill>
                  <a:schemeClr val="bg1"/>
                </a:solidFill>
              </a:rPr>
              <a:t>в тетради</a:t>
            </a:r>
            <a:r>
              <a:rPr lang="ru-RU" sz="3000" dirty="0" smtClean="0">
                <a:solidFill>
                  <a:schemeClr val="bg1"/>
                </a:solidFill>
              </a:rPr>
              <a:t>.  __________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04248" y="2564904"/>
            <a:ext cx="1944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ж.р., ед.ч.,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 П.п.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660232" y="3717032"/>
            <a:ext cx="1944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ж.р., ед.ч.,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 П.п.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861048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708920"/>
            <a:ext cx="360040" cy="3600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8e973_78d7739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77072"/>
            <a:ext cx="3168352" cy="234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96765"/>
                </a:solidFill>
                <a:latin typeface="Monotype Corsiva" pitchFamily="66" charset="0"/>
              </a:rPr>
              <a:t>Открываем новый секрет имён существительных</a:t>
            </a:r>
            <a:endParaRPr lang="ru-RU" dirty="0">
              <a:solidFill>
                <a:srgbClr val="C96765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028384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От чего зависит падежное окончание имени существительного?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0_8e973_78d7739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77072"/>
            <a:ext cx="3168352" cy="234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417646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</a:t>
            </a:r>
            <a:r>
              <a:rPr lang="ru-RU" sz="4800" i="1" dirty="0" smtClean="0">
                <a:solidFill>
                  <a:srgbClr val="C96765"/>
                </a:solidFill>
                <a:latin typeface="Monotype Corsiva" pitchFamily="66" charset="0"/>
              </a:rPr>
              <a:t>Сегодня на уроке: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1. Познакомимся с тремя типами склонения имён существительных.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2. Узнаем как определить тип склонения  имени существительного.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pic>
        <p:nvPicPr>
          <p:cNvPr id="5" name="Рисунок 4" descr="0_8e973_78d7739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77072"/>
            <a:ext cx="3168352" cy="234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15841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96765"/>
                </a:solidFill>
                <a:latin typeface="Monotype Corsiva" pitchFamily="66" charset="0"/>
              </a:rPr>
              <a:t>Три типа склонения имён существительных.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2636912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доброта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077072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80112" y="4941168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добряк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2" y="2348880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Д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обрыня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2160" y="1916832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одобрение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79912" y="2564904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добрый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4941168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добродушие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4293096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доброжелательница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48064" y="3573016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доброжелатель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07704" y="1772816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доброжелательность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99792" y="5589240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добросовестность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59632" y="3140968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добродушность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" name="Рисунок 17" descr="ludia-25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0075" y="5157192"/>
            <a:ext cx="923925" cy="151447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1556792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1-е –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скл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59832" y="1556792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>
                <a:solidFill>
                  <a:srgbClr val="C96765"/>
                </a:solidFill>
                <a:latin typeface="Monotype Corsiva" pitchFamily="66" charset="0"/>
                <a:ea typeface="+mj-ea"/>
                <a:cs typeface="+mj-cs"/>
              </a:rPr>
              <a:t>2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-е –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скл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868144" y="1556792"/>
            <a:ext cx="2592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>
                <a:solidFill>
                  <a:srgbClr val="C96765"/>
                </a:solidFill>
                <a:latin typeface="Monotype Corsiva" pitchFamily="66" charset="0"/>
                <a:ea typeface="+mj-ea"/>
                <a:cs typeface="+mj-cs"/>
              </a:rPr>
              <a:t>3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-е –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скл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96765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574 C -0.04427 0.02199 -0.04323 0.0287 -0.0401 0.03495 C -0.03802 0.0456 -0.03611 0.05648 -0.03299 0.06666 C -0.03229 0.07569 -0.03142 0.09328 -0.02708 0.10162 C -0.02413 0.1074 -0.01858 0.11435 -0.01632 0.1206 C -0.01389 0.12708 -0.00868 0.13958 -0.00451 0.14444 C 0.00521 0.15578 0.01701 0.16365 0.02778 0.17291 C 0.02917 0.17407 0.02986 0.17639 0.03125 0.17777 C 0.03594 0.18264 0.04323 0.19027 0.04913 0.19352 C 0.05781 0.19838 0.06719 0.20277 0.07656 0.20463 C 0.08455 0.21203 0.0967 0.21527 0.10625 0.21736 C 0.11146 0.22083 0.11632 0.22129 0.1217 0.22384 C 0.13212 0.22315 0.15104 0.22291 0.16337 0.2206 C 0.1691 0.21967 0.1691 0.21759 0.17535 0.21574 C 0.18906 0.2118 0.20243 0.2044 0.2158 0.19838 C 0.21945 0.19676 0.22257 0.19352 0.22656 0.19213 C 0.23576 0.18379 0.24566 0.17407 0.25625 0.1699 C 0.26042 0.16435 0.2651 0.16227 0.26945 0.15717 C 0.28108 0.14398 0.26354 0.16134 0.27778 0.14768 C 0.28177 0.13958 0.28438 0.13194 0.28837 0.12384 C 0.28906 0.12245 0.28889 0.12037 0.28958 0.11898 C 0.29097 0.11574 0.29288 0.11273 0.29445 0.10949 L 0.29445 0.10972 C 0.29792 0.10463 0.30382 0.09352 0.30382 0.09375 C 0.3066 0.08287 0.31163 0.07477 0.31458 0.06342 C 0.3158 0.05856 0.31458 0.05301 0.31458 0.04768 " pathEditMode="relative" rAng="0" ptsTypes="fffffffffffff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0231 C 0.02326 0.00417 0.02395 0.01065 0.02569 0.01829 C 0.02812 0.0294 0.02534 0.01598 0.02934 0.02778 C 0.0335 0.04005 0.03333 0.04723 0.04236 0.05625 C 0.04513 0.06181 0.05017 0.06852 0.05434 0.07223 C 0.0625 0.08866 0.0717 0.09375 0.08402 0.10394 C 0.08993 0.1088 0.09288 0.11274 0.09947 0.11505 C 0.10677 0.12153 0.09895 0.11551 0.11024 0.11991 C 0.11805 0.12292 0.13003 0.13264 0.13767 0.13403 C 0.14427 0.13519 0.15104 0.13519 0.15781 0.13565 C 0.17812 0.13912 0.19826 0.14329 0.21857 0.14676 C 0.24079 0.1463 0.26302 0.14607 0.28524 0.14514 C 0.30451 0.14445 0.32083 0.13218 0.33888 0.12616 C 0.34166 0.12362 0.34444 0.12084 0.34722 0.11829 C 0.35312 0.11274 0.36128 0.11135 0.36736 0.10556 C 0.37048 0.09908 0.375 0.09537 0.38055 0.09283 C 0.38663 0.08704 0.39166 0.07848 0.39843 0.07547 C 0.40364 0.06412 0.39722 0.07662 0.40434 0.06737 C 0.40763 0.0632 0.40885 0.05649 0.41145 0.05162 C 0.41458 0.03912 0.42222 0.02616 0.42934 0.01667 C 0.43107 0.00973 0.43385 0.0051 0.43524 -0.00231 C 0.43784 -0.01643 0.44045 -0.03078 0.44236 -0.04513 C 0.44201 -0.0493 0.44114 -0.05787 0.44114 -0.05763 " pathEditMode="relative" rAng="0" ptsTypes="fffffffff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469 0.01644 0.0165 0.02616 0.02657 0.03056 C 0.0316 0.03287 0.0283 0.03195 0.03316 0.03634 C 0.03872 0.04144 0.04601 0.04213 0.05191 0.04398 C 0.07726 0.0419 0.07674 0.04306 0.09532 0.03241 C 0.10035 0.02639 0.10712 0.02454 0.11302 0.02107 C 0.12014 0.0169 0.12709 0.01204 0.1342 0.00787 C 0.1382 0.00278 0.14011 -0.00139 0.14514 -0.00347 C 0.15035 -0.00972 0.15365 -0.01342 0.15955 -0.0169 C 0.1632 -0.02662 0.16059 -0.02129 0.16841 -0.03009 C 0.16979 -0.03148 0.17049 -0.03426 0.17188 -0.03588 C 0.17726 -0.04398 0.18559 -0.05301 0.19167 -0.06065 C 0.19462 -0.06805 0.19636 -0.07546 0.19948 -0.08333 C 0.20087 -0.08727 0.204 -0.09467 0.204 -0.09444 C 0.20625 -0.10602 0.21025 -0.1169 0.21493 -0.12523 C 0.2191 -0.1456 0.21268 -0.11551 0.21841 -0.13657 C 0.22101 -0.14629 0.22136 -0.15509 0.22275 -0.16504 C 0.22431 -0.17523 0.22674 -0.18542 0.22847 -0.1956 C 0.22952 -0.20301 0.23038 -0.21088 0.2316 -0.21829 C 0.23229 -0.22222 0.23386 -0.22963 0.23386 -0.2294 C 0.23438 -0.25116 0.23629 -0.27268 0.23629 -0.29421 C 0.23629 -0.31088 0.23386 -0.32407 0.23386 -0.33981 " pathEditMode="relative" rAng="0" ptsTypes="fffff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6829 C 0.03038 0.06343 0.02465 0.06065 0.01945 0.05602 C 0.0066 0.04422 -5.55556E-7 0.03218 -0.01805 0.02663 C -0.02465 0.01829 -0.03437 0.01389 -0.03941 0.00463 C -0.04375 -0.00277 -0.04462 -0.01203 -0.04722 -0.0199 C -0.04462 -0.03518 -0.04462 -0.02962 -0.04462 -0.0368 " pathEditMode="relative" rAng="0" ptsTypes="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-0.00607 -0.00417 -0.04357 -0.00648 -0.06823 -0.00764 C -0.07378 -0.00834 -0.08073 -0.00903 -0.0868 -0.00903 C -0.09566 -0.00926 -0.08976 -0.00903 -0.09844 -0.00926 C -0.10694 -0.01042 -0.11059 -0.01042 -0.12066 -0.01065 C -0.12344 -0.01111 -0.12587 -0.01111 -0.12864 -0.01134 C -0.1316 -0.01134 -0.1342 -0.01134 -0.13698 -0.01134 C -0.13906 -0.01181 -0.14062 -0.01181 -0.14288 -0.01204 C -0.14687 -0.01204 -0.15243 -0.01204 -0.1566 -0.0125 C -0.16302 -0.0132 -0.17135 -0.0132 -0.17882 -0.01343 C -0.19062 -0.01459 -0.20208 -0.01459 -0.21476 -0.01459 C -0.24045 -0.01482 -0.26632 -0.01551 -0.29167 -0.01574 C -0.37726 -0.01551 -0.36302 -0.01574 -0.4092 -0.01528 C -0.41962 -0.01482 -0.42917 -0.01459 -0.43958 -0.01412 C -0.45798 -0.01343 -0.475 -0.0125 -0.49305 -0.01181 C -0.4993 -0.01111 -0.50521 -0.01042 -0.5118 -0.00996 C -0.51736 -0.00926 -0.52882 -0.00834 -0.53628 -0.00787 C -0.54236 -0.00718 -0.54757 -0.00648 -0.55382 -0.00625 C -0.55451 -0.00579 -0.55503 -0.00556 -0.55607 -0.00556 C -0.55694 -0.00556 -0.55868 -0.00556 -0.55955 -0.00556 C -0.56094 -0.00509 -0.56111 -0.00486 -0.56198 -0.00486 C -0.56285 -0.0044 -0.56423 -0.0044 -0.56545 -0.00417 C -0.56701 -0.00371 -0.56857 -0.00347 -0.57014 -0.00301 C -0.57274 -0.00232 -0.57344 -0.00209 -0.57708 -0.00162 C -0.57951 -0.0007 -0.5901 0.00116 -0.5967 0.00185 C -0.59757 0.00208 -0.59826 0.00254 -0.5993 0.00278 C -0.6 0.00347 -0.6059 0.00347 -0.6059 0.00393 C -0.60885 0.00416 -0.60833 0.00393 -0.60972 0.00463 C -0.61024 0.00486 -0.61024 0.00532 -0.61024 0.00486 " pathEditMode="relative" rAng="0" ptsTypes="ffffffffffffffffffffffffffff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-0.00729 0.01111 -0.01215 0.02245 -0.02257 0.03032 C -0.02725 0.03866 -0.03854 0.0456 -0.04722 0.04838 C -0.05034 0.04907 -0.05399 0.05 -0.05763 0.05092 C -0.0592 0.05139 -0.0625 0.05255 -0.0625 0.05324 C -0.08177 0.05069 -0.09895 0.04954 -0.11701 0.04421 C -0.125 0.04167 -0.13211 0.0375 -0.14045 0.03588 C -0.14444 0.03333 -0.14913 0.03171 -0.15312 0.02893 C -0.16423 0.02176 -0.15086 0.02731 -0.16111 0.02361 C -0.16788 0.01597 -0.17465 0.01227 -0.18159 0.00555 C -0.19079 -0.00301 -0.20017 -0.01111 -0.2118 -0.01528 C -0.21319 -0.01644 -0.21475 -0.01829 -0.21684 -0.01968 C -0.2184 -0.0206 -0.22031 -0.02083 -0.22204 -0.02199 C -0.22812 -0.02639 -0.23125 -0.03519 -0.23628 -0.0412 C -0.23975 -0.0456 -0.24444 -0.04815 -0.24791 -0.05232 C -0.24878 -0.05394 -0.2493 -0.05556 -0.25017 -0.05671 C -0.2526 -0.05972 -0.25555 -0.06181 -0.25833 -0.06482 C -0.26093 -0.06806 -0.26614 -0.07315 -0.26614 -0.07292 C -0.26788 -0.07917 -0.27152 -0.0794 -0.275 -0.08449 C -0.27691 -0.08681 -0.27864 -0.08982 -0.2802 -0.09236 C -0.28125 -0.09861 -0.2842 -0.10116 -0.28663 -0.10625 C -0.29166 -0.11921 -0.29357 -0.13287 -0.29982 -0.14491 C -0.30277 -0.15185 -0.30225 -0.16273 -0.30694 -0.16783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5208 C 0.00382 0.05463 0.00747 0.06203 0.01389 0.06458 C 0.0151 0.06574 0.01632 0.06666 0.01736 0.06782 C 0.0191 0.0699 0.02031 0.07245 0.02222 0.0743 C 0.03333 0.08541 0.0467 0.09143 0.05903 0.09953 C 0.07083 0.1074 0.08177 0.11319 0.09479 0.11551 C 0.10451 0.11875 0.10781 0.11921 0.11979 0.12014 C 0.1559 0.11944 0.17517 0.11898 0.20556 0.11389 C 0.20868 0.1118 0.21181 0.10972 0.21493 0.10764 C 0.21788 0.10578 0.22448 0.10439 0.22448 0.10439 C 0.22986 0.09375 0.22361 0.10393 0.23056 0.09791 C 0.2349 0.09421 0.23715 0.08912 0.24236 0.0868 C 0.25035 0.07314 0.24097 0.08727 0.25191 0.07731 C 0.25747 0.07245 0.2559 0.07037 0.26024 0.06458 C 0.26736 0.05509 0.27743 0.05115 0.28403 0.04097 C 0.28854 0.03379 0.2901 0.02662 0.29358 0.01875 C 0.30122 0.00139 0.30747 -0.01644 0.31493 -0.0338 C 0.31632 -0.04607 0.32014 -0.05672 0.32222 -0.06875 C 0.32361 -0.07639 0.32361 -0.08264 0.32691 -0.08936 C 0.3276 -0.09584 0.32934 -0.10186 0.32934 -0.10834 C 0.32934 -0.12662 0.32587 -0.14422 0.32448 -0.16227 C 0.32361 -0.17338 0.32379 -0.18473 0.32222 -0.19561 C 0.3217 -0.19885 0.31979 -0.2051 0.31979 -0.2051 C 0.31858 -0.225 0.3184 -0.24236 0.30556 -0.2544 C 0.30469 -0.25602 0.30417 -0.25787 0.30313 -0.25903 C 0.30104 -0.26158 0.29601 -0.26551 0.29601 -0.26551 C 0.29514 -0.26713 0.29358 -0.27014 0.29358 -0.27014 " pathEditMode="relative" ptsTypes="ffffffffffffffffffffff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8 C 0.00642 0.00857 0.01128 0.01482 0.01892 0.01737 C 0.02326 0.02014 0.02656 0.02153 0.03142 0.02315 C 0.03923 0.02246 0.04705 0.02246 0.05486 0.02153 C 0.06215 0.02107 0.06944 0.01505 0.07639 0.01297 C 0.08055 0.00949 0.08732 0.00232 0.09218 0.00024 C 0.09583 -0.00301 0.09809 -0.00671 0.10225 -0.00856 C 0.1092 -0.02152 0.12222 -0.02939 0.12934 -0.04305 C 0.13211 -0.04814 0.13559 -0.05208 0.13836 -0.0574 C 0.14166 -0.06365 0.14409 -0.06898 0.14843 -0.07453 C 0.15017 -0.08125 0.15295 -0.0875 0.15625 -0.09305 C 0.16336 -0.12013 0.16389 -0.14907 0.171 -0.17638 C 0.17552 -0.19328 0.1684 -0.17453 0.1743 -0.18912 C 0.17534 -0.19652 0.17569 -0.20162 0.17882 -0.20787 C 0.18055 -0.21481 0.18142 -0.21944 0.18455 -0.225 C 0.18646 -0.23495 0.18889 -0.2368 0.19218 -0.24513 C 0.19461 -0.25115 0.19618 -0.25694 0.19896 -0.26226 C 0.20104 -0.2699 0.20434 -0.27662 0.20694 -0.28379 C 0.20798 -0.28657 0.20833 -0.28935 0.2092 -0.29236 C 0.20955 -0.29398 0.21024 -0.29676 0.21024 -0.29652 C 0.2092 -0.30972 0.21267 -0.30949 0.20798 -0.30949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5023 C -0.00608 -0.04745 -0.01077 -0.03588 -0.01563 -0.02847 C -0.0257 -0.01296 -0.04289 0.0051 -0.05591 0.01112 C -0.06962 0.02732 -0.04636 0.00116 -0.06841 0.02084 C -0.08039 0.03149 -0.10052 0.04769 -0.1132 0.05324 C -0.1198 0.05602 -0.12622 0.05718 -0.13282 0.06042 C -0.13629 0.0625 -0.13993 0.06436 -0.14375 0.06551 C -0.15296 0.06806 -0.17171 0.07084 -0.17171 0.07107 C -0.18802 0.06991 -0.20434 0.06945 -0.22049 0.06806 C -0.22605 0.0676 -0.23212 0.06135 -0.23716 0.05811 C -0.2441 0.05371 -0.25122 0.05139 -0.25816 0.04815 C -0.26563 0.04514 -0.27171 0.03681 -0.27917 0.03357 C -0.28629 0.02408 -0.29532 0.01945 -0.30122 0.00625 C -0.3073 -0.00787 -0.30955 -0.02407 -0.31528 -0.03796 C -0.31719 -0.04814 -0.31927 -0.0581 -0.32223 -0.06759 C -0.32379 -0.07314 -0.32796 -0.08263 -0.32796 -0.08217 C -0.33073 -0.10069 -0.329 -0.12963 -0.31927 -0.14143 C -0.30261 -0.1625 -0.32952 -0.12847 -0.31094 -0.1537 C -0.30834 -0.15763 -0.30261 -0.16412 -0.30261 -0.16365 C -0.28629 -0.16203 -0.27136 -0.1581 -0.25521 -0.16157 C -0.25348 -0.17083 -0.25452 -0.16666 -0.25243 -0.17338 " pathEditMode="relative" rAng="0" ptsTypes="ffffffffffffffffffff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583 C 0.00486 -0.04421 0.00452 -0.02847 0.00278 -0.02292 C -0.00139 -0.01042 -0.00712 0.00185 -0.01163 0.01435 C -0.0158 0.02569 -0.01805 0.0375 -0.02482 0.04745 C -0.02621 0.05208 -0.02656 0.05718 -0.02864 0.06181 C -0.03055 0.06574 -0.03316 0.06921 -0.03524 0.07315 C -0.03611 0.07454 -0.03784 0.07755 -0.03784 0.07778 C -0.03993 0.08611 -0.04514 0.09421 -0.05104 0.10046 C -0.05555 0.11366 -0.06545 0.12708 -0.0743 0.13773 C -0.07743 0.1412 -0.08507 0.15185 -0.08993 0.15347 C -0.09722 0.16157 -0.10451 0.16898 -0.11354 0.175 C -0.11771 0.18241 -0.12291 0.18194 -0.12916 0.18657 C -0.13437 0.19005 -0.1401 0.19514 -0.14618 0.19653 C -0.15121 0.19769 -0.1618 0.19954 -0.1618 0.19977 C -0.18073 0.19838 -0.19427 0.19722 -0.21146 0.19097 C -0.21527 0.18449 -0.22066 0.18264 -0.22587 0.17801 C -0.23038 0.17361 -0.23368 0.16806 -0.23767 0.16343 C -0.24062 0.15394 -0.23628 0.16458 -0.24288 0.15625 C -0.24948 0.14792 -0.25191 0.13357 -0.25989 0.12778 C -0.26232 0.12292 -0.26215 0.125 -0.26215 0.12199 " pathEditMode="relative" rAng="0" ptsTypes="fffffffffffffffffff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-0.00364 0.02847 -0.00087 0.06296 -0.0118 0.08843 C -0.01337 0.09676 -0.01458 0.10394 -0.01753 0.11111 C -0.01927 0.12454 -0.02083 0.13333 -0.02691 0.14329 C -0.0283 0.15023 -0.03507 0.16019 -0.03507 0.16065 C -0.03576 0.16273 -0.03628 0.16551 -0.03733 0.16782 C -0.03924 0.17176 -0.04271 0.17454 -0.04444 0.17894 C -0.04948 0.19213 -0.06892 0.21713 -0.07795 0.22245 C -0.07917 0.22431 -0.08021 0.22708 -0.0816 0.22824 C -0.08264 0.2294 -0.0842 0.22847 -0.08507 0.22986 C -0.08611 0.23148 -0.08611 0.23449 -0.08733 0.23565 C -0.08906 0.23773 -0.09149 0.23796 -0.09323 0.23958 C -0.09983 0.24491 -0.10625 0.25069 -0.11302 0.25463 C -0.11736 0.25741 -0.11736 0.25509 -0.12118 0.25833 C -0.14375 0.27732 -0.17066 0.28171 -0.19566 0.28889 C -0.20625 0.28796 -0.21649 0.28773 -0.22708 0.28657 C -0.23993 0.28542 -0.26354 0.26157 -0.27483 0.24884 C -0.27621 0.24514 -0.27795 0.24144 -0.27951 0.23773 C -0.28021 0.23588 -0.27986 0.23357 -0.28073 0.23194 C -0.28246 0.22824 -0.28854 0.22153 -0.29114 0.21875 C -0.2934 0.21319 -0.29635 0.21042 -0.29913 0.20556 " pathEditMode="relative" rAng="0" ptsTypes="ffffffffffffffffffff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1584176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rgbClr val="C96765"/>
                </a:solidFill>
                <a:latin typeface="Monotype Corsiva" pitchFamily="66" charset="0"/>
              </a:rPr>
              <a:t>Три типа склонения имён существительных.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i="1" dirty="0">
              <a:latin typeface="Monotype Corsiva" pitchFamily="66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27584" y="1916833"/>
          <a:ext cx="7712194" cy="3714719"/>
        </p:xfrm>
        <a:graphic>
          <a:graphicData uri="http://schemas.openxmlformats.org/drawingml/2006/table">
            <a:tbl>
              <a:tblPr firstRow="1" bandRow="1"/>
              <a:tblGrid>
                <a:gridCol w="2527618"/>
                <a:gridCol w="2520280"/>
                <a:gridCol w="2664296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1-е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2-е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3-е – </a:t>
                      </a:r>
                      <a:r>
                        <a:rPr kumimoji="0" lang="ru-RU" sz="4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скл</a:t>
                      </a:r>
                      <a:r>
                        <a:rPr kumimoji="0" lang="ru-RU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i="1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доброта</a:t>
                      </a:r>
                    </a:p>
                    <a:p>
                      <a:pPr algn="ctr"/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доброжелательница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Добрыня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добряк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добродушие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доброжелательность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добродушность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добросовестность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91680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3356992"/>
            <a:ext cx="36004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-180528" y="2708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м.р.       ж.р.</a:t>
            </a:r>
          </a:p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 а  , -  я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19872" y="270892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м.р.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2708920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ср.р.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3212976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 о ,-  е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2636912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ж.р.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827315" y="2721429"/>
          <a:ext cx="7705126" cy="1360714"/>
        </p:xfrm>
        <a:graphic>
          <a:graphicData uri="http://schemas.openxmlformats.org/drawingml/2006/table">
            <a:tbl>
              <a:tblPr/>
              <a:tblGrid>
                <a:gridCol w="7705126"/>
              </a:tblGrid>
              <a:tr h="1360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352800" y="1926771"/>
          <a:ext cx="2525486" cy="3712029"/>
        </p:xfrm>
        <a:graphic>
          <a:graphicData uri="http://schemas.openxmlformats.org/drawingml/2006/table">
            <a:tbl>
              <a:tblPr/>
              <a:tblGrid>
                <a:gridCol w="2525486"/>
              </a:tblGrid>
              <a:tr h="3712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878286" y="4093029"/>
          <a:ext cx="2654154" cy="1556657"/>
        </p:xfrm>
        <a:graphic>
          <a:graphicData uri="http://schemas.openxmlformats.org/drawingml/2006/table">
            <a:tbl>
              <a:tblPr/>
              <a:tblGrid>
                <a:gridCol w="2654154"/>
              </a:tblGrid>
              <a:tr h="1556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827314" y="4082143"/>
          <a:ext cx="2514600" cy="1545771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1545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827314" y="1926771"/>
          <a:ext cx="2514600" cy="783772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783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5878287" y="1937657"/>
          <a:ext cx="2654154" cy="794657"/>
        </p:xfrm>
        <a:graphic>
          <a:graphicData uri="http://schemas.openxmlformats.org/drawingml/2006/table">
            <a:tbl>
              <a:tblPr/>
              <a:tblGrid>
                <a:gridCol w="2654154"/>
              </a:tblGrid>
              <a:tr h="794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bg2"/>
                      </a:solidFill>
                      <a:prstDash val="solid"/>
                    </a:lnL>
                    <a:lnR w="28575" cmpd="sng">
                      <a:solidFill>
                        <a:schemeClr val="bg2"/>
                      </a:solidFill>
                      <a:prstDash val="solid"/>
                    </a:lnR>
                    <a:lnT w="28575" cmpd="sng">
                      <a:solidFill>
                        <a:schemeClr val="bg2"/>
                      </a:solidFill>
                      <a:prstDash val="solid"/>
                    </a:lnT>
                    <a:lnB w="28575" cmpd="sng">
                      <a:solidFill>
                        <a:schemeClr val="bg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Рисунок 17" descr="ludia-25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0075" y="5157192"/>
            <a:ext cx="9239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1187624" y="908720"/>
            <a:ext cx="5562600" cy="4038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134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ЗАРЯДКА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ДЛЯ  ГЛАЗ</a:t>
            </a:r>
          </a:p>
        </p:txBody>
      </p:sp>
      <p:pic>
        <p:nvPicPr>
          <p:cNvPr id="4" name="Рисунок 3" descr="b9c7fab6e5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778" y="3717032"/>
            <a:ext cx="287422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353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Десятое   ноября. Классная   работа. </vt:lpstr>
      <vt:lpstr>Д д</vt:lpstr>
      <vt:lpstr> Р.         лисы           кота              Д.        лисе             коту В.         лису            кота Т.       лисой          котом П.       (о)  лисе       (о)  коте</vt:lpstr>
      <vt:lpstr>Покажите окончания выделенных слов и запишите рядом грамматические признаки этих слов.</vt:lpstr>
      <vt:lpstr>Открываем новый секрет имён существительных</vt:lpstr>
      <vt:lpstr>                  Сегодня на уроке: 1. Познакомимся с тремя типами склонения имён существительных. 2. Узнаем как определить тип склонения  имени существительного. </vt:lpstr>
      <vt:lpstr>Три типа склонения имён существительных. </vt:lpstr>
      <vt:lpstr>Три типа склонения имён существительных. </vt:lpstr>
      <vt:lpstr>Слайд 9</vt:lpstr>
      <vt:lpstr>Слайд 10</vt:lpstr>
      <vt:lpstr>Слайд 11</vt:lpstr>
      <vt:lpstr>Слайд 12</vt:lpstr>
      <vt:lpstr>Три типа склонения имён существительных. </vt:lpstr>
      <vt:lpstr>Алгоритм: Как определить тип склонения  имени существительного.</vt:lpstr>
      <vt:lpstr>     Жизнь  доброго  человека  освещается добрым  поступком,  а  злодей  всегда живёт  в  темноте.</vt:lpstr>
      <vt:lpstr>Итог    урока: От чего зависит падежное окончание имени существительного?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Десятое   ноября. Классная   работа.</dc:title>
  <dc:creator>DNS</dc:creator>
  <cp:lastModifiedBy>DNS</cp:lastModifiedBy>
  <cp:revision>94</cp:revision>
  <dcterms:created xsi:type="dcterms:W3CDTF">2011-11-06T17:10:42Z</dcterms:created>
  <dcterms:modified xsi:type="dcterms:W3CDTF">2012-01-09T17:24:12Z</dcterms:modified>
</cp:coreProperties>
</file>