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68" r:id="rId2"/>
    <p:sldId id="265" r:id="rId3"/>
    <p:sldId id="273" r:id="rId4"/>
    <p:sldId id="259" r:id="rId5"/>
    <p:sldId id="266" r:id="rId6"/>
    <p:sldId id="274" r:id="rId7"/>
    <p:sldId id="276" r:id="rId8"/>
    <p:sldId id="270" r:id="rId9"/>
    <p:sldId id="279" r:id="rId10"/>
    <p:sldId id="281" r:id="rId11"/>
    <p:sldId id="280" r:id="rId12"/>
    <p:sldId id="282" r:id="rId13"/>
    <p:sldId id="271" r:id="rId14"/>
    <p:sldId id="277" r:id="rId1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CCFF"/>
    <a:srgbClr val="CCFFFF"/>
    <a:srgbClr val="804C55"/>
    <a:srgbClr val="008000"/>
    <a:srgbClr val="763E4D"/>
    <a:srgbClr val="9B895B"/>
    <a:srgbClr val="B450AF"/>
    <a:srgbClr val="FFCCFF"/>
    <a:srgbClr val="F9AB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77" y="-34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800" units="cm"/>
          <inkml:channel name="Y" type="integer" max="600" units="cm"/>
        </inkml:traceFormat>
        <inkml:channelProperties>
          <inkml:channelProperty channel="X" name="resolution" value="23" units="1/cm"/>
          <inkml:channelProperty channel="Y" name="resolution" value="24" units="1/cm"/>
        </inkml:channelProperties>
      </inkml:inkSource>
      <inkml:timestamp xml:id="ts0" timeString="2009-09-11T17:10:39.078"/>
    </inkml:context>
    <inkml:brush xml:id="br0">
      <inkml:brushProperty name="width" value="0.05292" units="cm"/>
      <inkml:brushProperty name="height" value="0.05292" units="cm"/>
      <inkml:brushProperty name="color" value="#999BAA"/>
      <inkml:brushProperty name="fitToCurve" value="1"/>
      <inkml:brushProperty name="ignorePressure" value="1"/>
    </inkml:brush>
  </inkml:definitions>
  <inkml:trace contextRef="#ctx0" brushRef="#br0">1651 512,'0'0,"-31"0,31 0,-32 0,32 0,-32 0,32 0,0 32,-32-32,32 0,-31 0,31 0,0 31,0-31,0 32,0-32,0 32,0-32,0 32,0-1,0-31,0 0,0 0,0 32,0-32,0 0,0 0,0 0,31 0,-31 0,0 0,32 0,-32 0,0 0,0 0,32 0,-32 0,32 0,-32 0,0 0,0 0,0 0,0 0,31 0,-31 0,0 0,0 0,0 0,32 0,-32 0,32 0,-32 0,32 0,-32 0,0 0,0 0,31 0,-31 0,32 0,-32 0,32 0,-32 0,32 0,0 0,-32-32,0 32,0-31,0-1,0 32,0 0,0-32,0 0,0 32,0-31,0 31,-32 0,0 0,32 0,-32 0,32 0,-32 0,32 0,-31 0,-1 0,32-32,-32 32,32-32</inkml:trace>
  <inkml:trace contextRef="#ctx0" brushRef="#br0" timeOffset="3297">1683 671,'32'0,"-32"0,32 0,-32-32,0 32,0-32,0 32,31 0,-31-32,0 32,0-31,0 31,0-32,0 32,32-32,-32 32,0-32,0 32,0-31,0 31,0-32,0 32,32 0,-32-32,0 32,0-31,0 31,32 0,-32-32,0 32,32 0,-32 0,0-32,0 32,31 0,-31 0,32-32,-32 32,0-31,0 31,32 0,-32 0,32 0,-32-32,0 32,31 0,-31-32,0 32,32 0,-32 0</inkml:trace>
  <inkml:trace contextRef="#ctx0" brushRef="#br0" timeOffset="5062">1778 575,'0'0,"32"0,-32 0,32 0,-32 0,32 0,-32 0,32 0,-1 0,-31 0,32 0,-32 0,32 0,-32 0,32 0,-1 0,-31 0,32 0,-32-31,64 31,-64 0,31 0,1 0,-32 0,32 0,0-32,-32 32,31 0,-31 0,32 0,-32 0,32 0,0 0,-32 0,31 0,-31 0,32 0,-32 0,32 0,0 0,-32 0,31 0,-31 0,32 0,-32-32,32 32,0 0,-32-32,31 32,-31 0,32 0,-32 0,32 0,-32-31,0 31,32 0,-32 0,32 0,-1-32,1 32,-32-32,32 32,-32-31,32 31,-32-32,31 32,1 0,-32-32,32 32,-32-32,32 1,-32 31,31 0,1-32,-32 32,32 0,-32 0</inkml:trace>
  <inkml:trace contextRef="#ctx0" brushRef="#br0" timeOffset="8187">1556 671,'0'0,"0"31,-32-31,32 0,0 32,-31-32,31 0,-32 32,32-32,-32 0,32 0,-32 0,32 0,-31 31,-1-31,32 32,0-32,-32 32,0-32,32 32,-31-1,31-31,-32 32,32-32,-32 32,0-32,32 32,-31-1,31-31,-32 0,32 0,-32 0,0 0,32 32,-31-32,31 0,-32 0,32 0,0 0,-32 0,0 0,32 32,-32-32,32 0,-31 31,31-31,-32 0,0 0,32 0,-32 0,1 0,31 0,-32 0,32 0,-32 0,32 0,-32 0,32 0,-31 0,31 0,-32 0,0 0,32 0,-32 0,32 0,-31 0,-1 0,32 0,-32 0</inkml:trace>
  <inkml:trace contextRef="#ctx0" brushRef="#br0" timeOffset="10328">1715 734,'0'0,"0"32,-32-1,0-31,32 0,-31 32,31-32,-32 32,32-32,-32 32,0-32,32 31,-31 1,31-32,-32 32,0-32,32 32,0-32,-32 31,1 1,31-32,-32 32,32-32,-32 31,0-31,32 32,0 0,-63 0,63-32,-32 31,0 1,32-32,0 32,-31-32,-1 32,32-32,0 31,-32-31,32 0,-32 0,32 0,0 32,-31-32,31 0,-32 31,0-31,32 31,-32-31,32 32,-32-32,1 32,31 0,-32-32,32 0,-32 0,32 0,0 31,-32-31,1 0,31 32,-32-32,32 0,-32 32,32-32,0 0,-32 0,1 0,31 0,-32 0,32 0,-32 0,0 0,32 32,-31-32,31 0,-32 0,32 0,-64 0,64 0,-31 0,31 0,-32 0,0 0,32 31,-32-31,32 0,-31 0,31 0,-32 0,0 0,32 0,0 0,-32 0,1 0,31 32,-32-32,32 0,-32 0</inkml:trace>
  <inkml:trace contextRef="#ctx0" brushRef="#br0" timeOffset="12953">1810 766,'0'0,"0"31,-32-31,32 32,0-32,0 32,-31-32,31 32,0-1,0-31,-32 32,0-32,32 32,-32-32,32 32,0-1,-31-31,31 32,-32 0,0-1,32-31,0 32,-32-32,32 32,0-32,-31 32,31-1,0-31,0 32,0 0,-32-32,32 63,0-31,0-1,0 0,-32 1,32 0,0 0,0-32,0 63,0-63,0 32,0 0,0-1,0-31,0 32,0 0,0-32,0 31,0 1,0-32,0 32,0 0,0-1,-32-31,32 32,0-32,0 32,0-32,-31 32,31-1,0-31,0 32,0-32,0 32,0-1,0 1,-32 0,32-32,0 63,-32-31,32 0,-32-32,32 32,0-32,0 31,0 1,0 0,-31-32,31 31,0-31,0 32,0-32,0 32,0 0,0-32,-32 31,32-31,0 32,0-32,0 32,0 0,0-32,0 31</inkml:trace>
  <inkml:trace contextRef="#ctx0" brushRef="#br0" timeOffset="14953">1810 924,'0'0,"0"0,0 32,0-32,0 32,0 31,0-63,0 64,0-64,0 31,0 1,0 0,0 0,32-1,-32-31,0 32,32 0,-32 0,0-1,0 1,0-1,0 0,0 1,32 0,-32 31,31-31,-31-32,0 64,0-64,0 31,0-31,0 32,0 0,0-32,0 0,0 31,0-31,0 32,0-32,0 64,0-64,0 31,32-31,-32 32,0-32,0 0,0 32,0-32,0 32,0-32,0 31,32-31,-32 32,0 0,0-1,32-31,-32 32,0 0,31-32,-31 0,0 32,0-32,0 31,32-31,-32 0,0 32,32-32,-32 0,0 32,32-32,-32 0,0 32,31-32,-31 0,0 31,0-31,32 32,-32-32,0 32,0-32,0 0,0 31,0-31,0 0,0 0,0 0,0 0,0 32,0-32,0 0,0 0,0 0,0 0,0 0,0 32,0-32,0 0,0 32,0-32,0 0,0 0,0 0</inkml:trace>
  <inkml:trace contextRef="#ctx0" brushRef="#br0" timeOffset="16828">1747 766,'31'0,"1"31,0-31,-32 32,32 0,-32-32,32 0,-32 0,31 32,1-32,-32 0,32 0,-32 0,0 31,32-31,-32 0,31 32,-31-32,64 32,-64-32,32 32,-1-1,1-31,-32 0,32 32,-32-32,32 0,-32 0,31 0,1 0,-32 0,0 0,32 0,-32 0,0 0,32 0,-32 0,0 0,31 0,-31 0,32 0,-32 0,0 0,0 0,32 0,-32 0,0 0,0 0,32 0,-32 0,0 0,31 0,-31 0,0 0,32 0,-32 0,0 0,0 0,32 0,-32 0,32 0,-32 0,31 0,-31 0,0 0,32 0,-32 0,32 0,-32 0,32 0,-32 0,32 0,-1 0,-31 0,32 0,-32 0,32 0,-32 0,32 0,-1 0,-31 0,32 0,-32 0,32 0,-32 0,32 0,-1 0,-31 0,32 0,-32 0,32 0,-32 0,32 0,-1 0,-31 0,0-32,0 32,32 0,-32-31,32 31,-32-32,0 32,32-32,-32 32,0-32,0 32,0-31,0-1,31 32,-31 0,32-32,-32 0,32 32,-32-31,32-1,-1 32,-31-32,32 1,-32 31,0-32,0 32,0-32,0 32,0-32,0 32,32-31,-32 31,0-32,0 32,32-32,-32 0,31 32,-31-31,0 31,32 0,-32-32,0 32,0-32,0 32,32-31,-32 31,32-32,-32 32,0-32,0 32,32-32,-32 32,0-31,0 31,0-32</inkml:trace>
  <inkml:trace contextRef="#ctx0" brushRef="#br0" timeOffset="21437">2064 163,'0'0,"0"32,0-32,0 31,0-31,0 32,0-32,0 32,0 0,0-32,0 31,0-31,0 32,0-32,0 32,0-32,32 0,-32 31,32-31,-32 32,32-32,-32 0,31 32,1-32,-32 0,0 0,32 0,-32 0,32 0,-32 0,0 0</inkml:trace>
  <inkml:trace contextRef="#ctx0" brushRef="#br0" timeOffset="22859">2350 544,'0'0,"0"31,0-31,0 32,0-32,0 32,-32-32,32 0,0 32,-31-32,31 0,0 31,-32-31,32 0,0 32,0-32,-32 32,32-32,-32 31,32-31,-31 32,31 0,0-32,0 32,0-32,-32 31,32-31,0 32,0 0,0-32,0 32,0-32,0 31,0-31,0 32,0 0,0-32</inkml:trace>
  <inkml:trace contextRef="#ctx0" brushRef="#br0" timeOffset="25234">2160 1115,'-32'0,"0"0,32 0,0 0,-32 31,1-31,31 32,-32-32,32 0,-32 0,32 0,-32 0,1 0,31 0,-32 0,32 0,0 32,0-32,-32 0,32 0,0 32,0-32,0 31,0-31,-32 0,32 0</inkml:trace>
  <inkml:trace contextRef="#ctx0" brushRef="#br0" timeOffset="27343">1239 1242,'0'0,"31"0,-31 0,32 0,-32 0,32 0,-32 0,32 0,-1 0,-31 0,32 0,-32 0,32 0,-32 0,32 0,-1 0,-31 0,32 0</inkml:trace>
  <inkml:trace contextRef="#ctx0" brushRef="#br0" timeOffset="28812">1429 1273,'0'0,"32"0,-32 0,32 0,-32 0,31 0,-31-31,0 31,0-32,0 32,32-32,-32 32,0-32,0 32,32 0,-32 0,32 0,-32 0,31 0,-31 0,0 0,0 0,32 0,-32 0,0 0,32 0,-32 0,0 0,0 0,32 0,-32 0,0 0,0 32,31-32,-31 0,0 0,32 0,-32 32,32-32,-32 32,0-32,0 0,0 31,0-31,0 0,0 0,0 32,0-32,0 32,32-32,-32 32,0-32,32 0,-32 31,0-31,0 32,0-32,31 0,-31 31,0-31,0 0,0 0,-31 0</inkml:trace>
  <inkml:trace contextRef="#ctx0" brushRef="#br0" timeOffset="32078">1175 1305,'0'-32,"0"32,0 0,0-31,0-1,32 32,-32 0,0-32,0 32,0-32,0 1,0 31,0-32,0 0,0 32,0-31,-32 31,32 0,-32 0,32 0,-31 0,31 0,-32 0,32 0,-32 31,0-31,32 0</inkml:trace>
  <inkml:trace contextRef="#ctx0" brushRef="#br0" timeOffset="36609">1239 797,'-32'0,"32"-31,-32 31,32-32,0 0,0 32,0-31,0 31,0-32,0 0,0 32,0-32,0 32,0-31,0 31,0 0,0-32,0 32,32 0,-32-32,0 32,32 0,-32 0,31-32,-31 32,32 0,-32-31,32 31,0 0,-32-32,0 32,31 0,-31 0,32 0,-32 0,32 0,-32 0,32 0,-1 0,-31 0,32 0,-32 0,32 0,-32 0,32 0</inkml:trace>
  <inkml:trace contextRef="#ctx0" brushRef="#br0" timeOffset="40031">572 1812,'31'-32,"1"32,-32-32,32 32,-32 0,0-31,0 31,32 0,-32-32,0 32,31 0,-31 0,32-32,-32 32,32 0,-32 0,32 0,-1 0,-31 0,32 0,-32 0,32 0,-32 0,32 0,0 0,-32 0,31 32,-31-32,32 0,-32 0,64 0,-64 0,0 0,31 0,-31 0,0 0,0 0,32 0,-32 0,0 0,32 0,-32 0,0 0,0 0,0 0,0 0,32 0,-32 32,31-32,-31 31,32-31,-32 0,32 0,0 32,-32-32,0 32,0-32,0 31,0-31,0 0,0 32,31-32,-31 32,0-32,0 0,0 0,0 0,0 32,0-32,0 0,0 0,0 0,0 31,0-31</inkml:trace>
  <inkml:trace contextRef="#ctx0" brushRef="#br0" timeOffset="42109">1429 2002,'0'-32,"32"1,-32 31,0-32,32 32,-32 0,31-32,-31 0,32 32,-32-31,32-1,0 32,-32-32,0 32,31-31,-31 31,0-32,0 32,32 0,-32 0,32 0,-32 0,32 0,-32 0,31 0,1 0,-32 0,32 0,-32 0,32 0,-32 0,0 0,32 0,-32 0,0 0,31 0,-31 0,0 0,0 0,32 0,-32 32,32-32,-32 31,32-31,-32 0,0 0,0 0,0 0,0 0</inkml:trace>
  <inkml:trace contextRef="#ctx0" brushRef="#br0" timeOffset="44218">1937 1907,'0'-32,"0"32,0-32,0 32,0-31,0 31,0-32,0 32,0-32,0 1,0 31,0 0,0-32,0 32,0-32,0 0,0 32,0 0,0-31,0-1,32 32,-32 0,0-32,0 32,0-32,0 32,32-31,0 0,-32 31,31 0,1-32,0 32,-32-31,32 31,-1 0,-31-32,32 32,-32-32,0 32,32 0,-32 0,0-32,0 32,32 0,-32-31,31 31,-31 0,32 0,-32 0,32 0,0 0,-32 0,31 0,-31 0,32 0,-32 0,32 0,-32 0,0 0,32 0,-32 0,0 0,0 0,31 0,-31 0,32 0,-32 0,32 0,-32 0,32 0,-1 0,-31 0,32 0,-32 0,32 0,-32 0,32-32,0 32,-32 0,0-32</inkml:trace>
  <inkml:trace contextRef="#ctx0" brushRef="#br0" timeOffset="46422">2827 1146,'0'-31,"-32"-1,32 32,-32 0,32-32,0 1,-32 31,32-32,0 0,-32 32,32-32,0 1,0 31,0-32,-31 32,31-32,0 0,0 32,0-31,0 31,0-32,0 32,0-32,0 1,0 31,0-32,0 32,0-32,0 32,0-32,0 32,0-31,0-1,31 32,-31-32,32 32,-32 0,0-32,0 32,0-31,0 31,32 0,-32-32</inkml:trace>
  <inkml:trace contextRef="#ctx0" brushRef="#br0" timeOffset="48547">2160 4,'0'0,"0"32,0-32,31 32,-31-32,32 31,-32-31,32 32,-32-32,32 0,-1 32,-31-32,32 0,-32 0,32 0,-32 0,0 0,0 0,0 0,32 0,-32 0,0 32,0-32,31 0,-31 0,32 0,-32 0,32 0,-32 0,32 0,-1 0,-31 0,32 0,-32 0,0 0,32 0,-32 0,0 0,32 0,-32 0,31 0,-31 0,0 0,0 0,32 0,-32 0,32 0,-32 0,32 0,-32 0,32 0,-32 0,31 0,-31 0,32 0,0 0,-32 0,0 0,32 0,-32 0,0 0,31 0,-31 0,0 0,0 0,32 0</inkml:trace>
  <inkml:trace contextRef="#ctx0" brushRef="#br0" timeOffset="53515">413 1178,'-32'0,"32"32,0-32,0 32,0-32,0 31,-32-31,32 0,0 32,0-32,-31 0,31 0,0 32,-32-32,32 32,0-32,0 31,0-31,0 32,-32-1,32-31,0 31,0-31,0 32,0-32,0 32</inkml:trace>
  <inkml:trace contextRef="#ctx0" brushRef="#br0" timeOffset="62359">2033 1305,'0'32,"0"-32,31 0,-31 32,0-32,0 31,32 1,-32-32,32 31,0 0,-1 1,-31-32,0 0,0 0,0 32,0-32,0 32,32-32,-32 63,32-63,0 32,-1 0,-31-1,32 1,0 0,-32-1,32-31,-32 0,0 32,31-32,-31 32,32-32,-32 32,64-32,-64 0,0 31,31-31,-31 0,0 0,32 0,-32 32,32-32,-32 0,32 32,-32-32,31 32,1-1,-32 1,0-32,32 32,-32-32,32 31,-32-31,32 0,-1 32,-31-32,32 0,-32 32,32-32,-32 0,32 0,-1 32,-31-32,32 31,-32-31,32 32,-32-32,0 0,0 0,0 32,32-32,-32 32,0-32,0 0,0 31,31-31,-31 32,0-32,0 0,0 32,32-32,-32 31,0-31,0 0,0 0,0 32,0-32,0 0,0 0,0 0,0 0,0 32,0-32,0 32,0-32,0 31,0-31,0 0,0 0,0 0,0 0,0 0,0 32,32-32,-32 32,32-32,-32 32,31-32,-31 31,0-31,32 0,-32 32,32-32,-32 32,32-32,-32 32,31-32</inkml:trace>
  <inkml:trace contextRef="#ctx0" brushRef="#br0" timeOffset="65156">2255 2637,'0'31,"0"-31,0 32,0 0,0-32,0 32,0-32,0 31,0-31,0 32,0-32,0 0,0 32,0-32,0 32</inkml:trace>
  <inkml:trace contextRef="#ctx0" brushRef="#br0" timeOffset="70672">159 1907,'32'0,"-32"0,31 0,-31 0,32 0,0 0,0 0,-32 0,31 0,1 0,-32 0,0 0,0 0,32 0,-32 0,32 0,-32 0,31 32,-31-32,0 0,0 0,32 0,-32 0,0 0,0 0,0 0,0 0,32 0,-32 0,0 0,0 0,0 0,0 0,0 31,0-31,0 0,0 32,0-32,32 32,-32-32,0 0,31 0,-31 0,0 0,0 0,0 0,0 0,32 0,-32 32,0-32,0 0,0 0,0 0,0 31,0-31,0 32,0-32,0 32,0-32,0 31,0-31,0 0,0 0,0 32,0-32,0 0,0 32,0-32,0 32,0-32,0 31,0-31,0 0,0 0,0 32,0-32,0 32,0-32,0 0,0 0,0 0,32 0,-32 32,32-32,-32 31,31-31,-31 32,32-32,0 32,-32-32,0 0,0 0,32 0,-32 0,0 0,0 0,0 0,0 0,31 0,-31 0,0 0,32 0,-32 0,0 0,0 0,0 31,32-31,-32 0,0 0,0 0,32 0,-32 0,0 0,0 0,0 0,0 0,32 0,-32 32,0-32,0 0,0 0,0 32,31-32,-31 32,0-32,0 0,0 31,0-31,32 0,-32 32,32-32,-32 0,0 32,0-32,32 32,-32-32,0 31,0-31,0 0,0 0,0 0,0 0,0 0,0 0,31 0,-31 0,0 0,-31-31,-1 31,32-32</inkml:trace>
  <inkml:trace contextRef="#ctx0" brushRef="#br0" timeOffset="73687">318 1843,'-32'32,"0"-32,32 32,-32-32,32 0,-31 0,31 0,-32 0,0 0</inkml:trace>
  <inkml:trace contextRef="#ctx0" brushRef="#br0" timeOffset="75515">1302 2478,'32'0,"-32"0,0-32,0 1,0 31,0 0,32-32,-32 32,0-32,0 32,0-32,0 32,31-31,-31 31,32-32,-32 32,32-32,-32 32,32-32,-1 32,-31 0,32 0,-32-31,0 31,32 0,-32-32,0 32,32 0,-32 0,31 0,-31 0,32 0,-32 0,32 0,0 0,-1 0,-31 0,32 0,0 0,0 0,-32 0,32 0,-1 0,1 0,-32 0,32 0,-32 0,32 0,-1 0,1 0,-32 0,32 0,-32 0,0 0,32 0,-32 0</inkml:trace>
  <inkml:trace contextRef="#ctx0" brushRef="#br0" timeOffset="76953">2160 2192,'-32'0,"32"-31,0-1,0 32,0 0,0-32,0 32,0-31,0 31,0-32,0 32,0-32,0 32,32 0,-32 0,31 0,-31 0,32 0,-32 0,32 0,0 0,-32 0,31 0,-31 0,32 0,0 0,0 0,-32 0,0 0,31 0,-31 0,32 0,-32 0,32 0,-32 0,32 0,-1 0,-31 0,32 0,-32 0,32 0,-32 0</inkml:trace>
  <inkml:trace contextRef="#ctx0" brushRef="#br0" timeOffset="78578">2636 2002,'0'-32,"0"1,0 31,0-32,0 32,0-32,0 32,0-32,0 32,0-31,0 31,32 0,-32 0,31 0,-31-32,0 32,0-32,0 32,32 0,-32 0,32 0,-32-31,0 31,32 0,-32-32,32 32,-32 0,0-32,0 32,31 0,-31 0,32 0,-32 0,32-32,-32 32,32 0,-32-31,0 31,31 0,-31 0,0-32,0 32,32 0,-32-32,0 32,0-32,0 32,32 0,-32-31,0 31,32 0,-32-31,0 31,0-32,0 32,0-31,0 31,0-32,0 32,31-32,-31 0,32 32,-32-31,32 31,-32-32,0 32</inkml:trace>
  <inkml:trace contextRef="#ctx0" brushRef="#br0" timeOffset="82437">3208 195,'31'0,"-31"-32,0 32,0-32,0 32,0-32,0 32,0-31,0 31,32-32,-32 0,32 32</inkml:trace>
  <inkml:trace contextRef="#ctx0" brushRef="#br0" timeOffset="84468">3239 258,'0'32,"-31"-32,31 32,0-32,-32 31,32-31,0 32,0 0,0-32,-32 0,32 0,0 31,0-31,-32 0,32 32,-31-32,31 0,0 32,0-32,-32 32,32-32,-32 31,32-31,0 32,0 0,0-32,0 32,0-32,0 31,0 1,0 0,0-32,0 31,0 1,0 0,0 0,0-32,0 31,0 1,32-32,-32 0,0 0,32 0,-32 32,31-32,-31 0,0 0,32 0,-32 0,0 32,0-32,0 31,0-31,0 0,0 0,0 0,0 32,0-32,0 0,32 0,-32 0,0 0,0 0,0 0,0 0,0 0,32 0,-32 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A74A78-9F94-46A7-9D89-EB1CFF7891B5}" type="datetimeFigureOut">
              <a:rPr lang="ru-RU"/>
              <a:pPr>
                <a:defRPr/>
              </a:pPr>
              <a:t>27.01.2012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7C983B0-220D-4ECF-A5FC-7EEDBAAD72F8}" type="slidenum">
              <a:rPr lang="ru-RU"/>
              <a:pPr>
                <a:defRPr/>
              </a:pPr>
              <a:t>‹#›</a:t>
            </a:fld>
            <a:endParaRPr lang="ru-RU"/>
          </a:p>
        </p:txBody>
      </p:sp>
    </p:spTree>
    <p:extLst>
      <p:ext uri="{BB962C8B-B14F-4D97-AF65-F5344CB8AC3E}">
        <p14:creationId xmlns:p14="http://schemas.microsoft.com/office/powerpoint/2010/main" val="2848811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3072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3E10B8-1557-43A6-9F6A-0066D05B025A}" type="slidenum">
              <a:rPr lang="ru-RU" smtClean="0"/>
              <a:pPr/>
              <a:t>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4"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5"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7"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1"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4"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6"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7"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3"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9"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0"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3"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4"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5"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6"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8"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0"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1"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6"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7"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8"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9" name="Freeform 150"/>
              <p:cNvSpPr>
                <a:spLocks/>
              </p:cNvSpPr>
              <p:nvPr userDrawn="1"/>
            </p:nvSpPr>
            <p:spPr bwMode="ltGray">
              <a:xfrm rot="-2857037">
                <a:off x="619" y="3550"/>
                <a:ext cx="68" cy="69"/>
              </a:xfrm>
              <a:custGeom>
                <a:avLst/>
                <a:gdLst>
                  <a:gd name="T0" fmla="*/ 0 w 144"/>
                  <a:gd name="T1" fmla="*/ 9 h 154"/>
                  <a:gd name="T2" fmla="*/ 6 w 144"/>
                  <a:gd name="T3" fmla="*/ 14 h 154"/>
                  <a:gd name="T4" fmla="*/ 12 w 144"/>
                  <a:gd name="T5" fmla="*/ 11 h 154"/>
                  <a:gd name="T6" fmla="*/ 7 w 144"/>
                  <a:gd name="T7" fmla="*/ 5 h 154"/>
                  <a:gd name="T8" fmla="*/ 11 w 144"/>
                  <a:gd name="T9" fmla="*/ 3 h 154"/>
                  <a:gd name="T10" fmla="*/ 12 w 144"/>
                  <a:gd name="T11" fmla="*/ 5 h 154"/>
                  <a:gd name="T12" fmla="*/ 15 w 144"/>
                  <a:gd name="T13" fmla="*/ 4 h 154"/>
                  <a:gd name="T14" fmla="*/ 10 w 144"/>
                  <a:gd name="T15" fmla="*/ 0 h 154"/>
                  <a:gd name="T16" fmla="*/ 4 w 144"/>
                  <a:gd name="T17" fmla="*/ 3 h 154"/>
                  <a:gd name="T18" fmla="*/ 9 w 144"/>
                  <a:gd name="T19" fmla="*/ 10 h 154"/>
                  <a:gd name="T20" fmla="*/ 3 w 144"/>
                  <a:gd name="T21" fmla="*/ 9 h 154"/>
                  <a:gd name="T22" fmla="*/ 0 w 144"/>
                  <a:gd name="T23" fmla="*/ 9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p>
            </p:txBody>
          </p:sp>
        </p:grpSp>
      </p:grpSp>
      <p:sp>
        <p:nvSpPr>
          <p:cNvPr id="60569" name="Rectangle 153"/>
          <p:cNvSpPr>
            <a:spLocks noGrp="1" noChangeArrowheads="1"/>
          </p:cNvSpPr>
          <p:nvPr>
            <p:ph type="ctrTitle" sz="quarter"/>
          </p:nvPr>
        </p:nvSpPr>
        <p:spPr>
          <a:xfrm>
            <a:off x="685800" y="1768475"/>
            <a:ext cx="7772400" cy="1736725"/>
          </a:xfrm>
        </p:spPr>
        <p:txBody>
          <a:bodyPr anchor="b" anchorCtr="1"/>
          <a:lstStyle>
            <a:lvl1pPr>
              <a:defRPr/>
            </a:lvl1pPr>
          </a:lstStyle>
          <a:p>
            <a:pPr lvl="0"/>
            <a:r>
              <a:rPr lang="ru-RU" noProof="0" smtClean="0"/>
              <a:t>Образец заголовка</a:t>
            </a:r>
          </a:p>
        </p:txBody>
      </p:sp>
      <p:sp>
        <p:nvSpPr>
          <p:cNvPr id="60570"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ru-RU" noProof="0" smtClean="0"/>
              <a:t>Образец подзаголовка</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ru-RU"/>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ru-RU"/>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56FD5B44-ACFB-455A-B3F4-B6A142EAE21D}" type="slidenum">
              <a:rPr lang="ru-RU"/>
              <a:pPr>
                <a:defRPr/>
              </a:pPr>
              <a:t>‹#›</a:t>
            </a:fld>
            <a:endParaRPr lang="ru-RU"/>
          </a:p>
        </p:txBody>
      </p:sp>
    </p:spTree>
    <p:extLst>
      <p:ext uri="{BB962C8B-B14F-4D97-AF65-F5344CB8AC3E}">
        <p14:creationId xmlns:p14="http://schemas.microsoft.com/office/powerpoint/2010/main" val="21746690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p:txBody>
          <a:bodyPr/>
          <a:lstStyle>
            <a:lvl1pPr>
              <a:defRPr/>
            </a:lvl1pPr>
          </a:lstStyle>
          <a:p>
            <a:pPr>
              <a:defRPr/>
            </a:pPr>
            <a:endParaRPr lang="ru-RU"/>
          </a:p>
        </p:txBody>
      </p:sp>
      <p:sp>
        <p:nvSpPr>
          <p:cNvPr id="5" name="Rectangle 155"/>
          <p:cNvSpPr>
            <a:spLocks noGrp="1" noChangeArrowheads="1"/>
          </p:cNvSpPr>
          <p:nvPr>
            <p:ph type="ftr" sz="quarter" idx="11"/>
          </p:nvPr>
        </p:nvSpPr>
        <p:spPr/>
        <p:txBody>
          <a:bodyPr/>
          <a:lstStyle>
            <a:lvl1pPr>
              <a:defRPr/>
            </a:lvl1pPr>
          </a:lstStyle>
          <a:p>
            <a:pPr>
              <a:defRPr/>
            </a:pPr>
            <a:endParaRPr lang="ru-RU"/>
          </a:p>
        </p:txBody>
      </p:sp>
      <p:sp>
        <p:nvSpPr>
          <p:cNvPr id="6" name="Rectangle 156"/>
          <p:cNvSpPr>
            <a:spLocks noGrp="1" noChangeArrowheads="1"/>
          </p:cNvSpPr>
          <p:nvPr>
            <p:ph type="sldNum" sz="quarter" idx="12"/>
          </p:nvPr>
        </p:nvSpPr>
        <p:spPr/>
        <p:txBody>
          <a:bodyPr/>
          <a:lstStyle>
            <a:lvl1pPr>
              <a:defRPr/>
            </a:lvl1pPr>
          </a:lstStyle>
          <a:p>
            <a:pPr>
              <a:defRPr/>
            </a:pPr>
            <a:fld id="{38F2EA6E-F336-4820-A3FB-E07F78C60808}" type="slidenum">
              <a:rPr lang="ru-RU"/>
              <a:pPr>
                <a:defRPr/>
              </a:pPr>
              <a:t>‹#›</a:t>
            </a:fld>
            <a:endParaRPr lang="ru-RU"/>
          </a:p>
        </p:txBody>
      </p:sp>
    </p:spTree>
    <p:extLst>
      <p:ext uri="{BB962C8B-B14F-4D97-AF65-F5344CB8AC3E}">
        <p14:creationId xmlns:p14="http://schemas.microsoft.com/office/powerpoint/2010/main" val="35726850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p:txBody>
          <a:bodyPr/>
          <a:lstStyle>
            <a:lvl1pPr>
              <a:defRPr/>
            </a:lvl1pPr>
          </a:lstStyle>
          <a:p>
            <a:pPr>
              <a:defRPr/>
            </a:pPr>
            <a:endParaRPr lang="ru-RU"/>
          </a:p>
        </p:txBody>
      </p:sp>
      <p:sp>
        <p:nvSpPr>
          <p:cNvPr id="5" name="Rectangle 155"/>
          <p:cNvSpPr>
            <a:spLocks noGrp="1" noChangeArrowheads="1"/>
          </p:cNvSpPr>
          <p:nvPr>
            <p:ph type="ftr" sz="quarter" idx="11"/>
          </p:nvPr>
        </p:nvSpPr>
        <p:spPr/>
        <p:txBody>
          <a:bodyPr/>
          <a:lstStyle>
            <a:lvl1pPr>
              <a:defRPr/>
            </a:lvl1pPr>
          </a:lstStyle>
          <a:p>
            <a:pPr>
              <a:defRPr/>
            </a:pPr>
            <a:endParaRPr lang="ru-RU"/>
          </a:p>
        </p:txBody>
      </p:sp>
      <p:sp>
        <p:nvSpPr>
          <p:cNvPr id="6" name="Rectangle 156"/>
          <p:cNvSpPr>
            <a:spLocks noGrp="1" noChangeArrowheads="1"/>
          </p:cNvSpPr>
          <p:nvPr>
            <p:ph type="sldNum" sz="quarter" idx="12"/>
          </p:nvPr>
        </p:nvSpPr>
        <p:spPr/>
        <p:txBody>
          <a:bodyPr/>
          <a:lstStyle>
            <a:lvl1pPr>
              <a:defRPr/>
            </a:lvl1pPr>
          </a:lstStyle>
          <a:p>
            <a:pPr>
              <a:defRPr/>
            </a:pPr>
            <a:fld id="{5071C8EF-F6BD-4B49-97F4-457CA9C324DF}" type="slidenum">
              <a:rPr lang="ru-RU"/>
              <a:pPr>
                <a:defRPr/>
              </a:pPr>
              <a:t>‹#›</a:t>
            </a:fld>
            <a:endParaRPr lang="ru-RU"/>
          </a:p>
        </p:txBody>
      </p:sp>
    </p:spTree>
    <p:extLst>
      <p:ext uri="{BB962C8B-B14F-4D97-AF65-F5344CB8AC3E}">
        <p14:creationId xmlns:p14="http://schemas.microsoft.com/office/powerpoint/2010/main" val="6723684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p:txBody>
          <a:bodyPr/>
          <a:lstStyle>
            <a:lvl1pPr>
              <a:defRPr/>
            </a:lvl1pPr>
          </a:lstStyle>
          <a:p>
            <a:pPr>
              <a:defRPr/>
            </a:pPr>
            <a:endParaRPr lang="ru-RU"/>
          </a:p>
        </p:txBody>
      </p:sp>
      <p:sp>
        <p:nvSpPr>
          <p:cNvPr id="5" name="Rectangle 155"/>
          <p:cNvSpPr>
            <a:spLocks noGrp="1" noChangeArrowheads="1"/>
          </p:cNvSpPr>
          <p:nvPr>
            <p:ph type="ftr" sz="quarter" idx="11"/>
          </p:nvPr>
        </p:nvSpPr>
        <p:spPr/>
        <p:txBody>
          <a:bodyPr/>
          <a:lstStyle>
            <a:lvl1pPr>
              <a:defRPr/>
            </a:lvl1pPr>
          </a:lstStyle>
          <a:p>
            <a:pPr>
              <a:defRPr/>
            </a:pPr>
            <a:endParaRPr lang="ru-RU"/>
          </a:p>
        </p:txBody>
      </p:sp>
      <p:sp>
        <p:nvSpPr>
          <p:cNvPr id="6" name="Rectangle 156"/>
          <p:cNvSpPr>
            <a:spLocks noGrp="1" noChangeArrowheads="1"/>
          </p:cNvSpPr>
          <p:nvPr>
            <p:ph type="sldNum" sz="quarter" idx="12"/>
          </p:nvPr>
        </p:nvSpPr>
        <p:spPr/>
        <p:txBody>
          <a:bodyPr/>
          <a:lstStyle>
            <a:lvl1pPr>
              <a:defRPr/>
            </a:lvl1pPr>
          </a:lstStyle>
          <a:p>
            <a:pPr>
              <a:defRPr/>
            </a:pPr>
            <a:fld id="{584C4AF5-3CA4-47ED-A03C-C2A1CC791037}" type="slidenum">
              <a:rPr lang="ru-RU"/>
              <a:pPr>
                <a:defRPr/>
              </a:pPr>
              <a:t>‹#›</a:t>
            </a:fld>
            <a:endParaRPr lang="ru-RU"/>
          </a:p>
        </p:txBody>
      </p:sp>
    </p:spTree>
    <p:extLst>
      <p:ext uri="{BB962C8B-B14F-4D97-AF65-F5344CB8AC3E}">
        <p14:creationId xmlns:p14="http://schemas.microsoft.com/office/powerpoint/2010/main" val="16636100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4"/>
          <p:cNvSpPr>
            <a:spLocks noGrp="1" noChangeArrowheads="1"/>
          </p:cNvSpPr>
          <p:nvPr>
            <p:ph type="dt" sz="half" idx="10"/>
          </p:nvPr>
        </p:nvSpPr>
        <p:spPr/>
        <p:txBody>
          <a:bodyPr/>
          <a:lstStyle>
            <a:lvl1pPr>
              <a:defRPr/>
            </a:lvl1pPr>
          </a:lstStyle>
          <a:p>
            <a:pPr>
              <a:defRPr/>
            </a:pPr>
            <a:endParaRPr lang="ru-RU"/>
          </a:p>
        </p:txBody>
      </p:sp>
      <p:sp>
        <p:nvSpPr>
          <p:cNvPr id="5" name="Rectangle 155"/>
          <p:cNvSpPr>
            <a:spLocks noGrp="1" noChangeArrowheads="1"/>
          </p:cNvSpPr>
          <p:nvPr>
            <p:ph type="ftr" sz="quarter" idx="11"/>
          </p:nvPr>
        </p:nvSpPr>
        <p:spPr/>
        <p:txBody>
          <a:bodyPr/>
          <a:lstStyle>
            <a:lvl1pPr>
              <a:defRPr/>
            </a:lvl1pPr>
          </a:lstStyle>
          <a:p>
            <a:pPr>
              <a:defRPr/>
            </a:pPr>
            <a:endParaRPr lang="ru-RU"/>
          </a:p>
        </p:txBody>
      </p:sp>
      <p:sp>
        <p:nvSpPr>
          <p:cNvPr id="6" name="Rectangle 156"/>
          <p:cNvSpPr>
            <a:spLocks noGrp="1" noChangeArrowheads="1"/>
          </p:cNvSpPr>
          <p:nvPr>
            <p:ph type="sldNum" sz="quarter" idx="12"/>
          </p:nvPr>
        </p:nvSpPr>
        <p:spPr/>
        <p:txBody>
          <a:bodyPr/>
          <a:lstStyle>
            <a:lvl1pPr>
              <a:defRPr/>
            </a:lvl1pPr>
          </a:lstStyle>
          <a:p>
            <a:pPr>
              <a:defRPr/>
            </a:pPr>
            <a:fld id="{2D0F654A-D192-480E-8475-3A5AE6227DE9}" type="slidenum">
              <a:rPr lang="ru-RU"/>
              <a:pPr>
                <a:defRPr/>
              </a:pPr>
              <a:t>‹#›</a:t>
            </a:fld>
            <a:endParaRPr lang="ru-RU"/>
          </a:p>
        </p:txBody>
      </p:sp>
    </p:spTree>
    <p:extLst>
      <p:ext uri="{BB962C8B-B14F-4D97-AF65-F5344CB8AC3E}">
        <p14:creationId xmlns:p14="http://schemas.microsoft.com/office/powerpoint/2010/main" val="35225091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p:txBody>
          <a:bodyPr/>
          <a:lstStyle>
            <a:lvl1pPr>
              <a:defRPr/>
            </a:lvl1pPr>
          </a:lstStyle>
          <a:p>
            <a:pPr>
              <a:defRPr/>
            </a:pPr>
            <a:endParaRPr lang="ru-RU"/>
          </a:p>
        </p:txBody>
      </p:sp>
      <p:sp>
        <p:nvSpPr>
          <p:cNvPr id="6" name="Rectangle 155"/>
          <p:cNvSpPr>
            <a:spLocks noGrp="1" noChangeArrowheads="1"/>
          </p:cNvSpPr>
          <p:nvPr>
            <p:ph type="ftr" sz="quarter" idx="11"/>
          </p:nvPr>
        </p:nvSpPr>
        <p:spPr/>
        <p:txBody>
          <a:bodyPr/>
          <a:lstStyle>
            <a:lvl1pPr>
              <a:defRPr/>
            </a:lvl1pPr>
          </a:lstStyle>
          <a:p>
            <a:pPr>
              <a:defRPr/>
            </a:pPr>
            <a:endParaRPr lang="ru-RU"/>
          </a:p>
        </p:txBody>
      </p:sp>
      <p:sp>
        <p:nvSpPr>
          <p:cNvPr id="7" name="Rectangle 156"/>
          <p:cNvSpPr>
            <a:spLocks noGrp="1" noChangeArrowheads="1"/>
          </p:cNvSpPr>
          <p:nvPr>
            <p:ph type="sldNum" sz="quarter" idx="12"/>
          </p:nvPr>
        </p:nvSpPr>
        <p:spPr/>
        <p:txBody>
          <a:bodyPr/>
          <a:lstStyle>
            <a:lvl1pPr>
              <a:defRPr/>
            </a:lvl1pPr>
          </a:lstStyle>
          <a:p>
            <a:pPr>
              <a:defRPr/>
            </a:pPr>
            <a:fld id="{ED4D4795-34C2-4B3C-BEE9-D41F1D4EE809}" type="slidenum">
              <a:rPr lang="ru-RU"/>
              <a:pPr>
                <a:defRPr/>
              </a:pPr>
              <a:t>‹#›</a:t>
            </a:fld>
            <a:endParaRPr lang="ru-RU"/>
          </a:p>
        </p:txBody>
      </p:sp>
    </p:spTree>
    <p:extLst>
      <p:ext uri="{BB962C8B-B14F-4D97-AF65-F5344CB8AC3E}">
        <p14:creationId xmlns:p14="http://schemas.microsoft.com/office/powerpoint/2010/main" val="33253685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4"/>
          <p:cNvSpPr>
            <a:spLocks noGrp="1" noChangeArrowheads="1"/>
          </p:cNvSpPr>
          <p:nvPr>
            <p:ph type="dt" sz="half" idx="10"/>
          </p:nvPr>
        </p:nvSpPr>
        <p:spPr/>
        <p:txBody>
          <a:bodyPr/>
          <a:lstStyle>
            <a:lvl1pPr>
              <a:defRPr/>
            </a:lvl1pPr>
          </a:lstStyle>
          <a:p>
            <a:pPr>
              <a:defRPr/>
            </a:pPr>
            <a:endParaRPr lang="ru-RU"/>
          </a:p>
        </p:txBody>
      </p:sp>
      <p:sp>
        <p:nvSpPr>
          <p:cNvPr id="8" name="Rectangle 155"/>
          <p:cNvSpPr>
            <a:spLocks noGrp="1" noChangeArrowheads="1"/>
          </p:cNvSpPr>
          <p:nvPr>
            <p:ph type="ftr" sz="quarter" idx="11"/>
          </p:nvPr>
        </p:nvSpPr>
        <p:spPr/>
        <p:txBody>
          <a:bodyPr/>
          <a:lstStyle>
            <a:lvl1pPr>
              <a:defRPr/>
            </a:lvl1pPr>
          </a:lstStyle>
          <a:p>
            <a:pPr>
              <a:defRPr/>
            </a:pPr>
            <a:endParaRPr lang="ru-RU"/>
          </a:p>
        </p:txBody>
      </p:sp>
      <p:sp>
        <p:nvSpPr>
          <p:cNvPr id="9" name="Rectangle 156"/>
          <p:cNvSpPr>
            <a:spLocks noGrp="1" noChangeArrowheads="1"/>
          </p:cNvSpPr>
          <p:nvPr>
            <p:ph type="sldNum" sz="quarter" idx="12"/>
          </p:nvPr>
        </p:nvSpPr>
        <p:spPr/>
        <p:txBody>
          <a:bodyPr/>
          <a:lstStyle>
            <a:lvl1pPr>
              <a:defRPr/>
            </a:lvl1pPr>
          </a:lstStyle>
          <a:p>
            <a:pPr>
              <a:defRPr/>
            </a:pPr>
            <a:fld id="{2720AFED-3A76-430C-BD10-F39D86021E46}" type="slidenum">
              <a:rPr lang="ru-RU"/>
              <a:pPr>
                <a:defRPr/>
              </a:pPr>
              <a:t>‹#›</a:t>
            </a:fld>
            <a:endParaRPr lang="ru-RU"/>
          </a:p>
        </p:txBody>
      </p:sp>
    </p:spTree>
    <p:extLst>
      <p:ext uri="{BB962C8B-B14F-4D97-AF65-F5344CB8AC3E}">
        <p14:creationId xmlns:p14="http://schemas.microsoft.com/office/powerpoint/2010/main" val="10079462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4"/>
          <p:cNvSpPr>
            <a:spLocks noGrp="1" noChangeArrowheads="1"/>
          </p:cNvSpPr>
          <p:nvPr>
            <p:ph type="dt" sz="half" idx="10"/>
          </p:nvPr>
        </p:nvSpPr>
        <p:spPr/>
        <p:txBody>
          <a:bodyPr/>
          <a:lstStyle>
            <a:lvl1pPr>
              <a:defRPr/>
            </a:lvl1pPr>
          </a:lstStyle>
          <a:p>
            <a:pPr>
              <a:defRPr/>
            </a:pPr>
            <a:endParaRPr lang="ru-RU"/>
          </a:p>
        </p:txBody>
      </p:sp>
      <p:sp>
        <p:nvSpPr>
          <p:cNvPr id="4" name="Rectangle 155"/>
          <p:cNvSpPr>
            <a:spLocks noGrp="1" noChangeArrowheads="1"/>
          </p:cNvSpPr>
          <p:nvPr>
            <p:ph type="ftr" sz="quarter" idx="11"/>
          </p:nvPr>
        </p:nvSpPr>
        <p:spPr/>
        <p:txBody>
          <a:bodyPr/>
          <a:lstStyle>
            <a:lvl1pPr>
              <a:defRPr/>
            </a:lvl1pPr>
          </a:lstStyle>
          <a:p>
            <a:pPr>
              <a:defRPr/>
            </a:pPr>
            <a:endParaRPr lang="ru-RU"/>
          </a:p>
        </p:txBody>
      </p:sp>
      <p:sp>
        <p:nvSpPr>
          <p:cNvPr id="5" name="Rectangle 156"/>
          <p:cNvSpPr>
            <a:spLocks noGrp="1" noChangeArrowheads="1"/>
          </p:cNvSpPr>
          <p:nvPr>
            <p:ph type="sldNum" sz="quarter" idx="12"/>
          </p:nvPr>
        </p:nvSpPr>
        <p:spPr/>
        <p:txBody>
          <a:bodyPr/>
          <a:lstStyle>
            <a:lvl1pPr>
              <a:defRPr/>
            </a:lvl1pPr>
          </a:lstStyle>
          <a:p>
            <a:pPr>
              <a:defRPr/>
            </a:pPr>
            <a:fld id="{ABA8611D-9C65-487E-9E24-E511385A0D0B}" type="slidenum">
              <a:rPr lang="ru-RU"/>
              <a:pPr>
                <a:defRPr/>
              </a:pPr>
              <a:t>‹#›</a:t>
            </a:fld>
            <a:endParaRPr lang="ru-RU"/>
          </a:p>
        </p:txBody>
      </p:sp>
    </p:spTree>
    <p:extLst>
      <p:ext uri="{BB962C8B-B14F-4D97-AF65-F5344CB8AC3E}">
        <p14:creationId xmlns:p14="http://schemas.microsoft.com/office/powerpoint/2010/main" val="2812289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p:txBody>
          <a:bodyPr/>
          <a:lstStyle>
            <a:lvl1pPr>
              <a:defRPr/>
            </a:lvl1pPr>
          </a:lstStyle>
          <a:p>
            <a:pPr>
              <a:defRPr/>
            </a:pPr>
            <a:endParaRPr lang="ru-RU"/>
          </a:p>
        </p:txBody>
      </p:sp>
      <p:sp>
        <p:nvSpPr>
          <p:cNvPr id="3" name="Rectangle 155"/>
          <p:cNvSpPr>
            <a:spLocks noGrp="1" noChangeArrowheads="1"/>
          </p:cNvSpPr>
          <p:nvPr>
            <p:ph type="ftr" sz="quarter" idx="11"/>
          </p:nvPr>
        </p:nvSpPr>
        <p:spPr/>
        <p:txBody>
          <a:bodyPr/>
          <a:lstStyle>
            <a:lvl1pPr>
              <a:defRPr/>
            </a:lvl1pPr>
          </a:lstStyle>
          <a:p>
            <a:pPr>
              <a:defRPr/>
            </a:pPr>
            <a:endParaRPr lang="ru-RU"/>
          </a:p>
        </p:txBody>
      </p:sp>
      <p:sp>
        <p:nvSpPr>
          <p:cNvPr id="4" name="Rectangle 156"/>
          <p:cNvSpPr>
            <a:spLocks noGrp="1" noChangeArrowheads="1"/>
          </p:cNvSpPr>
          <p:nvPr>
            <p:ph type="sldNum" sz="quarter" idx="12"/>
          </p:nvPr>
        </p:nvSpPr>
        <p:spPr/>
        <p:txBody>
          <a:bodyPr/>
          <a:lstStyle>
            <a:lvl1pPr>
              <a:defRPr/>
            </a:lvl1pPr>
          </a:lstStyle>
          <a:p>
            <a:pPr>
              <a:defRPr/>
            </a:pPr>
            <a:fld id="{9F23793A-5EB1-4238-9458-B4C5BBAA9429}" type="slidenum">
              <a:rPr lang="ru-RU"/>
              <a:pPr>
                <a:defRPr/>
              </a:pPr>
              <a:t>‹#›</a:t>
            </a:fld>
            <a:endParaRPr lang="ru-RU"/>
          </a:p>
        </p:txBody>
      </p:sp>
    </p:spTree>
    <p:extLst>
      <p:ext uri="{BB962C8B-B14F-4D97-AF65-F5344CB8AC3E}">
        <p14:creationId xmlns:p14="http://schemas.microsoft.com/office/powerpoint/2010/main" val="8209907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p:txBody>
          <a:bodyPr/>
          <a:lstStyle>
            <a:lvl1pPr>
              <a:defRPr/>
            </a:lvl1pPr>
          </a:lstStyle>
          <a:p>
            <a:pPr>
              <a:defRPr/>
            </a:pPr>
            <a:endParaRPr lang="ru-RU"/>
          </a:p>
        </p:txBody>
      </p:sp>
      <p:sp>
        <p:nvSpPr>
          <p:cNvPr id="6" name="Rectangle 155"/>
          <p:cNvSpPr>
            <a:spLocks noGrp="1" noChangeArrowheads="1"/>
          </p:cNvSpPr>
          <p:nvPr>
            <p:ph type="ftr" sz="quarter" idx="11"/>
          </p:nvPr>
        </p:nvSpPr>
        <p:spPr/>
        <p:txBody>
          <a:bodyPr/>
          <a:lstStyle>
            <a:lvl1pPr>
              <a:defRPr/>
            </a:lvl1pPr>
          </a:lstStyle>
          <a:p>
            <a:pPr>
              <a:defRPr/>
            </a:pPr>
            <a:endParaRPr lang="ru-RU"/>
          </a:p>
        </p:txBody>
      </p:sp>
      <p:sp>
        <p:nvSpPr>
          <p:cNvPr id="7" name="Rectangle 156"/>
          <p:cNvSpPr>
            <a:spLocks noGrp="1" noChangeArrowheads="1"/>
          </p:cNvSpPr>
          <p:nvPr>
            <p:ph type="sldNum" sz="quarter" idx="12"/>
          </p:nvPr>
        </p:nvSpPr>
        <p:spPr/>
        <p:txBody>
          <a:bodyPr/>
          <a:lstStyle>
            <a:lvl1pPr>
              <a:defRPr/>
            </a:lvl1pPr>
          </a:lstStyle>
          <a:p>
            <a:pPr>
              <a:defRPr/>
            </a:pPr>
            <a:fld id="{AF07151D-2351-4A85-9650-6242BD738E39}" type="slidenum">
              <a:rPr lang="ru-RU"/>
              <a:pPr>
                <a:defRPr/>
              </a:pPr>
              <a:t>‹#›</a:t>
            </a:fld>
            <a:endParaRPr lang="ru-RU"/>
          </a:p>
        </p:txBody>
      </p:sp>
    </p:spTree>
    <p:extLst>
      <p:ext uri="{BB962C8B-B14F-4D97-AF65-F5344CB8AC3E}">
        <p14:creationId xmlns:p14="http://schemas.microsoft.com/office/powerpoint/2010/main" val="40748297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p:txBody>
          <a:bodyPr/>
          <a:lstStyle>
            <a:lvl1pPr>
              <a:defRPr/>
            </a:lvl1pPr>
          </a:lstStyle>
          <a:p>
            <a:pPr>
              <a:defRPr/>
            </a:pPr>
            <a:endParaRPr lang="ru-RU"/>
          </a:p>
        </p:txBody>
      </p:sp>
      <p:sp>
        <p:nvSpPr>
          <p:cNvPr id="6" name="Rectangle 155"/>
          <p:cNvSpPr>
            <a:spLocks noGrp="1" noChangeArrowheads="1"/>
          </p:cNvSpPr>
          <p:nvPr>
            <p:ph type="ftr" sz="quarter" idx="11"/>
          </p:nvPr>
        </p:nvSpPr>
        <p:spPr/>
        <p:txBody>
          <a:bodyPr/>
          <a:lstStyle>
            <a:lvl1pPr>
              <a:defRPr/>
            </a:lvl1pPr>
          </a:lstStyle>
          <a:p>
            <a:pPr>
              <a:defRPr/>
            </a:pPr>
            <a:endParaRPr lang="ru-RU"/>
          </a:p>
        </p:txBody>
      </p:sp>
      <p:sp>
        <p:nvSpPr>
          <p:cNvPr id="7" name="Rectangle 156"/>
          <p:cNvSpPr>
            <a:spLocks noGrp="1" noChangeArrowheads="1"/>
          </p:cNvSpPr>
          <p:nvPr>
            <p:ph type="sldNum" sz="quarter" idx="12"/>
          </p:nvPr>
        </p:nvSpPr>
        <p:spPr/>
        <p:txBody>
          <a:bodyPr/>
          <a:lstStyle>
            <a:lvl1pPr>
              <a:defRPr/>
            </a:lvl1pPr>
          </a:lstStyle>
          <a:p>
            <a:pPr>
              <a:defRPr/>
            </a:pPr>
            <a:fld id="{A6E1464C-100F-4B98-AC4F-12FB69A0DA48}" type="slidenum">
              <a:rPr lang="ru-RU"/>
              <a:pPr>
                <a:defRPr/>
              </a:pPr>
              <a:t>‹#›</a:t>
            </a:fld>
            <a:endParaRPr lang="ru-RU"/>
          </a:p>
        </p:txBody>
      </p:sp>
    </p:spTree>
    <p:extLst>
      <p:ext uri="{BB962C8B-B14F-4D97-AF65-F5344CB8AC3E}">
        <p14:creationId xmlns:p14="http://schemas.microsoft.com/office/powerpoint/2010/main" val="4109248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6"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8"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39"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1"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2"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3"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4"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5"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8"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1"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3"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4"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5"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0"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6"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7"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0"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1"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2"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3"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5"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7"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8"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3"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4"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5"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166" name="Freeform 150"/>
              <p:cNvSpPr>
                <a:spLocks/>
              </p:cNvSpPr>
              <p:nvPr userDrawn="1"/>
            </p:nvSpPr>
            <p:spPr bwMode="ltGray">
              <a:xfrm rot="-2857037">
                <a:off x="619" y="3550"/>
                <a:ext cx="68" cy="69"/>
              </a:xfrm>
              <a:custGeom>
                <a:avLst/>
                <a:gdLst>
                  <a:gd name="T0" fmla="*/ 0 w 144"/>
                  <a:gd name="T1" fmla="*/ 9 h 154"/>
                  <a:gd name="T2" fmla="*/ 6 w 144"/>
                  <a:gd name="T3" fmla="*/ 14 h 154"/>
                  <a:gd name="T4" fmla="*/ 12 w 144"/>
                  <a:gd name="T5" fmla="*/ 11 h 154"/>
                  <a:gd name="T6" fmla="*/ 7 w 144"/>
                  <a:gd name="T7" fmla="*/ 5 h 154"/>
                  <a:gd name="T8" fmla="*/ 11 w 144"/>
                  <a:gd name="T9" fmla="*/ 3 h 154"/>
                  <a:gd name="T10" fmla="*/ 12 w 144"/>
                  <a:gd name="T11" fmla="*/ 5 h 154"/>
                  <a:gd name="T12" fmla="*/ 15 w 144"/>
                  <a:gd name="T13" fmla="*/ 4 h 154"/>
                  <a:gd name="T14" fmla="*/ 10 w 144"/>
                  <a:gd name="T15" fmla="*/ 0 h 154"/>
                  <a:gd name="T16" fmla="*/ 4 w 144"/>
                  <a:gd name="T17" fmla="*/ 3 h 154"/>
                  <a:gd name="T18" fmla="*/ 9 w 144"/>
                  <a:gd name="T19" fmla="*/ 10 h 154"/>
                  <a:gd name="T20" fmla="*/ 3 w 144"/>
                  <a:gd name="T21" fmla="*/ 9 h 154"/>
                  <a:gd name="T22" fmla="*/ 0 w 144"/>
                  <a:gd name="T23" fmla="*/ 9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59543"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p>
            </p:txBody>
          </p:sp>
          <p:sp>
            <p:nvSpPr>
              <p:cNvPr id="5954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p>
            </p:txBody>
          </p:sp>
        </p:grpSp>
      </p:grpSp>
      <p:sp>
        <p:nvSpPr>
          <p:cNvPr id="59545"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9546"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ru-RU"/>
          </a:p>
        </p:txBody>
      </p:sp>
      <p:sp>
        <p:nvSpPr>
          <p:cNvPr id="59547"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ru-RU"/>
          </a:p>
        </p:txBody>
      </p:sp>
      <p:sp>
        <p:nvSpPr>
          <p:cNvPr id="59548"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342A0C79-AD4C-4C33-88CC-C4F8CA9E74D8}" type="slidenum">
              <a:rPr lang="ru-RU"/>
              <a:pPr>
                <a:defRPr/>
              </a:pPr>
              <a:t>‹#›</a:t>
            </a:fld>
            <a:endParaRPr lang="ru-RU"/>
          </a:p>
        </p:txBody>
      </p:sp>
      <p:sp>
        <p:nvSpPr>
          <p:cNvPr id="59549"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mc:AlternateContent xmlns:mc="http://schemas.openxmlformats.org/markup-compatibility/2006">
    <mc:Choice xmlns:p14="http://schemas.microsoft.com/office/powerpoint/2010/main" Requires="p14">
      <p:transition p14:dur="0"/>
    </mc:Choice>
    <mc:Fallback>
      <p:transition/>
    </mc:Fallback>
  </mc:AlternateConten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tihi.ru/pics/2008/02/01/1850.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ontest.samara.ru/ru/problemset/636/" TargetMode="External"/><Relationship Id="rId2" Type="http://schemas.openxmlformats.org/officeDocument/2006/relationships/hyperlink" Target="http://possward.blogspot.com/2009/07/blog-post_14.html" TargetMode="External"/><Relationship Id="rId1" Type="http://schemas.openxmlformats.org/officeDocument/2006/relationships/slideLayout" Target="../slideLayouts/slideLayout2.xml"/><Relationship Id="rId5" Type="http://schemas.openxmlformats.org/officeDocument/2006/relationships/hyperlink" Target="http://www.poznovatelno.ru/opit/geometry/160.html" TargetMode="External"/><Relationship Id="rId4" Type="http://schemas.openxmlformats.org/officeDocument/2006/relationships/hyperlink" Target="http://fomuvi.ru/zadachki/geometricheskie-zadachi/pauk-v-banke.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gif"/><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customXml" Target="../ink/ink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sz="quarter"/>
          </p:nvPr>
        </p:nvSpPr>
        <p:spPr>
          <a:xfrm>
            <a:off x="900113" y="661988"/>
            <a:ext cx="6911975" cy="2951162"/>
          </a:xfrm>
        </p:spPr>
        <p:txBody>
          <a:bodyPr/>
          <a:lstStyle/>
          <a:p>
            <a:pPr eaLnBrk="1" hangingPunct="1">
              <a:defRPr/>
            </a:pPr>
            <a:r>
              <a:rPr lang="ru-RU" b="1" dirty="0" smtClean="0">
                <a:solidFill>
                  <a:schemeClr val="bg1">
                    <a:lumMod val="75000"/>
                  </a:schemeClr>
                </a:solidFill>
                <a:effectLst/>
              </a:rPr>
              <a:t>Решение геометрических задач с </a:t>
            </a:r>
            <a:r>
              <a:rPr lang="ru-RU" b="1" dirty="0">
                <a:solidFill>
                  <a:schemeClr val="bg1">
                    <a:lumMod val="75000"/>
                  </a:schemeClr>
                </a:solidFill>
                <a:effectLst/>
              </a:rPr>
              <a:t>помощью</a:t>
            </a:r>
            <a:r>
              <a:rPr lang="ru-RU" b="1" dirty="0" smtClean="0">
                <a:solidFill>
                  <a:schemeClr val="bg1">
                    <a:lumMod val="75000"/>
                  </a:schemeClr>
                </a:solidFill>
                <a:effectLst/>
              </a:rPr>
              <a:t> развёртки</a:t>
            </a:r>
            <a:r>
              <a:rPr lang="ru-RU" sz="2000" b="1" dirty="0" smtClean="0">
                <a:solidFill>
                  <a:schemeClr val="bg1">
                    <a:lumMod val="75000"/>
                  </a:schemeClr>
                </a:solidFill>
                <a:effectLst/>
              </a:rPr>
              <a:t/>
            </a:r>
            <a:br>
              <a:rPr lang="ru-RU" sz="2000" b="1" dirty="0" smtClean="0">
                <a:solidFill>
                  <a:schemeClr val="bg1">
                    <a:lumMod val="75000"/>
                  </a:schemeClr>
                </a:solidFill>
                <a:effectLst/>
              </a:rPr>
            </a:br>
            <a:r>
              <a:rPr lang="ru-RU" sz="2000" b="1" dirty="0" smtClean="0">
                <a:solidFill>
                  <a:schemeClr val="accent3">
                    <a:lumMod val="75000"/>
                  </a:schemeClr>
                </a:solidFill>
                <a:effectLst/>
              </a:rPr>
              <a:t/>
            </a:r>
            <a:br>
              <a:rPr lang="ru-RU" sz="2000" b="1" dirty="0" smtClean="0">
                <a:solidFill>
                  <a:schemeClr val="accent3">
                    <a:lumMod val="75000"/>
                  </a:schemeClr>
                </a:solidFill>
                <a:effectLst/>
              </a:rPr>
            </a:br>
            <a:r>
              <a:rPr lang="ru-RU" sz="2000" b="1" dirty="0" smtClean="0">
                <a:solidFill>
                  <a:schemeClr val="accent3">
                    <a:lumMod val="75000"/>
                  </a:schemeClr>
                </a:solidFill>
                <a:effectLst/>
              </a:rPr>
              <a:t/>
            </a:r>
            <a:br>
              <a:rPr lang="ru-RU" sz="2000" b="1" dirty="0" smtClean="0">
                <a:solidFill>
                  <a:schemeClr val="accent3">
                    <a:lumMod val="75000"/>
                  </a:schemeClr>
                </a:solidFill>
                <a:effectLst/>
              </a:rPr>
            </a:br>
            <a:endParaRPr lang="ru-RU" sz="1800" dirty="0" smtClean="0">
              <a:solidFill>
                <a:schemeClr val="bg1"/>
              </a:solidFill>
            </a:endParaRPr>
          </a:p>
        </p:txBody>
      </p:sp>
      <p:sp>
        <p:nvSpPr>
          <p:cNvPr id="4" name="Куб 3"/>
          <p:cNvSpPr/>
          <p:nvPr/>
        </p:nvSpPr>
        <p:spPr bwMode="auto">
          <a:xfrm>
            <a:off x="250825" y="2852738"/>
            <a:ext cx="2089150" cy="1871662"/>
          </a:xfrm>
          <a:prstGeom prst="cub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a:ln w="9525" cap="flat" cmpd="sng" algn="ctr">
            <a:solidFill>
              <a:schemeClr val="bg1">
                <a:lumMod val="75000"/>
              </a:schemeClr>
            </a:solidFill>
            <a:prstDash val="solid"/>
            <a:round/>
            <a:headEnd type="none" w="med" len="med"/>
            <a:tailEnd type="none" w="med" len="med"/>
          </a:ln>
          <a:effectLst/>
          <a:extLst/>
        </p:spPr>
        <p:txBody>
          <a:bodyPr/>
          <a:lstStyle/>
          <a:p>
            <a:pPr>
              <a:defRPr/>
            </a:pPr>
            <a:endParaRPr lang="ru-RU"/>
          </a:p>
        </p:txBody>
      </p:sp>
      <p:sp>
        <p:nvSpPr>
          <p:cNvPr id="13316" name="Цилиндр 4"/>
          <p:cNvSpPr>
            <a:spLocks noChangeArrowheads="1"/>
          </p:cNvSpPr>
          <p:nvPr/>
        </p:nvSpPr>
        <p:spPr bwMode="auto">
          <a:xfrm>
            <a:off x="827088" y="4365625"/>
            <a:ext cx="1922462" cy="2303463"/>
          </a:xfrm>
          <a:prstGeom prst="can">
            <a:avLst>
              <a:gd name="adj" fmla="val 24990"/>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10800000" scaled="1"/>
            <a:tileRect/>
          </a:gradFill>
          <a:ln w="9525" algn="ctr">
            <a:solidFill>
              <a:srgbClr val="9B895B"/>
            </a:solidFill>
            <a:round/>
            <a:headEnd/>
            <a:tailEnd/>
          </a:ln>
        </p:spPr>
        <p:txBody>
          <a:bodyPr/>
          <a:lstStyle/>
          <a:p>
            <a:endParaRPr lang="ru-RU"/>
          </a:p>
        </p:txBody>
      </p:sp>
      <p:sp>
        <p:nvSpPr>
          <p:cNvPr id="6" name="TextBox 5"/>
          <p:cNvSpPr txBox="1"/>
          <p:nvPr/>
        </p:nvSpPr>
        <p:spPr>
          <a:xfrm>
            <a:off x="3563938" y="4122738"/>
            <a:ext cx="5184775" cy="954087"/>
          </a:xfrm>
          <a:prstGeom prst="rect">
            <a:avLst/>
          </a:prstGeom>
          <a:noFill/>
        </p:spPr>
        <p:txBody>
          <a:bodyPr>
            <a:spAutoFit/>
          </a:bodyPr>
          <a:lstStyle/>
          <a:p>
            <a:pPr>
              <a:defRPr/>
            </a:pPr>
            <a:r>
              <a:rPr lang="ru-RU" sz="2800" b="1" dirty="0">
                <a:solidFill>
                  <a:schemeClr val="bg1">
                    <a:lumMod val="75000"/>
                  </a:schemeClr>
                </a:solidFill>
              </a:rPr>
              <a:t>Автор: учитель математики </a:t>
            </a:r>
            <a:r>
              <a:rPr lang="ru-RU" sz="2800" b="1" dirty="0" err="1">
                <a:solidFill>
                  <a:schemeClr val="bg1">
                    <a:lumMod val="75000"/>
                  </a:schemeClr>
                </a:solidFill>
              </a:rPr>
              <a:t>Кутищева</a:t>
            </a:r>
            <a:r>
              <a:rPr lang="ru-RU" sz="2800" b="1" dirty="0">
                <a:solidFill>
                  <a:schemeClr val="bg1">
                    <a:lumMod val="75000"/>
                  </a:schemeClr>
                </a:solidFill>
              </a:rPr>
              <a:t> Н.С.</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40750" cy="896938"/>
          </a:xfrm>
          <a:solidFill>
            <a:schemeClr val="tx2"/>
          </a:solidFill>
          <a:ln w="57150">
            <a:solidFill>
              <a:srgbClr val="00B0F0"/>
            </a:solidFill>
          </a:ln>
        </p:spPr>
        <p:txBody>
          <a:bodyPr/>
          <a:lstStyle/>
          <a:p>
            <a:pPr eaLnBrk="1" hangingPunct="1">
              <a:defRPr/>
            </a:pPr>
            <a:r>
              <a:rPr lang="ru-RU" sz="3200" b="1" dirty="0" smtClean="0">
                <a:solidFill>
                  <a:schemeClr val="bg1"/>
                </a:solidFill>
                <a:effectLst/>
                <a:latin typeface="Arial" pitchFamily="34" charset="0"/>
                <a:cs typeface="Arial" pitchFamily="34" charset="0"/>
              </a:rPr>
              <a:t>Решение задачи </a:t>
            </a:r>
            <a:r>
              <a:rPr lang="ru-RU" sz="3200" b="1" dirty="0" smtClean="0">
                <a:solidFill>
                  <a:schemeClr val="bg1"/>
                </a:solidFill>
                <a:effectLst/>
                <a:latin typeface="Arial" pitchFamily="34" charset="0"/>
                <a:cs typeface="Arial" pitchFamily="34" charset="0"/>
              </a:rPr>
              <a:t>«Паук в банке»</a:t>
            </a:r>
            <a:endParaRPr lang="ru-RU" sz="3200" b="1" dirty="0" smtClean="0">
              <a:solidFill>
                <a:schemeClr val="bg1"/>
              </a:solidFill>
              <a:effectLst/>
              <a:latin typeface="Arial" pitchFamily="34" charset="0"/>
              <a:cs typeface="Arial" pitchFamily="34" charset="0"/>
            </a:endParaRPr>
          </a:p>
        </p:txBody>
      </p:sp>
      <p:sp>
        <p:nvSpPr>
          <p:cNvPr id="3" name="Объект 2"/>
          <p:cNvSpPr>
            <a:spLocks noGrp="1"/>
          </p:cNvSpPr>
          <p:nvPr>
            <p:ph idx="1"/>
          </p:nvPr>
        </p:nvSpPr>
        <p:spPr>
          <a:xfrm>
            <a:off x="301625" y="1412875"/>
            <a:ext cx="5349875" cy="5256213"/>
          </a:xfrm>
          <a:solidFill>
            <a:schemeClr val="tx2"/>
          </a:solidFill>
          <a:ln w="38100">
            <a:solidFill>
              <a:srgbClr val="00B0F0"/>
            </a:solidFill>
          </a:ln>
        </p:spPr>
        <p:txBody>
          <a:bodyPr/>
          <a:lstStyle/>
          <a:p>
            <a:pPr marL="0" indent="0" eaLnBrk="1" hangingPunct="1">
              <a:buFont typeface="Arial" charset="0"/>
              <a:buNone/>
              <a:defRPr/>
            </a:pPr>
            <a:r>
              <a:rPr lang="ru-RU" sz="1800" dirty="0" smtClean="0">
                <a:solidFill>
                  <a:schemeClr val="bg1"/>
                </a:solidFill>
                <a:effectLst/>
                <a:latin typeface="Arial" pitchFamily="34" charset="0"/>
                <a:cs typeface="Arial" pitchFamily="34" charset="0"/>
              </a:rPr>
              <a:t>Чтобы решить эту задачу, необходимо «развернуть» банку (по сути, цилиндр) на плоскости. На рисунке у вас получится прямоугольник. </a:t>
            </a:r>
            <a:r>
              <a:rPr lang="ru-RU" sz="1800" dirty="0" smtClean="0">
                <a:solidFill>
                  <a:schemeClr val="bg1"/>
                </a:solidFill>
                <a:effectLst/>
                <a:latin typeface="Arial" pitchFamily="34" charset="0"/>
                <a:cs typeface="Arial" pitchFamily="34" charset="0"/>
              </a:rPr>
              <a:t>Теперь точкой F обозначим нахождение мухи (по-английски fly), а паука – точкой S (spider). </a:t>
            </a:r>
            <a:r>
              <a:rPr lang="ru-RU" sz="1800" dirty="0" smtClean="0">
                <a:solidFill>
                  <a:schemeClr val="bg1"/>
                </a:solidFill>
                <a:effectLst/>
                <a:latin typeface="Arial" pitchFamily="34" charset="0"/>
                <a:cs typeface="Arial" pitchFamily="34" charset="0"/>
              </a:rPr>
              <a:t>Левую сторону прямоугольника продолжим вверх еще на 1 дюйм (к точке B). Проведем линию BS, пересекающую верхнюю сторону прямоугольника в точке А. Именно в эту точку паук перебежит на верхний край банки. Траектория его движения окажется в развертке гипотенузой прямоугольного треугольника, больший катет которого равен 4 дюймам, а меньший – 3.Теперь легко посчитать, что гипотенуза, которая и есть кратчайший путь паука к добыче, равна 5 дюймам.</a:t>
            </a:r>
          </a:p>
        </p:txBody>
      </p:sp>
      <p:sp>
        <p:nvSpPr>
          <p:cNvPr id="24580" name="Номер слайда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27A49D-5115-400B-B9DA-6D06924B5118}" type="slidenum">
              <a:rPr lang="ru-RU" smtClean="0"/>
              <a:pPr/>
              <a:t>10</a:t>
            </a:fld>
            <a:endParaRPr lang="ru-RU" smtClean="0"/>
          </a:p>
        </p:txBody>
      </p:sp>
      <p:sp>
        <p:nvSpPr>
          <p:cNvPr id="4" name="Прямоугольник 3"/>
          <p:cNvSpPr/>
          <p:nvPr/>
        </p:nvSpPr>
        <p:spPr bwMode="auto">
          <a:xfrm>
            <a:off x="6058172" y="2924944"/>
            <a:ext cx="2834307" cy="1800200"/>
          </a:xfrm>
          <a:prstGeom prst="rect">
            <a:avLst/>
          </a:prstGeom>
          <a:solidFill>
            <a:srgbClr val="00B0F0"/>
          </a:solid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cxnSp>
        <p:nvCxnSpPr>
          <p:cNvPr id="6" name="Прямая соединительная линия 5"/>
          <p:cNvCxnSpPr/>
          <p:nvPr/>
        </p:nvCxnSpPr>
        <p:spPr bwMode="auto">
          <a:xfrm flipV="1">
            <a:off x="6058172" y="2924944"/>
            <a:ext cx="386036" cy="432048"/>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Прямая соединительная линия 9"/>
          <p:cNvCxnSpPr/>
          <p:nvPr/>
        </p:nvCxnSpPr>
        <p:spPr bwMode="auto">
          <a:xfrm>
            <a:off x="6444208" y="2924944"/>
            <a:ext cx="1031117" cy="1368152"/>
          </a:xfrm>
          <a:prstGeom prst="line">
            <a:avLst/>
          </a:prstGeom>
          <a:solidFill>
            <a:schemeClr val="accent1"/>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Прямая соединительная линия 10"/>
          <p:cNvCxnSpPr/>
          <p:nvPr/>
        </p:nvCxnSpPr>
        <p:spPr bwMode="auto">
          <a:xfrm>
            <a:off x="6058172" y="2420888"/>
            <a:ext cx="386036" cy="504056"/>
          </a:xfrm>
          <a:prstGeom prst="line">
            <a:avLst/>
          </a:prstGeom>
          <a:solidFill>
            <a:schemeClr val="accent1"/>
          </a:solidFill>
          <a:ln w="38100"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Прямая соединительная линия 11"/>
          <p:cNvCxnSpPr/>
          <p:nvPr/>
        </p:nvCxnSpPr>
        <p:spPr bwMode="auto">
          <a:xfrm>
            <a:off x="6051198" y="4293096"/>
            <a:ext cx="1424127" cy="0"/>
          </a:xfrm>
          <a:prstGeom prst="line">
            <a:avLst/>
          </a:prstGeom>
          <a:solidFill>
            <a:schemeClr val="accent1"/>
          </a:solidFill>
          <a:ln w="38100"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Прямая соединительная линия 12"/>
          <p:cNvCxnSpPr>
            <a:endCxn id="4" idx="2"/>
          </p:cNvCxnSpPr>
          <p:nvPr/>
        </p:nvCxnSpPr>
        <p:spPr bwMode="auto">
          <a:xfrm>
            <a:off x="7475325" y="2924944"/>
            <a:ext cx="1" cy="1800200"/>
          </a:xfrm>
          <a:prstGeom prst="line">
            <a:avLst/>
          </a:prstGeom>
          <a:solidFill>
            <a:schemeClr val="accent1"/>
          </a:solidFill>
          <a:ln w="38100"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Прямая соединительная линия 13"/>
          <p:cNvCxnSpPr/>
          <p:nvPr/>
        </p:nvCxnSpPr>
        <p:spPr bwMode="auto">
          <a:xfrm flipV="1">
            <a:off x="6058172" y="2420888"/>
            <a:ext cx="0" cy="504056"/>
          </a:xfrm>
          <a:prstGeom prst="line">
            <a:avLst/>
          </a:prstGeom>
          <a:solidFill>
            <a:schemeClr val="accent1"/>
          </a:solidFill>
          <a:ln w="38100"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5960638" y="1844824"/>
            <a:ext cx="361536" cy="461665"/>
          </a:xfrm>
          <a:prstGeom prst="rect">
            <a:avLst/>
          </a:prstGeom>
          <a:noFill/>
        </p:spPr>
        <p:txBody>
          <a:bodyPr wrap="square" rtlCol="0">
            <a:spAutoFit/>
          </a:bodyPr>
          <a:lstStyle/>
          <a:p>
            <a:r>
              <a:rPr lang="en-US" sz="2400" b="1" dirty="0" smtClean="0">
                <a:solidFill>
                  <a:schemeClr val="bg1">
                    <a:lumMod val="75000"/>
                  </a:schemeClr>
                </a:solidFill>
              </a:rPr>
              <a:t>B</a:t>
            </a:r>
            <a:endParaRPr lang="ru-RU" sz="2400" b="1" dirty="0">
              <a:solidFill>
                <a:schemeClr val="bg1">
                  <a:lumMod val="75000"/>
                </a:schemeClr>
              </a:solidFill>
            </a:endParaRPr>
          </a:p>
        </p:txBody>
      </p:sp>
      <p:sp>
        <p:nvSpPr>
          <p:cNvPr id="34" name="TextBox 33"/>
          <p:cNvSpPr txBox="1"/>
          <p:nvPr/>
        </p:nvSpPr>
        <p:spPr>
          <a:xfrm>
            <a:off x="6481438" y="2442083"/>
            <a:ext cx="361536" cy="461665"/>
          </a:xfrm>
          <a:prstGeom prst="rect">
            <a:avLst/>
          </a:prstGeom>
          <a:noFill/>
        </p:spPr>
        <p:txBody>
          <a:bodyPr wrap="square" rtlCol="0">
            <a:spAutoFit/>
          </a:bodyPr>
          <a:lstStyle/>
          <a:p>
            <a:r>
              <a:rPr lang="en-US" sz="2400" b="1" dirty="0">
                <a:solidFill>
                  <a:schemeClr val="bg1">
                    <a:lumMod val="75000"/>
                  </a:schemeClr>
                </a:solidFill>
              </a:rPr>
              <a:t>A</a:t>
            </a:r>
            <a:endParaRPr lang="ru-RU" sz="2400" b="1" dirty="0">
              <a:solidFill>
                <a:schemeClr val="bg1">
                  <a:lumMod val="75000"/>
                </a:schemeClr>
              </a:solidFill>
            </a:endParaRPr>
          </a:p>
        </p:txBody>
      </p:sp>
      <p:sp>
        <p:nvSpPr>
          <p:cNvPr id="35" name="TextBox 34"/>
          <p:cNvSpPr txBox="1"/>
          <p:nvPr/>
        </p:nvSpPr>
        <p:spPr>
          <a:xfrm>
            <a:off x="7956376" y="2463279"/>
            <a:ext cx="361536" cy="461665"/>
          </a:xfrm>
          <a:prstGeom prst="rect">
            <a:avLst/>
          </a:prstGeom>
          <a:noFill/>
        </p:spPr>
        <p:txBody>
          <a:bodyPr wrap="square" rtlCol="0">
            <a:spAutoFit/>
          </a:bodyPr>
          <a:lstStyle/>
          <a:p>
            <a:r>
              <a:rPr lang="en-US" sz="2400" b="1" dirty="0" smtClean="0">
                <a:solidFill>
                  <a:schemeClr val="bg1">
                    <a:lumMod val="75000"/>
                  </a:schemeClr>
                </a:solidFill>
              </a:rPr>
              <a:t>B</a:t>
            </a:r>
            <a:endParaRPr lang="ru-RU" sz="2400" b="1" dirty="0">
              <a:solidFill>
                <a:schemeClr val="bg1">
                  <a:lumMod val="75000"/>
                </a:schemeClr>
              </a:solidFill>
            </a:endParaRPr>
          </a:p>
        </p:txBody>
      </p:sp>
      <p:sp>
        <p:nvSpPr>
          <p:cNvPr id="36" name="TextBox 35"/>
          <p:cNvSpPr txBox="1"/>
          <p:nvPr/>
        </p:nvSpPr>
        <p:spPr>
          <a:xfrm>
            <a:off x="7475325" y="4062263"/>
            <a:ext cx="361536" cy="461665"/>
          </a:xfrm>
          <a:prstGeom prst="rect">
            <a:avLst/>
          </a:prstGeom>
          <a:noFill/>
        </p:spPr>
        <p:txBody>
          <a:bodyPr wrap="square" rtlCol="0">
            <a:spAutoFit/>
          </a:bodyPr>
          <a:lstStyle/>
          <a:p>
            <a:r>
              <a:rPr lang="en-US" sz="2400" b="1" dirty="0">
                <a:solidFill>
                  <a:schemeClr val="bg1">
                    <a:lumMod val="75000"/>
                  </a:schemeClr>
                </a:solidFill>
              </a:rPr>
              <a:t>S</a:t>
            </a:r>
            <a:endParaRPr lang="ru-RU" sz="2400" b="1" dirty="0">
              <a:solidFill>
                <a:schemeClr val="bg1">
                  <a:lumMod val="75000"/>
                </a:schemeClr>
              </a:solidFill>
            </a:endParaRPr>
          </a:p>
        </p:txBody>
      </p:sp>
      <p:sp>
        <p:nvSpPr>
          <p:cNvPr id="37" name="TextBox 36"/>
          <p:cNvSpPr txBox="1"/>
          <p:nvPr/>
        </p:nvSpPr>
        <p:spPr>
          <a:xfrm>
            <a:off x="5689662" y="4062262"/>
            <a:ext cx="361536" cy="461665"/>
          </a:xfrm>
          <a:prstGeom prst="rect">
            <a:avLst/>
          </a:prstGeom>
          <a:noFill/>
        </p:spPr>
        <p:txBody>
          <a:bodyPr wrap="square" rtlCol="0">
            <a:spAutoFit/>
          </a:bodyPr>
          <a:lstStyle/>
          <a:p>
            <a:r>
              <a:rPr lang="en-US" sz="2400" b="1" dirty="0" smtClean="0">
                <a:solidFill>
                  <a:schemeClr val="bg1">
                    <a:lumMod val="75000"/>
                  </a:schemeClr>
                </a:solidFill>
              </a:rPr>
              <a:t>F</a:t>
            </a:r>
            <a:endParaRPr lang="ru-RU" sz="2400" b="1" dirty="0">
              <a:solidFill>
                <a:schemeClr val="bg1">
                  <a:lumMod val="75000"/>
                </a:schemeClr>
              </a:solidFill>
            </a:endParaRPr>
          </a:p>
        </p:txBody>
      </p:sp>
      <p:sp>
        <p:nvSpPr>
          <p:cNvPr id="38" name="TextBox 37"/>
          <p:cNvSpPr txBox="1"/>
          <p:nvPr/>
        </p:nvSpPr>
        <p:spPr>
          <a:xfrm>
            <a:off x="5599102" y="2494056"/>
            <a:ext cx="361536" cy="400110"/>
          </a:xfrm>
          <a:prstGeom prst="rect">
            <a:avLst/>
          </a:prstGeom>
          <a:noFill/>
        </p:spPr>
        <p:txBody>
          <a:bodyPr wrap="square" rtlCol="0">
            <a:spAutoFit/>
          </a:bodyPr>
          <a:lstStyle/>
          <a:p>
            <a:r>
              <a:rPr lang="en-US" sz="2000" b="1" dirty="0">
                <a:solidFill>
                  <a:schemeClr val="bg1">
                    <a:lumMod val="75000"/>
                  </a:schemeClr>
                </a:solidFill>
              </a:rPr>
              <a:t>1</a:t>
            </a:r>
            <a:endParaRPr lang="ru-RU" sz="2000" b="1" dirty="0">
              <a:solidFill>
                <a:schemeClr val="bg1">
                  <a:lumMod val="75000"/>
                </a:schemeClr>
              </a:solidFill>
            </a:endParaRPr>
          </a:p>
        </p:txBody>
      </p:sp>
      <p:sp>
        <p:nvSpPr>
          <p:cNvPr id="39" name="TextBox 38"/>
          <p:cNvSpPr txBox="1"/>
          <p:nvPr/>
        </p:nvSpPr>
        <p:spPr>
          <a:xfrm>
            <a:off x="5635891" y="2962381"/>
            <a:ext cx="361536" cy="400110"/>
          </a:xfrm>
          <a:prstGeom prst="rect">
            <a:avLst/>
          </a:prstGeom>
          <a:noFill/>
        </p:spPr>
        <p:txBody>
          <a:bodyPr wrap="square" rtlCol="0">
            <a:spAutoFit/>
          </a:bodyPr>
          <a:lstStyle/>
          <a:p>
            <a:r>
              <a:rPr lang="en-US" sz="2000" b="1" dirty="0">
                <a:solidFill>
                  <a:schemeClr val="bg1">
                    <a:lumMod val="75000"/>
                  </a:schemeClr>
                </a:solidFill>
              </a:rPr>
              <a:t>1</a:t>
            </a:r>
            <a:endParaRPr lang="ru-RU" sz="2000" b="1" dirty="0">
              <a:solidFill>
                <a:schemeClr val="bg1">
                  <a:lumMod val="75000"/>
                </a:schemeClr>
              </a:solidFill>
            </a:endParaRPr>
          </a:p>
        </p:txBody>
      </p:sp>
      <p:sp>
        <p:nvSpPr>
          <p:cNvPr id="40" name="TextBox 39"/>
          <p:cNvSpPr txBox="1"/>
          <p:nvPr/>
        </p:nvSpPr>
        <p:spPr>
          <a:xfrm>
            <a:off x="5635891" y="3648450"/>
            <a:ext cx="361536" cy="400110"/>
          </a:xfrm>
          <a:prstGeom prst="rect">
            <a:avLst/>
          </a:prstGeom>
          <a:noFill/>
        </p:spPr>
        <p:txBody>
          <a:bodyPr wrap="square" rtlCol="0">
            <a:spAutoFit/>
          </a:bodyPr>
          <a:lstStyle/>
          <a:p>
            <a:r>
              <a:rPr lang="en-US" sz="2000" b="1" dirty="0" smtClean="0">
                <a:solidFill>
                  <a:schemeClr val="bg1">
                    <a:lumMod val="75000"/>
                  </a:schemeClr>
                </a:solidFill>
              </a:rPr>
              <a:t>2</a:t>
            </a:r>
            <a:endParaRPr lang="ru-RU" sz="2000" b="1" dirty="0">
              <a:solidFill>
                <a:schemeClr val="bg1">
                  <a:lumMod val="75000"/>
                </a:schemeClr>
              </a:solidFill>
            </a:endParaRPr>
          </a:p>
        </p:txBody>
      </p:sp>
      <p:sp>
        <p:nvSpPr>
          <p:cNvPr id="42" name="TextBox 41"/>
          <p:cNvSpPr txBox="1"/>
          <p:nvPr/>
        </p:nvSpPr>
        <p:spPr>
          <a:xfrm>
            <a:off x="6662206" y="4797152"/>
            <a:ext cx="361536" cy="400110"/>
          </a:xfrm>
          <a:prstGeom prst="rect">
            <a:avLst/>
          </a:prstGeom>
          <a:noFill/>
        </p:spPr>
        <p:txBody>
          <a:bodyPr wrap="square" rtlCol="0">
            <a:spAutoFit/>
          </a:bodyPr>
          <a:lstStyle/>
          <a:p>
            <a:r>
              <a:rPr lang="en-US" sz="2000" b="1" dirty="0">
                <a:solidFill>
                  <a:schemeClr val="bg1">
                    <a:lumMod val="75000"/>
                  </a:schemeClr>
                </a:solidFill>
              </a:rPr>
              <a:t>3</a:t>
            </a:r>
            <a:endParaRPr lang="ru-RU" sz="2000" b="1" dirty="0">
              <a:solidFill>
                <a:schemeClr val="bg1">
                  <a:lumMod val="75000"/>
                </a:schemeClr>
              </a:solidFill>
            </a:endParaRPr>
          </a:p>
        </p:txBody>
      </p:sp>
      <p:sp>
        <p:nvSpPr>
          <p:cNvPr id="43" name="TextBox 42"/>
          <p:cNvSpPr txBox="1"/>
          <p:nvPr/>
        </p:nvSpPr>
        <p:spPr>
          <a:xfrm>
            <a:off x="7104281" y="4325034"/>
            <a:ext cx="361536" cy="400110"/>
          </a:xfrm>
          <a:prstGeom prst="rect">
            <a:avLst/>
          </a:prstGeom>
          <a:noFill/>
        </p:spPr>
        <p:txBody>
          <a:bodyPr wrap="square" rtlCol="0">
            <a:spAutoFit/>
          </a:bodyPr>
          <a:lstStyle/>
          <a:p>
            <a:r>
              <a:rPr lang="en-US" sz="2000" b="1" dirty="0">
                <a:solidFill>
                  <a:schemeClr val="bg1">
                    <a:lumMod val="75000"/>
                  </a:schemeClr>
                </a:solidFill>
              </a:rPr>
              <a:t>1</a:t>
            </a:r>
            <a:endParaRPr lang="ru-RU" sz="2000" b="1" dirty="0">
              <a:solidFill>
                <a:schemeClr val="bg1">
                  <a:lumMod val="7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5" y="260648"/>
            <a:ext cx="4680520" cy="6120680"/>
          </a:xfrm>
          <a:solidFill>
            <a:schemeClr val="tx2"/>
          </a:solidFill>
          <a:ln w="38100">
            <a:solidFill>
              <a:srgbClr val="00B0F0"/>
            </a:solidFill>
          </a:ln>
        </p:spPr>
        <p:txBody>
          <a:bodyPr/>
          <a:lstStyle/>
          <a:p>
            <a:pPr marL="0" indent="0" algn="ctr" eaLnBrk="1" hangingPunct="1">
              <a:buNone/>
              <a:defRPr/>
            </a:pPr>
            <a:r>
              <a:rPr lang="ru-RU" b="1" dirty="0">
                <a:solidFill>
                  <a:schemeClr val="bg1">
                    <a:lumMod val="75000"/>
                  </a:schemeClr>
                </a:solidFill>
                <a:effectLst/>
                <a:latin typeface="Arial" pitchFamily="34" charset="0"/>
                <a:cs typeface="Arial" pitchFamily="34" charset="0"/>
              </a:rPr>
              <a:t>Путь жука.</a:t>
            </a: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У </a:t>
            </a:r>
            <a:r>
              <a:rPr lang="ru-RU" sz="2800" dirty="0" smtClean="0">
                <a:solidFill>
                  <a:schemeClr val="bg1">
                    <a:lumMod val="75000"/>
                  </a:schemeClr>
                </a:solidFill>
                <a:effectLst/>
                <a:latin typeface="Arial" pitchFamily="34" charset="0"/>
                <a:cs typeface="Arial" pitchFamily="34" charset="0"/>
              </a:rPr>
              <a:t>дороги лежит тесаный </a:t>
            </a:r>
            <a:endParaRPr lang="ru-RU" sz="2800" dirty="0" smtClean="0">
              <a:solidFill>
                <a:schemeClr val="bg1">
                  <a:lumMod val="75000"/>
                </a:schemeClr>
              </a:solidFill>
              <a:effectLst/>
              <a:latin typeface="Arial" pitchFamily="34" charset="0"/>
              <a:cs typeface="Arial" pitchFamily="34" charset="0"/>
            </a:endParaRP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гранитный </a:t>
            </a:r>
            <a:r>
              <a:rPr lang="ru-RU" sz="2800" dirty="0" smtClean="0">
                <a:solidFill>
                  <a:schemeClr val="bg1">
                    <a:lumMod val="75000"/>
                  </a:schemeClr>
                </a:solidFill>
                <a:effectLst/>
                <a:latin typeface="Arial" pitchFamily="34" charset="0"/>
                <a:cs typeface="Arial" pitchFamily="34" charset="0"/>
              </a:rPr>
              <a:t>камень в 30 см </a:t>
            </a:r>
            <a:endParaRPr lang="ru-RU" sz="2800" dirty="0" smtClean="0">
              <a:solidFill>
                <a:schemeClr val="bg1">
                  <a:lumMod val="75000"/>
                </a:schemeClr>
              </a:solidFill>
              <a:effectLst/>
              <a:latin typeface="Arial" pitchFamily="34" charset="0"/>
              <a:cs typeface="Arial" pitchFamily="34" charset="0"/>
            </a:endParaRP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длины</a:t>
            </a:r>
            <a:r>
              <a:rPr lang="ru-RU" sz="2800" dirty="0" smtClean="0">
                <a:solidFill>
                  <a:schemeClr val="bg1">
                    <a:lumMod val="75000"/>
                  </a:schemeClr>
                </a:solidFill>
                <a:effectLst/>
                <a:latin typeface="Arial" pitchFamily="34" charset="0"/>
                <a:cs typeface="Arial" pitchFamily="34" charset="0"/>
              </a:rPr>
              <a:t>, 20 см высоты и </a:t>
            </a:r>
            <a:endParaRPr lang="ru-RU" sz="2800" dirty="0" smtClean="0">
              <a:solidFill>
                <a:schemeClr val="bg1">
                  <a:lumMod val="75000"/>
                </a:schemeClr>
              </a:solidFill>
              <a:effectLst/>
              <a:latin typeface="Arial" pitchFamily="34" charset="0"/>
              <a:cs typeface="Arial" pitchFamily="34" charset="0"/>
            </a:endParaRP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такой </a:t>
            </a:r>
            <a:r>
              <a:rPr lang="ru-RU" sz="2800" dirty="0" smtClean="0">
                <a:solidFill>
                  <a:schemeClr val="bg1">
                    <a:lumMod val="75000"/>
                  </a:schemeClr>
                </a:solidFill>
                <a:effectLst/>
                <a:latin typeface="Arial" pitchFamily="34" charset="0"/>
                <a:cs typeface="Arial" pitchFamily="34" charset="0"/>
              </a:rPr>
              <a:t>же </a:t>
            </a:r>
            <a:r>
              <a:rPr lang="ru-RU" sz="2800" dirty="0" smtClean="0">
                <a:solidFill>
                  <a:schemeClr val="bg1">
                    <a:lumMod val="75000"/>
                  </a:schemeClr>
                </a:solidFill>
                <a:effectLst/>
                <a:latin typeface="Arial" pitchFamily="34" charset="0"/>
                <a:cs typeface="Arial" pitchFamily="34" charset="0"/>
              </a:rPr>
              <a:t>толщины. </a:t>
            </a:r>
            <a:r>
              <a:rPr lang="ru-RU" sz="2800" dirty="0" smtClean="0">
                <a:solidFill>
                  <a:schemeClr val="bg1">
                    <a:lumMod val="75000"/>
                  </a:schemeClr>
                </a:solidFill>
                <a:effectLst/>
                <a:latin typeface="Arial" pitchFamily="34" charset="0"/>
                <a:cs typeface="Arial" pitchFamily="34" charset="0"/>
              </a:rPr>
              <a:t>В </a:t>
            </a:r>
            <a:r>
              <a:rPr lang="ru-RU" sz="2800" dirty="0" smtClean="0">
                <a:solidFill>
                  <a:schemeClr val="bg1">
                    <a:lumMod val="75000"/>
                  </a:schemeClr>
                </a:solidFill>
                <a:effectLst/>
                <a:latin typeface="Arial" pitchFamily="34" charset="0"/>
                <a:cs typeface="Arial" pitchFamily="34" charset="0"/>
              </a:rPr>
              <a:t>вершине </a:t>
            </a:r>
            <a:r>
              <a:rPr lang="ru-RU" sz="2800" b="1" dirty="0" smtClean="0">
                <a:solidFill>
                  <a:schemeClr val="bg1">
                    <a:lumMod val="75000"/>
                  </a:schemeClr>
                </a:solidFill>
                <a:effectLst/>
                <a:latin typeface="Arial" pitchFamily="34" charset="0"/>
                <a:cs typeface="Arial" pitchFamily="34" charset="0"/>
              </a:rPr>
              <a:t>А</a:t>
            </a:r>
            <a:r>
              <a:rPr lang="ru-RU" sz="2800" dirty="0" smtClean="0">
                <a:solidFill>
                  <a:schemeClr val="bg1">
                    <a:lumMod val="75000"/>
                  </a:schemeClr>
                </a:solidFill>
                <a:effectLst/>
                <a:latin typeface="Arial" pitchFamily="34" charset="0"/>
                <a:cs typeface="Arial" pitchFamily="34" charset="0"/>
              </a:rPr>
              <a:t> </a:t>
            </a:r>
            <a:r>
              <a:rPr lang="ru-RU" sz="2800" dirty="0" smtClean="0">
                <a:solidFill>
                  <a:schemeClr val="bg1">
                    <a:lumMod val="75000"/>
                  </a:schemeClr>
                </a:solidFill>
                <a:effectLst/>
                <a:latin typeface="Arial" pitchFamily="34" charset="0"/>
                <a:cs typeface="Arial" pitchFamily="34" charset="0"/>
              </a:rPr>
              <a:t>— жук, </a:t>
            </a:r>
            <a:r>
              <a:rPr lang="ru-RU" sz="2800" dirty="0" smtClean="0">
                <a:solidFill>
                  <a:schemeClr val="bg1">
                    <a:lumMod val="75000"/>
                  </a:schemeClr>
                </a:solidFill>
                <a:effectLst/>
                <a:latin typeface="Arial" pitchFamily="34" charset="0"/>
                <a:cs typeface="Arial" pitchFamily="34" charset="0"/>
              </a:rPr>
              <a:t>намеревающийся</a:t>
            </a: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 </a:t>
            </a:r>
            <a:r>
              <a:rPr lang="ru-RU" sz="2800" dirty="0" smtClean="0">
                <a:solidFill>
                  <a:schemeClr val="bg1">
                    <a:lumMod val="75000"/>
                  </a:schemeClr>
                </a:solidFill>
                <a:effectLst/>
                <a:latin typeface="Arial" pitchFamily="34" charset="0"/>
                <a:cs typeface="Arial" pitchFamily="34" charset="0"/>
              </a:rPr>
              <a:t>кратчайшим путем </a:t>
            </a:r>
            <a:endParaRPr lang="ru-RU" sz="2800" dirty="0" smtClean="0">
              <a:solidFill>
                <a:schemeClr val="bg1">
                  <a:lumMod val="75000"/>
                </a:schemeClr>
              </a:solidFill>
              <a:effectLst/>
              <a:latin typeface="Arial" pitchFamily="34" charset="0"/>
              <a:cs typeface="Arial" pitchFamily="34" charset="0"/>
            </a:endParaRP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направиться </a:t>
            </a:r>
            <a:r>
              <a:rPr lang="ru-RU" sz="2800" dirty="0" smtClean="0">
                <a:solidFill>
                  <a:schemeClr val="bg1">
                    <a:lumMod val="75000"/>
                  </a:schemeClr>
                </a:solidFill>
                <a:effectLst/>
                <a:latin typeface="Arial" pitchFamily="34" charset="0"/>
                <a:cs typeface="Arial" pitchFamily="34" charset="0"/>
              </a:rPr>
              <a:t>к </a:t>
            </a:r>
            <a:r>
              <a:rPr lang="ru-RU" sz="2800" dirty="0" smtClean="0">
                <a:solidFill>
                  <a:schemeClr val="bg1">
                    <a:lumMod val="75000"/>
                  </a:schemeClr>
                </a:solidFill>
                <a:effectLst/>
                <a:latin typeface="Arial" pitchFamily="34" charset="0"/>
                <a:cs typeface="Arial" pitchFamily="34" charset="0"/>
              </a:rPr>
              <a:t>вершине </a:t>
            </a:r>
            <a:r>
              <a:rPr lang="ru-RU" sz="2800" b="1" dirty="0" smtClean="0">
                <a:solidFill>
                  <a:schemeClr val="bg1">
                    <a:lumMod val="75000"/>
                  </a:schemeClr>
                </a:solidFill>
                <a:effectLst/>
                <a:latin typeface="Arial" pitchFamily="34" charset="0"/>
                <a:cs typeface="Arial" pitchFamily="34" charset="0"/>
              </a:rPr>
              <a:t>В</a:t>
            </a:r>
            <a:r>
              <a:rPr lang="ru-RU" sz="2800" dirty="0" smtClean="0">
                <a:solidFill>
                  <a:schemeClr val="bg1">
                    <a:lumMod val="75000"/>
                  </a:schemeClr>
                </a:solidFill>
                <a:effectLst/>
                <a:latin typeface="Arial" pitchFamily="34" charset="0"/>
                <a:cs typeface="Arial" pitchFamily="34" charset="0"/>
              </a:rPr>
              <a:t>.</a:t>
            </a: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 Как пролегает этот </a:t>
            </a:r>
            <a:endParaRPr lang="ru-RU" sz="2800" dirty="0" smtClean="0">
              <a:solidFill>
                <a:schemeClr val="bg1">
                  <a:lumMod val="75000"/>
                </a:schemeClr>
              </a:solidFill>
              <a:effectLst/>
              <a:latin typeface="Arial" pitchFamily="34" charset="0"/>
              <a:cs typeface="Arial" pitchFamily="34" charset="0"/>
            </a:endParaRP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кратчайший </a:t>
            </a:r>
            <a:r>
              <a:rPr lang="ru-RU" sz="2800" dirty="0" smtClean="0">
                <a:solidFill>
                  <a:schemeClr val="bg1">
                    <a:lumMod val="75000"/>
                  </a:schemeClr>
                </a:solidFill>
                <a:effectLst/>
                <a:latin typeface="Arial" pitchFamily="34" charset="0"/>
                <a:cs typeface="Arial" pitchFamily="34" charset="0"/>
              </a:rPr>
              <a:t>путь и какой </a:t>
            </a:r>
            <a:endParaRPr lang="ru-RU" sz="2800" dirty="0" smtClean="0">
              <a:solidFill>
                <a:schemeClr val="bg1">
                  <a:lumMod val="75000"/>
                </a:schemeClr>
              </a:solidFill>
              <a:effectLst/>
              <a:latin typeface="Arial" pitchFamily="34" charset="0"/>
              <a:cs typeface="Arial" pitchFamily="34" charset="0"/>
            </a:endParaRPr>
          </a:p>
          <a:p>
            <a:pPr marL="0" indent="0" eaLnBrk="1" hangingPunct="1">
              <a:buFont typeface="Arial" charset="0"/>
              <a:buNone/>
              <a:defRPr/>
            </a:pPr>
            <a:r>
              <a:rPr lang="ru-RU" sz="2800" dirty="0" smtClean="0">
                <a:solidFill>
                  <a:schemeClr val="bg1">
                    <a:lumMod val="75000"/>
                  </a:schemeClr>
                </a:solidFill>
                <a:effectLst/>
                <a:latin typeface="Arial" pitchFamily="34" charset="0"/>
                <a:cs typeface="Arial" pitchFamily="34" charset="0"/>
              </a:rPr>
              <a:t>он </a:t>
            </a:r>
            <a:r>
              <a:rPr lang="ru-RU" sz="2800" dirty="0" smtClean="0">
                <a:solidFill>
                  <a:schemeClr val="bg1">
                    <a:lumMod val="75000"/>
                  </a:schemeClr>
                </a:solidFill>
                <a:effectLst/>
                <a:latin typeface="Arial" pitchFamily="34" charset="0"/>
                <a:cs typeface="Arial" pitchFamily="34" charset="0"/>
              </a:rPr>
              <a:t>длины?</a:t>
            </a:r>
          </a:p>
          <a:p>
            <a:pPr marL="0" indent="0" eaLnBrk="1" hangingPunct="1">
              <a:buFont typeface="Arial" charset="0"/>
              <a:buNone/>
              <a:defRPr/>
            </a:pPr>
            <a:endParaRPr lang="ru-RU" dirty="0" smtClean="0"/>
          </a:p>
        </p:txBody>
      </p:sp>
      <p:sp>
        <p:nvSpPr>
          <p:cNvPr id="23556" name="Номер слайда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AE676B2-48C0-44A9-9E5A-894A13E1A7BB}" type="slidenum">
              <a:rPr lang="ru-RU" smtClean="0"/>
              <a:pPr/>
              <a:t>11</a:t>
            </a:fld>
            <a:endParaRPr lang="ru-RU" smtClean="0"/>
          </a:p>
        </p:txBody>
      </p:sp>
      <p:sp>
        <p:nvSpPr>
          <p:cNvPr id="10" name="Полилиния 9"/>
          <p:cNvSpPr/>
          <p:nvPr/>
        </p:nvSpPr>
        <p:spPr bwMode="auto">
          <a:xfrm>
            <a:off x="5254906" y="4710896"/>
            <a:ext cx="92819" cy="185195"/>
          </a:xfrm>
          <a:custGeom>
            <a:avLst/>
            <a:gdLst>
              <a:gd name="connsiteX0" fmla="*/ 0 w 92819"/>
              <a:gd name="connsiteY0" fmla="*/ 185195 h 185195"/>
              <a:gd name="connsiteX1" fmla="*/ 81023 w 92819"/>
              <a:gd name="connsiteY1" fmla="*/ 81023 h 185195"/>
              <a:gd name="connsiteX2" fmla="*/ 92598 w 92819"/>
              <a:gd name="connsiteY2" fmla="*/ 0 h 185195"/>
            </a:gdLst>
            <a:ahLst/>
            <a:cxnLst>
              <a:cxn ang="0">
                <a:pos x="connsiteX0" y="connsiteY0"/>
              </a:cxn>
              <a:cxn ang="0">
                <a:pos x="connsiteX1" y="connsiteY1"/>
              </a:cxn>
              <a:cxn ang="0">
                <a:pos x="connsiteX2" y="connsiteY2"/>
              </a:cxn>
            </a:cxnLst>
            <a:rect l="l" t="t" r="r" b="b"/>
            <a:pathLst>
              <a:path w="92819" h="185195">
                <a:moveTo>
                  <a:pt x="0" y="185195"/>
                </a:moveTo>
                <a:cubicBezTo>
                  <a:pt x="3287" y="181251"/>
                  <a:pt x="70470" y="105647"/>
                  <a:pt x="81023" y="81023"/>
                </a:cubicBezTo>
                <a:cubicBezTo>
                  <a:pt x="95405" y="47464"/>
                  <a:pt x="92598" y="33192"/>
                  <a:pt x="92598" y="0"/>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pic>
        <p:nvPicPr>
          <p:cNvPr id="23560" name="Picture 8" descr="Картинка 64 из 1812">
            <a:hlinkClick r:id="rId2"/>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55019" y="908720"/>
            <a:ext cx="1747701" cy="1206668"/>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5427081" y="1712835"/>
            <a:ext cx="522847" cy="707886"/>
          </a:xfrm>
          <a:prstGeom prst="rect">
            <a:avLst/>
          </a:prstGeom>
          <a:noFill/>
        </p:spPr>
        <p:txBody>
          <a:bodyPr wrap="square" rtlCol="0">
            <a:spAutoFit/>
          </a:bodyPr>
          <a:lstStyle/>
          <a:p>
            <a:r>
              <a:rPr lang="en-US" sz="4000" b="1" dirty="0" smtClean="0">
                <a:solidFill>
                  <a:srgbClr val="C00000"/>
                </a:solidFill>
              </a:rPr>
              <a:t>A</a:t>
            </a:r>
            <a:endParaRPr lang="ru-RU" sz="4000" b="1" dirty="0">
              <a:solidFill>
                <a:srgbClr val="C00000"/>
              </a:solidFill>
            </a:endParaRPr>
          </a:p>
        </p:txBody>
      </p:sp>
      <p:sp>
        <p:nvSpPr>
          <p:cNvPr id="27" name="TextBox 26"/>
          <p:cNvSpPr txBox="1"/>
          <p:nvPr/>
        </p:nvSpPr>
        <p:spPr>
          <a:xfrm>
            <a:off x="7851710" y="4379643"/>
            <a:ext cx="502280" cy="707886"/>
          </a:xfrm>
          <a:prstGeom prst="rect">
            <a:avLst/>
          </a:prstGeom>
          <a:noFill/>
        </p:spPr>
        <p:txBody>
          <a:bodyPr wrap="square" rtlCol="0">
            <a:spAutoFit/>
          </a:bodyPr>
          <a:lstStyle/>
          <a:p>
            <a:r>
              <a:rPr lang="en-US" sz="4000" b="1" dirty="0">
                <a:solidFill>
                  <a:schemeClr val="tx2">
                    <a:lumMod val="75000"/>
                  </a:schemeClr>
                </a:solidFill>
              </a:rPr>
              <a:t>B</a:t>
            </a:r>
            <a:endParaRPr lang="ru-RU" sz="4000" b="1" dirty="0">
              <a:solidFill>
                <a:schemeClr val="tx2">
                  <a:lumMod val="75000"/>
                </a:schemeClr>
              </a:solidFill>
            </a:endParaRPr>
          </a:p>
        </p:txBody>
      </p:sp>
      <p:grpSp>
        <p:nvGrpSpPr>
          <p:cNvPr id="18" name="Группа 17"/>
          <p:cNvGrpSpPr/>
          <p:nvPr/>
        </p:nvGrpSpPr>
        <p:grpSpPr>
          <a:xfrm>
            <a:off x="4746332" y="2189494"/>
            <a:ext cx="4402347" cy="3101297"/>
            <a:chOff x="4638518" y="2131881"/>
            <a:chExt cx="4402347" cy="3101297"/>
          </a:xfrm>
        </p:grpSpPr>
        <p:sp>
          <p:nvSpPr>
            <p:cNvPr id="12" name="Куб 11"/>
            <p:cNvSpPr/>
            <p:nvPr/>
          </p:nvSpPr>
          <p:spPr bwMode="auto">
            <a:xfrm>
              <a:off x="5172752" y="2171362"/>
              <a:ext cx="3672408" cy="2736304"/>
            </a:xfrm>
            <a:prstGeom prst="cube">
              <a:avLst/>
            </a:prstGeom>
            <a:gradFill flip="none" rotWithShape="1">
              <a:gsLst>
                <a:gs pos="32650">
                  <a:srgbClr val="763E4D"/>
                </a:gs>
                <a:gs pos="0">
                  <a:schemeClr val="bg1">
                    <a:lumMod val="60000"/>
                    <a:lumOff val="40000"/>
                    <a:shade val="30000"/>
                    <a:satMod val="115000"/>
                  </a:schemeClr>
                </a:gs>
                <a:gs pos="65329">
                  <a:srgbClr val="804C55"/>
                </a:gs>
                <a:gs pos="89000">
                  <a:schemeClr val="bg1">
                    <a:lumMod val="60000"/>
                    <a:lumOff val="40000"/>
                    <a:shade val="67500"/>
                    <a:satMod val="115000"/>
                  </a:schemeClr>
                </a:gs>
                <a:gs pos="100000">
                  <a:schemeClr val="bg1">
                    <a:lumMod val="60000"/>
                    <a:lumOff val="40000"/>
                    <a:shade val="100000"/>
                    <a:satMod val="115000"/>
                  </a:schemeClr>
                </a:gs>
              </a:gsLst>
              <a:path path="circle">
                <a:fillToRect l="100000" b="100000"/>
              </a:path>
              <a:tileRect t="-100000" r="-100000"/>
            </a:gradFill>
            <a:ln w="57150" cap="flat" cmpd="sng" algn="ctr">
              <a:solidFill>
                <a:schemeClr val="bg1">
                  <a:lumMod val="75000"/>
                </a:schemeClr>
              </a:solidFill>
              <a:prstDash val="solid"/>
              <a:round/>
              <a:headEnd type="none" w="med" len="med"/>
              <a:tailEnd type="none" w="med" len="med"/>
            </a:ln>
            <a:effectLst>
              <a:innerShdw blurRad="114300">
                <a:prstClr val="black"/>
              </a:innerShd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13" name="Полилиния 12"/>
            <p:cNvSpPr/>
            <p:nvPr/>
          </p:nvSpPr>
          <p:spPr bwMode="auto">
            <a:xfrm>
              <a:off x="4638518" y="3493215"/>
              <a:ext cx="4051181" cy="1739963"/>
            </a:xfrm>
            <a:custGeom>
              <a:avLst/>
              <a:gdLst>
                <a:gd name="connsiteX0" fmla="*/ 451454 w 4051181"/>
                <a:gd name="connsiteY0" fmla="*/ 1516283 h 1739963"/>
                <a:gd name="connsiteX1" fmla="*/ 439880 w 4051181"/>
                <a:gd name="connsiteY1" fmla="*/ 1180618 h 1739963"/>
                <a:gd name="connsiteX2" fmla="*/ 405156 w 4051181"/>
                <a:gd name="connsiteY2" fmla="*/ 1111169 h 1739963"/>
                <a:gd name="connsiteX3" fmla="*/ 382006 w 4051181"/>
                <a:gd name="connsiteY3" fmla="*/ 1064871 h 1739963"/>
                <a:gd name="connsiteX4" fmla="*/ 358857 w 4051181"/>
                <a:gd name="connsiteY4" fmla="*/ 1041721 h 1739963"/>
                <a:gd name="connsiteX5" fmla="*/ 231535 w 4051181"/>
                <a:gd name="connsiteY5" fmla="*/ 972273 h 1739963"/>
                <a:gd name="connsiteX6" fmla="*/ 138938 w 4051181"/>
                <a:gd name="connsiteY6" fmla="*/ 914400 h 1739963"/>
                <a:gd name="connsiteX7" fmla="*/ 69490 w 4051181"/>
                <a:gd name="connsiteY7" fmla="*/ 879676 h 1739963"/>
                <a:gd name="connsiteX8" fmla="*/ 23191 w 4051181"/>
                <a:gd name="connsiteY8" fmla="*/ 810228 h 1739963"/>
                <a:gd name="connsiteX9" fmla="*/ 46340 w 4051181"/>
                <a:gd name="connsiteY9" fmla="*/ 787078 h 1739963"/>
                <a:gd name="connsiteX10" fmla="*/ 104214 w 4051181"/>
                <a:gd name="connsiteY10" fmla="*/ 844952 h 1739963"/>
                <a:gd name="connsiteX11" fmla="*/ 138938 w 4051181"/>
                <a:gd name="connsiteY11" fmla="*/ 879676 h 1739963"/>
                <a:gd name="connsiteX12" fmla="*/ 196811 w 4051181"/>
                <a:gd name="connsiteY12" fmla="*/ 960699 h 1739963"/>
                <a:gd name="connsiteX13" fmla="*/ 219961 w 4051181"/>
                <a:gd name="connsiteY13" fmla="*/ 995423 h 1739963"/>
                <a:gd name="connsiteX14" fmla="*/ 266259 w 4051181"/>
                <a:gd name="connsiteY14" fmla="*/ 1030147 h 1739963"/>
                <a:gd name="connsiteX15" fmla="*/ 312558 w 4051181"/>
                <a:gd name="connsiteY15" fmla="*/ 1099595 h 1739963"/>
                <a:gd name="connsiteX16" fmla="*/ 335708 w 4051181"/>
                <a:gd name="connsiteY16" fmla="*/ 1134319 h 1739963"/>
                <a:gd name="connsiteX17" fmla="*/ 439880 w 4051181"/>
                <a:gd name="connsiteY17" fmla="*/ 1203767 h 1739963"/>
                <a:gd name="connsiteX18" fmla="*/ 474604 w 4051181"/>
                <a:gd name="connsiteY18" fmla="*/ 1226916 h 1739963"/>
                <a:gd name="connsiteX19" fmla="*/ 509328 w 4051181"/>
                <a:gd name="connsiteY19" fmla="*/ 1238491 h 1739963"/>
                <a:gd name="connsiteX20" fmla="*/ 567201 w 4051181"/>
                <a:gd name="connsiteY20" fmla="*/ 1284790 h 1739963"/>
                <a:gd name="connsiteX21" fmla="*/ 601925 w 4051181"/>
                <a:gd name="connsiteY21" fmla="*/ 1307939 h 1739963"/>
                <a:gd name="connsiteX22" fmla="*/ 636649 w 4051181"/>
                <a:gd name="connsiteY22" fmla="*/ 1319514 h 1739963"/>
                <a:gd name="connsiteX23" fmla="*/ 694523 w 4051181"/>
                <a:gd name="connsiteY23" fmla="*/ 1365812 h 1739963"/>
                <a:gd name="connsiteX24" fmla="*/ 787120 w 4051181"/>
                <a:gd name="connsiteY24" fmla="*/ 1435261 h 1739963"/>
                <a:gd name="connsiteX25" fmla="*/ 775545 w 4051181"/>
                <a:gd name="connsiteY25" fmla="*/ 1134319 h 1739963"/>
                <a:gd name="connsiteX26" fmla="*/ 729247 w 4051181"/>
                <a:gd name="connsiteY26" fmla="*/ 1064871 h 1739963"/>
                <a:gd name="connsiteX27" fmla="*/ 682948 w 4051181"/>
                <a:gd name="connsiteY27" fmla="*/ 983848 h 1739963"/>
                <a:gd name="connsiteX28" fmla="*/ 625075 w 4051181"/>
                <a:gd name="connsiteY28" fmla="*/ 902825 h 1739963"/>
                <a:gd name="connsiteX29" fmla="*/ 613500 w 4051181"/>
                <a:gd name="connsiteY29" fmla="*/ 798653 h 1739963"/>
                <a:gd name="connsiteX30" fmla="*/ 625075 w 4051181"/>
                <a:gd name="connsiteY30" fmla="*/ 694481 h 1739963"/>
                <a:gd name="connsiteX31" fmla="*/ 636649 w 4051181"/>
                <a:gd name="connsiteY31" fmla="*/ 740780 h 1739963"/>
                <a:gd name="connsiteX32" fmla="*/ 648224 w 4051181"/>
                <a:gd name="connsiteY32" fmla="*/ 775504 h 1739963"/>
                <a:gd name="connsiteX33" fmla="*/ 682948 w 4051181"/>
                <a:gd name="connsiteY33" fmla="*/ 810228 h 1739963"/>
                <a:gd name="connsiteX34" fmla="*/ 729247 w 4051181"/>
                <a:gd name="connsiteY34" fmla="*/ 879676 h 1739963"/>
                <a:gd name="connsiteX35" fmla="*/ 752396 w 4051181"/>
                <a:gd name="connsiteY35" fmla="*/ 914400 h 1739963"/>
                <a:gd name="connsiteX36" fmla="*/ 763971 w 4051181"/>
                <a:gd name="connsiteY36" fmla="*/ 949124 h 1739963"/>
                <a:gd name="connsiteX37" fmla="*/ 810270 w 4051181"/>
                <a:gd name="connsiteY37" fmla="*/ 1006997 h 1739963"/>
                <a:gd name="connsiteX38" fmla="*/ 856568 w 4051181"/>
                <a:gd name="connsiteY38" fmla="*/ 1076445 h 1739963"/>
                <a:gd name="connsiteX39" fmla="*/ 879718 w 4051181"/>
                <a:gd name="connsiteY39" fmla="*/ 1145893 h 1739963"/>
                <a:gd name="connsiteX40" fmla="*/ 902867 w 4051181"/>
                <a:gd name="connsiteY40" fmla="*/ 1273215 h 1739963"/>
                <a:gd name="connsiteX41" fmla="*/ 926016 w 4051181"/>
                <a:gd name="connsiteY41" fmla="*/ 1354238 h 1739963"/>
                <a:gd name="connsiteX42" fmla="*/ 949166 w 4051181"/>
                <a:gd name="connsiteY42" fmla="*/ 1377387 h 1739963"/>
                <a:gd name="connsiteX43" fmla="*/ 983890 w 4051181"/>
                <a:gd name="connsiteY43" fmla="*/ 1365812 h 1739963"/>
                <a:gd name="connsiteX44" fmla="*/ 995464 w 4051181"/>
                <a:gd name="connsiteY44" fmla="*/ 1319514 h 1739963"/>
                <a:gd name="connsiteX45" fmla="*/ 1007039 w 4051181"/>
                <a:gd name="connsiteY45" fmla="*/ 1284790 h 1739963"/>
                <a:gd name="connsiteX46" fmla="*/ 1053338 w 4051181"/>
                <a:gd name="connsiteY46" fmla="*/ 1226916 h 1739963"/>
                <a:gd name="connsiteX47" fmla="*/ 1076487 w 4051181"/>
                <a:gd name="connsiteY47" fmla="*/ 1157468 h 1739963"/>
                <a:gd name="connsiteX48" fmla="*/ 1099637 w 4051181"/>
                <a:gd name="connsiteY48" fmla="*/ 1111169 h 1739963"/>
                <a:gd name="connsiteX49" fmla="*/ 1111211 w 4051181"/>
                <a:gd name="connsiteY49" fmla="*/ 1076445 h 1739963"/>
                <a:gd name="connsiteX50" fmla="*/ 1157510 w 4051181"/>
                <a:gd name="connsiteY50" fmla="*/ 983848 h 1739963"/>
                <a:gd name="connsiteX51" fmla="*/ 1180659 w 4051181"/>
                <a:gd name="connsiteY51" fmla="*/ 937549 h 1739963"/>
                <a:gd name="connsiteX52" fmla="*/ 1192234 w 4051181"/>
                <a:gd name="connsiteY52" fmla="*/ 902825 h 1739963"/>
                <a:gd name="connsiteX53" fmla="*/ 1203809 w 4051181"/>
                <a:gd name="connsiteY53" fmla="*/ 856526 h 1739963"/>
                <a:gd name="connsiteX54" fmla="*/ 1261682 w 4051181"/>
                <a:gd name="connsiteY54" fmla="*/ 763929 h 1739963"/>
                <a:gd name="connsiteX55" fmla="*/ 1273257 w 4051181"/>
                <a:gd name="connsiteY55" fmla="*/ 729205 h 1739963"/>
                <a:gd name="connsiteX56" fmla="*/ 1307981 w 4051181"/>
                <a:gd name="connsiteY56" fmla="*/ 694481 h 1739963"/>
                <a:gd name="connsiteX57" fmla="*/ 1354280 w 4051181"/>
                <a:gd name="connsiteY57" fmla="*/ 636607 h 1739963"/>
                <a:gd name="connsiteX58" fmla="*/ 1365854 w 4051181"/>
                <a:gd name="connsiteY58" fmla="*/ 601883 h 1739963"/>
                <a:gd name="connsiteX59" fmla="*/ 1446877 w 4051181"/>
                <a:gd name="connsiteY59" fmla="*/ 497711 h 1739963"/>
                <a:gd name="connsiteX60" fmla="*/ 1412153 w 4051181"/>
                <a:gd name="connsiteY60" fmla="*/ 636607 h 1739963"/>
                <a:gd name="connsiteX61" fmla="*/ 1342705 w 4051181"/>
                <a:gd name="connsiteY61" fmla="*/ 763929 h 1739963"/>
                <a:gd name="connsiteX62" fmla="*/ 1307981 w 4051181"/>
                <a:gd name="connsiteY62" fmla="*/ 868101 h 1739963"/>
                <a:gd name="connsiteX63" fmla="*/ 1273257 w 4051181"/>
                <a:gd name="connsiteY63" fmla="*/ 1030147 h 1739963"/>
                <a:gd name="connsiteX64" fmla="*/ 1238533 w 4051181"/>
                <a:gd name="connsiteY64" fmla="*/ 1122744 h 1739963"/>
                <a:gd name="connsiteX65" fmla="*/ 1226958 w 4051181"/>
                <a:gd name="connsiteY65" fmla="*/ 1157468 h 1739963"/>
                <a:gd name="connsiteX66" fmla="*/ 1238533 w 4051181"/>
                <a:gd name="connsiteY66" fmla="*/ 1319514 h 1739963"/>
                <a:gd name="connsiteX67" fmla="*/ 1284832 w 4051181"/>
                <a:gd name="connsiteY67" fmla="*/ 1307939 h 1739963"/>
                <a:gd name="connsiteX68" fmla="*/ 1354280 w 4051181"/>
                <a:gd name="connsiteY68" fmla="*/ 1273215 h 1739963"/>
                <a:gd name="connsiteX69" fmla="*/ 1446877 w 4051181"/>
                <a:gd name="connsiteY69" fmla="*/ 1238491 h 1739963"/>
                <a:gd name="connsiteX70" fmla="*/ 1493176 w 4051181"/>
                <a:gd name="connsiteY70" fmla="*/ 1226916 h 1739963"/>
                <a:gd name="connsiteX71" fmla="*/ 1562624 w 4051181"/>
                <a:gd name="connsiteY71" fmla="*/ 1203767 h 1739963"/>
                <a:gd name="connsiteX72" fmla="*/ 1597348 w 4051181"/>
                <a:gd name="connsiteY72" fmla="*/ 1192192 h 1739963"/>
                <a:gd name="connsiteX73" fmla="*/ 1632072 w 4051181"/>
                <a:gd name="connsiteY73" fmla="*/ 1169043 h 1739963"/>
                <a:gd name="connsiteX74" fmla="*/ 1666796 w 4051181"/>
                <a:gd name="connsiteY74" fmla="*/ 1157468 h 1739963"/>
                <a:gd name="connsiteX75" fmla="*/ 1724670 w 4051181"/>
                <a:gd name="connsiteY75" fmla="*/ 1111169 h 1739963"/>
                <a:gd name="connsiteX76" fmla="*/ 1828842 w 4051181"/>
                <a:gd name="connsiteY76" fmla="*/ 937549 h 1739963"/>
                <a:gd name="connsiteX77" fmla="*/ 1863566 w 4051181"/>
                <a:gd name="connsiteY77" fmla="*/ 914400 h 1739963"/>
                <a:gd name="connsiteX78" fmla="*/ 1875140 w 4051181"/>
                <a:gd name="connsiteY78" fmla="*/ 879676 h 1739963"/>
                <a:gd name="connsiteX79" fmla="*/ 1886715 w 4051181"/>
                <a:gd name="connsiteY79" fmla="*/ 833377 h 1739963"/>
                <a:gd name="connsiteX80" fmla="*/ 1909864 w 4051181"/>
                <a:gd name="connsiteY80" fmla="*/ 798653 h 1739963"/>
                <a:gd name="connsiteX81" fmla="*/ 1898290 w 4051181"/>
                <a:gd name="connsiteY81" fmla="*/ 925974 h 1739963"/>
                <a:gd name="connsiteX82" fmla="*/ 1886715 w 4051181"/>
                <a:gd name="connsiteY82" fmla="*/ 972273 h 1739963"/>
                <a:gd name="connsiteX83" fmla="*/ 1863566 w 4051181"/>
                <a:gd name="connsiteY83" fmla="*/ 995423 h 1739963"/>
                <a:gd name="connsiteX84" fmla="*/ 1840416 w 4051181"/>
                <a:gd name="connsiteY84" fmla="*/ 1169043 h 1739963"/>
                <a:gd name="connsiteX85" fmla="*/ 1817267 w 4051181"/>
                <a:gd name="connsiteY85" fmla="*/ 1250066 h 1739963"/>
                <a:gd name="connsiteX86" fmla="*/ 1805692 w 4051181"/>
                <a:gd name="connsiteY86" fmla="*/ 1307939 h 1739963"/>
                <a:gd name="connsiteX87" fmla="*/ 1770968 w 4051181"/>
                <a:gd name="connsiteY87" fmla="*/ 1342663 h 1739963"/>
                <a:gd name="connsiteX88" fmla="*/ 1782543 w 4051181"/>
                <a:gd name="connsiteY88" fmla="*/ 1400537 h 1739963"/>
                <a:gd name="connsiteX89" fmla="*/ 2095059 w 4051181"/>
                <a:gd name="connsiteY89" fmla="*/ 1377387 h 1739963"/>
                <a:gd name="connsiteX90" fmla="*/ 2152933 w 4051181"/>
                <a:gd name="connsiteY90" fmla="*/ 1365812 h 1739963"/>
                <a:gd name="connsiteX91" fmla="*/ 2199232 w 4051181"/>
                <a:gd name="connsiteY91" fmla="*/ 1354238 h 1739963"/>
                <a:gd name="connsiteX92" fmla="*/ 2233956 w 4051181"/>
                <a:gd name="connsiteY92" fmla="*/ 1331088 h 1739963"/>
                <a:gd name="connsiteX93" fmla="*/ 2268680 w 4051181"/>
                <a:gd name="connsiteY93" fmla="*/ 1319514 h 1739963"/>
                <a:gd name="connsiteX94" fmla="*/ 2338128 w 4051181"/>
                <a:gd name="connsiteY94" fmla="*/ 1273215 h 1739963"/>
                <a:gd name="connsiteX95" fmla="*/ 2372852 w 4051181"/>
                <a:gd name="connsiteY95" fmla="*/ 1250066 h 1739963"/>
                <a:gd name="connsiteX96" fmla="*/ 2407576 w 4051181"/>
                <a:gd name="connsiteY96" fmla="*/ 1226916 h 1739963"/>
                <a:gd name="connsiteX97" fmla="*/ 2477024 w 4051181"/>
                <a:gd name="connsiteY97" fmla="*/ 1157468 h 1739963"/>
                <a:gd name="connsiteX98" fmla="*/ 2546472 w 4051181"/>
                <a:gd name="connsiteY98" fmla="*/ 1111169 h 1739963"/>
                <a:gd name="connsiteX99" fmla="*/ 2604345 w 4051181"/>
                <a:gd name="connsiteY99" fmla="*/ 1030147 h 1739963"/>
                <a:gd name="connsiteX100" fmla="*/ 2650644 w 4051181"/>
                <a:gd name="connsiteY100" fmla="*/ 960699 h 1739963"/>
                <a:gd name="connsiteX101" fmla="*/ 2720092 w 4051181"/>
                <a:gd name="connsiteY101" fmla="*/ 891250 h 1739963"/>
                <a:gd name="connsiteX102" fmla="*/ 2754816 w 4051181"/>
                <a:gd name="connsiteY102" fmla="*/ 810228 h 1739963"/>
                <a:gd name="connsiteX103" fmla="*/ 2777966 w 4051181"/>
                <a:gd name="connsiteY103" fmla="*/ 752354 h 1739963"/>
                <a:gd name="connsiteX104" fmla="*/ 2754816 w 4051181"/>
                <a:gd name="connsiteY104" fmla="*/ 902825 h 1739963"/>
                <a:gd name="connsiteX105" fmla="*/ 2731667 w 4051181"/>
                <a:gd name="connsiteY105" fmla="*/ 972273 h 1739963"/>
                <a:gd name="connsiteX106" fmla="*/ 2696943 w 4051181"/>
                <a:gd name="connsiteY106" fmla="*/ 1134319 h 1739963"/>
                <a:gd name="connsiteX107" fmla="*/ 2685368 w 4051181"/>
                <a:gd name="connsiteY107" fmla="*/ 1169043 h 1739963"/>
                <a:gd name="connsiteX108" fmla="*/ 2662219 w 4051181"/>
                <a:gd name="connsiteY108" fmla="*/ 1261640 h 1739963"/>
                <a:gd name="connsiteX109" fmla="*/ 2639070 w 4051181"/>
                <a:gd name="connsiteY109" fmla="*/ 1331088 h 1739963"/>
                <a:gd name="connsiteX110" fmla="*/ 2650644 w 4051181"/>
                <a:gd name="connsiteY110" fmla="*/ 1365812 h 1739963"/>
                <a:gd name="connsiteX111" fmla="*/ 2940011 w 4051181"/>
                <a:gd name="connsiteY111" fmla="*/ 1377387 h 1739963"/>
                <a:gd name="connsiteX112" fmla="*/ 2986310 w 4051181"/>
                <a:gd name="connsiteY112" fmla="*/ 1354238 h 1739963"/>
                <a:gd name="connsiteX113" fmla="*/ 3055758 w 4051181"/>
                <a:gd name="connsiteY113" fmla="*/ 1273215 h 1739963"/>
                <a:gd name="connsiteX114" fmla="*/ 3090482 w 4051181"/>
                <a:gd name="connsiteY114" fmla="*/ 1157468 h 1739963"/>
                <a:gd name="connsiteX115" fmla="*/ 3102057 w 4051181"/>
                <a:gd name="connsiteY115" fmla="*/ 1122744 h 1739963"/>
                <a:gd name="connsiteX116" fmla="*/ 3125206 w 4051181"/>
                <a:gd name="connsiteY116" fmla="*/ 1088020 h 1739963"/>
                <a:gd name="connsiteX117" fmla="*/ 3159930 w 4051181"/>
                <a:gd name="connsiteY117" fmla="*/ 983848 h 1739963"/>
                <a:gd name="connsiteX118" fmla="*/ 3171505 w 4051181"/>
                <a:gd name="connsiteY118" fmla="*/ 937549 h 1739963"/>
                <a:gd name="connsiteX119" fmla="*/ 3194654 w 4051181"/>
                <a:gd name="connsiteY119" fmla="*/ 902825 h 1739963"/>
                <a:gd name="connsiteX120" fmla="*/ 3240953 w 4051181"/>
                <a:gd name="connsiteY120" fmla="*/ 798653 h 1739963"/>
                <a:gd name="connsiteX121" fmla="*/ 3252528 w 4051181"/>
                <a:gd name="connsiteY121" fmla="*/ 740780 h 1739963"/>
                <a:gd name="connsiteX122" fmla="*/ 3264102 w 4051181"/>
                <a:gd name="connsiteY122" fmla="*/ 694481 h 1739963"/>
                <a:gd name="connsiteX123" fmla="*/ 3287252 w 4051181"/>
                <a:gd name="connsiteY123" fmla="*/ 717630 h 1739963"/>
                <a:gd name="connsiteX124" fmla="*/ 3298826 w 4051181"/>
                <a:gd name="connsiteY124" fmla="*/ 752354 h 1739963"/>
                <a:gd name="connsiteX125" fmla="*/ 3310401 w 4051181"/>
                <a:gd name="connsiteY125" fmla="*/ 798653 h 1739963"/>
                <a:gd name="connsiteX126" fmla="*/ 3333551 w 4051181"/>
                <a:gd name="connsiteY126" fmla="*/ 821802 h 1739963"/>
                <a:gd name="connsiteX127" fmla="*/ 3356700 w 4051181"/>
                <a:gd name="connsiteY127" fmla="*/ 937549 h 1739963"/>
                <a:gd name="connsiteX128" fmla="*/ 3379849 w 4051181"/>
                <a:gd name="connsiteY128" fmla="*/ 960699 h 1739963"/>
                <a:gd name="connsiteX129" fmla="*/ 3402999 w 4051181"/>
                <a:gd name="connsiteY129" fmla="*/ 995423 h 1739963"/>
                <a:gd name="connsiteX130" fmla="*/ 3460872 w 4051181"/>
                <a:gd name="connsiteY130" fmla="*/ 1145893 h 1739963"/>
                <a:gd name="connsiteX131" fmla="*/ 3484021 w 4051181"/>
                <a:gd name="connsiteY131" fmla="*/ 1180618 h 1739963"/>
                <a:gd name="connsiteX132" fmla="*/ 3518745 w 4051181"/>
                <a:gd name="connsiteY132" fmla="*/ 1261640 h 1739963"/>
                <a:gd name="connsiteX133" fmla="*/ 3541895 w 4051181"/>
                <a:gd name="connsiteY133" fmla="*/ 1331088 h 1739963"/>
                <a:gd name="connsiteX134" fmla="*/ 3553470 w 4051181"/>
                <a:gd name="connsiteY134" fmla="*/ 1365812 h 1739963"/>
                <a:gd name="connsiteX135" fmla="*/ 3576619 w 4051181"/>
                <a:gd name="connsiteY135" fmla="*/ 1296364 h 1739963"/>
                <a:gd name="connsiteX136" fmla="*/ 3588194 w 4051181"/>
                <a:gd name="connsiteY136" fmla="*/ 1215342 h 1739963"/>
                <a:gd name="connsiteX137" fmla="*/ 3599768 w 4051181"/>
                <a:gd name="connsiteY137" fmla="*/ 1145893 h 1739963"/>
                <a:gd name="connsiteX138" fmla="*/ 3611343 w 4051181"/>
                <a:gd name="connsiteY138" fmla="*/ 1030147 h 1739963"/>
                <a:gd name="connsiteX139" fmla="*/ 3622918 w 4051181"/>
                <a:gd name="connsiteY139" fmla="*/ 486137 h 1739963"/>
                <a:gd name="connsiteX140" fmla="*/ 3657642 w 4051181"/>
                <a:gd name="connsiteY140" fmla="*/ 324091 h 1739963"/>
                <a:gd name="connsiteX141" fmla="*/ 3692366 w 4051181"/>
                <a:gd name="connsiteY141" fmla="*/ 370390 h 1739963"/>
                <a:gd name="connsiteX142" fmla="*/ 3727090 w 4051181"/>
                <a:gd name="connsiteY142" fmla="*/ 428263 h 1739963"/>
                <a:gd name="connsiteX143" fmla="*/ 3761814 w 4051181"/>
                <a:gd name="connsiteY143" fmla="*/ 486137 h 1739963"/>
                <a:gd name="connsiteX144" fmla="*/ 3808113 w 4051181"/>
                <a:gd name="connsiteY144" fmla="*/ 555585 h 1739963"/>
                <a:gd name="connsiteX145" fmla="*/ 3854411 w 4051181"/>
                <a:gd name="connsiteY145" fmla="*/ 544010 h 1739963"/>
                <a:gd name="connsiteX146" fmla="*/ 3865986 w 4051181"/>
                <a:gd name="connsiteY146" fmla="*/ 486137 h 1739963"/>
                <a:gd name="connsiteX147" fmla="*/ 3889135 w 4051181"/>
                <a:gd name="connsiteY147" fmla="*/ 451412 h 1739963"/>
                <a:gd name="connsiteX148" fmla="*/ 3912285 w 4051181"/>
                <a:gd name="connsiteY148" fmla="*/ 405114 h 1739963"/>
                <a:gd name="connsiteX149" fmla="*/ 3958583 w 4051181"/>
                <a:gd name="connsiteY149" fmla="*/ 254643 h 1739963"/>
                <a:gd name="connsiteX150" fmla="*/ 3981733 w 4051181"/>
                <a:gd name="connsiteY150" fmla="*/ 173620 h 1739963"/>
                <a:gd name="connsiteX151" fmla="*/ 3993308 w 4051181"/>
                <a:gd name="connsiteY151" fmla="*/ 138896 h 1739963"/>
                <a:gd name="connsiteX152" fmla="*/ 4028032 w 4051181"/>
                <a:gd name="connsiteY152" fmla="*/ 34724 h 1739963"/>
                <a:gd name="connsiteX153" fmla="*/ 4051181 w 4051181"/>
                <a:gd name="connsiteY153" fmla="*/ 0 h 1739963"/>
                <a:gd name="connsiteX154" fmla="*/ 4039606 w 4051181"/>
                <a:gd name="connsiteY154" fmla="*/ 173620 h 1739963"/>
                <a:gd name="connsiteX155" fmla="*/ 4028032 w 4051181"/>
                <a:gd name="connsiteY155" fmla="*/ 266218 h 1739963"/>
                <a:gd name="connsiteX156" fmla="*/ 4016457 w 4051181"/>
                <a:gd name="connsiteY156" fmla="*/ 416688 h 1739963"/>
                <a:gd name="connsiteX157" fmla="*/ 4004882 w 4051181"/>
                <a:gd name="connsiteY157" fmla="*/ 798653 h 1739963"/>
                <a:gd name="connsiteX158" fmla="*/ 3993308 w 4051181"/>
                <a:gd name="connsiteY158" fmla="*/ 868101 h 1739963"/>
                <a:gd name="connsiteX159" fmla="*/ 3981733 w 4051181"/>
                <a:gd name="connsiteY159" fmla="*/ 1099595 h 1739963"/>
                <a:gd name="connsiteX160" fmla="*/ 3923859 w 4051181"/>
                <a:gd name="connsiteY160" fmla="*/ 1296364 h 1739963"/>
                <a:gd name="connsiteX161" fmla="*/ 3912285 w 4051181"/>
                <a:gd name="connsiteY161" fmla="*/ 1331088 h 1739963"/>
                <a:gd name="connsiteX162" fmla="*/ 3854411 w 4051181"/>
                <a:gd name="connsiteY162" fmla="*/ 1377387 h 1739963"/>
                <a:gd name="connsiteX163" fmla="*/ 3831262 w 4051181"/>
                <a:gd name="connsiteY163" fmla="*/ 1400537 h 1739963"/>
                <a:gd name="connsiteX164" fmla="*/ 3761814 w 4051181"/>
                <a:gd name="connsiteY164" fmla="*/ 1435261 h 1739963"/>
                <a:gd name="connsiteX165" fmla="*/ 3703940 w 4051181"/>
                <a:gd name="connsiteY165" fmla="*/ 1481559 h 1739963"/>
                <a:gd name="connsiteX166" fmla="*/ 3646067 w 4051181"/>
                <a:gd name="connsiteY166" fmla="*/ 1504709 h 1739963"/>
                <a:gd name="connsiteX167" fmla="*/ 3171505 w 4051181"/>
                <a:gd name="connsiteY167" fmla="*/ 1504709 h 1739963"/>
                <a:gd name="connsiteX168" fmla="*/ 3055758 w 4051181"/>
                <a:gd name="connsiteY168" fmla="*/ 1597306 h 1739963"/>
                <a:gd name="connsiteX169" fmla="*/ 3021034 w 4051181"/>
                <a:gd name="connsiteY169" fmla="*/ 1620456 h 1739963"/>
                <a:gd name="connsiteX170" fmla="*/ 2940011 w 4051181"/>
                <a:gd name="connsiteY170" fmla="*/ 1666754 h 1739963"/>
                <a:gd name="connsiteX171" fmla="*/ 2893713 w 4051181"/>
                <a:gd name="connsiteY171" fmla="*/ 1689904 h 1739963"/>
                <a:gd name="connsiteX172" fmla="*/ 2789540 w 4051181"/>
                <a:gd name="connsiteY172" fmla="*/ 1701478 h 1739963"/>
                <a:gd name="connsiteX173" fmla="*/ 2708518 w 4051181"/>
                <a:gd name="connsiteY173" fmla="*/ 1713053 h 1739963"/>
                <a:gd name="connsiteX174" fmla="*/ 2349702 w 4051181"/>
                <a:gd name="connsiteY174" fmla="*/ 1713053 h 1739963"/>
                <a:gd name="connsiteX175" fmla="*/ 2257105 w 4051181"/>
                <a:gd name="connsiteY175" fmla="*/ 1666754 h 1739963"/>
                <a:gd name="connsiteX176" fmla="*/ 2210806 w 4051181"/>
                <a:gd name="connsiteY176" fmla="*/ 1655180 h 1739963"/>
                <a:gd name="connsiteX177" fmla="*/ 2141358 w 4051181"/>
                <a:gd name="connsiteY177" fmla="*/ 1620456 h 1739963"/>
                <a:gd name="connsiteX178" fmla="*/ 1319556 w 4051181"/>
                <a:gd name="connsiteY178" fmla="*/ 1632030 h 1739963"/>
                <a:gd name="connsiteX179" fmla="*/ 1203809 w 4051181"/>
                <a:gd name="connsiteY179" fmla="*/ 1655180 h 1739963"/>
                <a:gd name="connsiteX180" fmla="*/ 856568 w 4051181"/>
                <a:gd name="connsiteY180" fmla="*/ 1666754 h 1739963"/>
                <a:gd name="connsiteX181" fmla="*/ 821844 w 4051181"/>
                <a:gd name="connsiteY181" fmla="*/ 1678329 h 1739963"/>
                <a:gd name="connsiteX182" fmla="*/ 578776 w 4051181"/>
                <a:gd name="connsiteY182" fmla="*/ 1701478 h 1739963"/>
                <a:gd name="connsiteX183" fmla="*/ 382006 w 4051181"/>
                <a:gd name="connsiteY183" fmla="*/ 1689904 h 1739963"/>
                <a:gd name="connsiteX184" fmla="*/ 347282 w 4051181"/>
                <a:gd name="connsiteY184" fmla="*/ 1620456 h 1739963"/>
                <a:gd name="connsiteX185" fmla="*/ 324133 w 4051181"/>
                <a:gd name="connsiteY185" fmla="*/ 1585731 h 1739963"/>
                <a:gd name="connsiteX186" fmla="*/ 312558 w 4051181"/>
                <a:gd name="connsiteY186" fmla="*/ 1539433 h 1739963"/>
                <a:gd name="connsiteX187" fmla="*/ 289409 w 4051181"/>
                <a:gd name="connsiteY187" fmla="*/ 1516283 h 1739963"/>
                <a:gd name="connsiteX188" fmla="*/ 277834 w 4051181"/>
                <a:gd name="connsiteY188" fmla="*/ 1446835 h 1739963"/>
                <a:gd name="connsiteX189" fmla="*/ 254685 w 4051181"/>
                <a:gd name="connsiteY189" fmla="*/ 1388962 h 1739963"/>
                <a:gd name="connsiteX190" fmla="*/ 231535 w 4051181"/>
                <a:gd name="connsiteY190" fmla="*/ 1250066 h 1739963"/>
                <a:gd name="connsiteX191" fmla="*/ 196811 w 4051181"/>
                <a:gd name="connsiteY191" fmla="*/ 1145893 h 1739963"/>
                <a:gd name="connsiteX192" fmla="*/ 173662 w 4051181"/>
                <a:gd name="connsiteY192" fmla="*/ 1064871 h 1739963"/>
                <a:gd name="connsiteX193" fmla="*/ 150513 w 4051181"/>
                <a:gd name="connsiteY193" fmla="*/ 1018572 h 1739963"/>
                <a:gd name="connsiteX194" fmla="*/ 138938 w 4051181"/>
                <a:gd name="connsiteY194" fmla="*/ 949124 h 1739963"/>
                <a:gd name="connsiteX195" fmla="*/ 115789 w 4051181"/>
                <a:gd name="connsiteY195" fmla="*/ 925974 h 1739963"/>
                <a:gd name="connsiteX196" fmla="*/ 92639 w 4051181"/>
                <a:gd name="connsiteY196" fmla="*/ 833377 h 1739963"/>
                <a:gd name="connsiteX197" fmla="*/ 81064 w 4051181"/>
                <a:gd name="connsiteY197" fmla="*/ 798653 h 1739963"/>
                <a:gd name="connsiteX198" fmla="*/ 57915 w 4051181"/>
                <a:gd name="connsiteY198" fmla="*/ 763929 h 1739963"/>
                <a:gd name="connsiteX199" fmla="*/ 23191 w 4051181"/>
                <a:gd name="connsiteY199" fmla="*/ 717630 h 1739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4051181" h="1739963">
                  <a:moveTo>
                    <a:pt x="451454" y="1516283"/>
                  </a:moveTo>
                  <a:cubicBezTo>
                    <a:pt x="447596" y="1404395"/>
                    <a:pt x="446863" y="1292355"/>
                    <a:pt x="439880" y="1180618"/>
                  </a:cubicBezTo>
                  <a:cubicBezTo>
                    <a:pt x="438019" y="1150834"/>
                    <a:pt x="418983" y="1135365"/>
                    <a:pt x="405156" y="1111169"/>
                  </a:cubicBezTo>
                  <a:cubicBezTo>
                    <a:pt x="396595" y="1096188"/>
                    <a:pt x="391577" y="1079227"/>
                    <a:pt x="382006" y="1064871"/>
                  </a:cubicBezTo>
                  <a:cubicBezTo>
                    <a:pt x="375953" y="1055791"/>
                    <a:pt x="367378" y="1048538"/>
                    <a:pt x="358857" y="1041721"/>
                  </a:cubicBezTo>
                  <a:cubicBezTo>
                    <a:pt x="252889" y="956945"/>
                    <a:pt x="442082" y="1130185"/>
                    <a:pt x="231535" y="972273"/>
                  </a:cubicBezTo>
                  <a:cubicBezTo>
                    <a:pt x="143008" y="905877"/>
                    <a:pt x="227916" y="965245"/>
                    <a:pt x="138938" y="914400"/>
                  </a:cubicBezTo>
                  <a:cubicBezTo>
                    <a:pt x="76111" y="878499"/>
                    <a:pt x="133156" y="900897"/>
                    <a:pt x="69490" y="879676"/>
                  </a:cubicBezTo>
                  <a:lnTo>
                    <a:pt x="23191" y="810228"/>
                  </a:lnTo>
                  <a:cubicBezTo>
                    <a:pt x="-8782" y="762268"/>
                    <a:pt x="-13453" y="772130"/>
                    <a:pt x="46340" y="787078"/>
                  </a:cubicBezTo>
                  <a:lnTo>
                    <a:pt x="104214" y="844952"/>
                  </a:lnTo>
                  <a:cubicBezTo>
                    <a:pt x="115789" y="856527"/>
                    <a:pt x="130516" y="865640"/>
                    <a:pt x="138938" y="879676"/>
                  </a:cubicBezTo>
                  <a:cubicBezTo>
                    <a:pt x="227581" y="1027413"/>
                    <a:pt x="134323" y="882589"/>
                    <a:pt x="196811" y="960699"/>
                  </a:cubicBezTo>
                  <a:cubicBezTo>
                    <a:pt x="205501" y="971562"/>
                    <a:pt x="210124" y="985586"/>
                    <a:pt x="219961" y="995423"/>
                  </a:cubicBezTo>
                  <a:cubicBezTo>
                    <a:pt x="233602" y="1009064"/>
                    <a:pt x="250826" y="1018572"/>
                    <a:pt x="266259" y="1030147"/>
                  </a:cubicBezTo>
                  <a:cubicBezTo>
                    <a:pt x="312920" y="1123464"/>
                    <a:pt x="265426" y="1040679"/>
                    <a:pt x="312558" y="1099595"/>
                  </a:cubicBezTo>
                  <a:cubicBezTo>
                    <a:pt x="321248" y="1110458"/>
                    <a:pt x="325239" y="1125158"/>
                    <a:pt x="335708" y="1134319"/>
                  </a:cubicBezTo>
                  <a:cubicBezTo>
                    <a:pt x="335714" y="1134324"/>
                    <a:pt x="422515" y="1192190"/>
                    <a:pt x="439880" y="1203767"/>
                  </a:cubicBezTo>
                  <a:cubicBezTo>
                    <a:pt x="451455" y="1211483"/>
                    <a:pt x="461407" y="1222517"/>
                    <a:pt x="474604" y="1226916"/>
                  </a:cubicBezTo>
                  <a:cubicBezTo>
                    <a:pt x="486179" y="1230774"/>
                    <a:pt x="498415" y="1233035"/>
                    <a:pt x="509328" y="1238491"/>
                  </a:cubicBezTo>
                  <a:cubicBezTo>
                    <a:pt x="556834" y="1262244"/>
                    <a:pt x="531311" y="1256078"/>
                    <a:pt x="567201" y="1284790"/>
                  </a:cubicBezTo>
                  <a:cubicBezTo>
                    <a:pt x="578064" y="1293480"/>
                    <a:pt x="589483" y="1301718"/>
                    <a:pt x="601925" y="1307939"/>
                  </a:cubicBezTo>
                  <a:cubicBezTo>
                    <a:pt x="612838" y="1313395"/>
                    <a:pt x="625736" y="1314058"/>
                    <a:pt x="636649" y="1319514"/>
                  </a:cubicBezTo>
                  <a:cubicBezTo>
                    <a:pt x="693295" y="1347837"/>
                    <a:pt x="651462" y="1333516"/>
                    <a:pt x="694523" y="1365812"/>
                  </a:cubicBezTo>
                  <a:cubicBezTo>
                    <a:pt x="799219" y="1444333"/>
                    <a:pt x="734034" y="1382173"/>
                    <a:pt x="787120" y="1435261"/>
                  </a:cubicBezTo>
                  <a:cubicBezTo>
                    <a:pt x="783262" y="1334947"/>
                    <a:pt x="791042" y="1233504"/>
                    <a:pt x="775545" y="1134319"/>
                  </a:cubicBezTo>
                  <a:cubicBezTo>
                    <a:pt x="771250" y="1106831"/>
                    <a:pt x="744680" y="1088020"/>
                    <a:pt x="729247" y="1064871"/>
                  </a:cubicBezTo>
                  <a:cubicBezTo>
                    <a:pt x="672843" y="980265"/>
                    <a:pt x="741693" y="1086653"/>
                    <a:pt x="682948" y="983848"/>
                  </a:cubicBezTo>
                  <a:cubicBezTo>
                    <a:pt x="669408" y="960152"/>
                    <a:pt x="639981" y="922700"/>
                    <a:pt x="625075" y="902825"/>
                  </a:cubicBezTo>
                  <a:cubicBezTo>
                    <a:pt x="621217" y="868101"/>
                    <a:pt x="613500" y="833591"/>
                    <a:pt x="613500" y="798653"/>
                  </a:cubicBezTo>
                  <a:cubicBezTo>
                    <a:pt x="613500" y="763715"/>
                    <a:pt x="612100" y="726920"/>
                    <a:pt x="625075" y="694481"/>
                  </a:cubicBezTo>
                  <a:cubicBezTo>
                    <a:pt x="630983" y="679711"/>
                    <a:pt x="632279" y="725484"/>
                    <a:pt x="636649" y="740780"/>
                  </a:cubicBezTo>
                  <a:cubicBezTo>
                    <a:pt x="640001" y="752511"/>
                    <a:pt x="641456" y="765352"/>
                    <a:pt x="648224" y="775504"/>
                  </a:cubicBezTo>
                  <a:cubicBezTo>
                    <a:pt x="657304" y="789124"/>
                    <a:pt x="672898" y="797307"/>
                    <a:pt x="682948" y="810228"/>
                  </a:cubicBezTo>
                  <a:cubicBezTo>
                    <a:pt x="700029" y="832189"/>
                    <a:pt x="713814" y="856527"/>
                    <a:pt x="729247" y="879676"/>
                  </a:cubicBezTo>
                  <a:cubicBezTo>
                    <a:pt x="736963" y="891251"/>
                    <a:pt x="747997" y="901203"/>
                    <a:pt x="752396" y="914400"/>
                  </a:cubicBezTo>
                  <a:cubicBezTo>
                    <a:pt x="756254" y="925975"/>
                    <a:pt x="758515" y="938211"/>
                    <a:pt x="763971" y="949124"/>
                  </a:cubicBezTo>
                  <a:cubicBezTo>
                    <a:pt x="778573" y="978329"/>
                    <a:pt x="788736" y="985464"/>
                    <a:pt x="810270" y="1006997"/>
                  </a:cubicBezTo>
                  <a:cubicBezTo>
                    <a:pt x="848557" y="1121866"/>
                    <a:pt x="784321" y="946403"/>
                    <a:pt x="856568" y="1076445"/>
                  </a:cubicBezTo>
                  <a:cubicBezTo>
                    <a:pt x="868419" y="1097776"/>
                    <a:pt x="879718" y="1145893"/>
                    <a:pt x="879718" y="1145893"/>
                  </a:cubicBezTo>
                  <a:cubicBezTo>
                    <a:pt x="898870" y="1299119"/>
                    <a:pt x="879076" y="1189950"/>
                    <a:pt x="902867" y="1273215"/>
                  </a:cubicBezTo>
                  <a:cubicBezTo>
                    <a:pt x="905617" y="1282840"/>
                    <a:pt x="918449" y="1341627"/>
                    <a:pt x="926016" y="1354238"/>
                  </a:cubicBezTo>
                  <a:cubicBezTo>
                    <a:pt x="931631" y="1363596"/>
                    <a:pt x="941449" y="1369671"/>
                    <a:pt x="949166" y="1377387"/>
                  </a:cubicBezTo>
                  <a:cubicBezTo>
                    <a:pt x="960741" y="1373529"/>
                    <a:pt x="976268" y="1375339"/>
                    <a:pt x="983890" y="1365812"/>
                  </a:cubicBezTo>
                  <a:cubicBezTo>
                    <a:pt x="993827" y="1353390"/>
                    <a:pt x="991094" y="1334810"/>
                    <a:pt x="995464" y="1319514"/>
                  </a:cubicBezTo>
                  <a:cubicBezTo>
                    <a:pt x="998816" y="1307783"/>
                    <a:pt x="1000762" y="1295252"/>
                    <a:pt x="1007039" y="1284790"/>
                  </a:cubicBezTo>
                  <a:cubicBezTo>
                    <a:pt x="1048267" y="1216078"/>
                    <a:pt x="1013630" y="1316260"/>
                    <a:pt x="1053338" y="1226916"/>
                  </a:cubicBezTo>
                  <a:cubicBezTo>
                    <a:pt x="1063248" y="1204618"/>
                    <a:pt x="1067424" y="1180124"/>
                    <a:pt x="1076487" y="1157468"/>
                  </a:cubicBezTo>
                  <a:cubicBezTo>
                    <a:pt x="1082895" y="1141447"/>
                    <a:pt x="1092840" y="1127029"/>
                    <a:pt x="1099637" y="1111169"/>
                  </a:cubicBezTo>
                  <a:cubicBezTo>
                    <a:pt x="1104443" y="1099955"/>
                    <a:pt x="1106162" y="1087552"/>
                    <a:pt x="1111211" y="1076445"/>
                  </a:cubicBezTo>
                  <a:cubicBezTo>
                    <a:pt x="1125491" y="1045029"/>
                    <a:pt x="1142077" y="1014714"/>
                    <a:pt x="1157510" y="983848"/>
                  </a:cubicBezTo>
                  <a:cubicBezTo>
                    <a:pt x="1165226" y="968415"/>
                    <a:pt x="1175202" y="953918"/>
                    <a:pt x="1180659" y="937549"/>
                  </a:cubicBezTo>
                  <a:cubicBezTo>
                    <a:pt x="1184517" y="925974"/>
                    <a:pt x="1188882" y="914556"/>
                    <a:pt x="1192234" y="902825"/>
                  </a:cubicBezTo>
                  <a:cubicBezTo>
                    <a:pt x="1196604" y="887529"/>
                    <a:pt x="1196695" y="870755"/>
                    <a:pt x="1203809" y="856526"/>
                  </a:cubicBezTo>
                  <a:cubicBezTo>
                    <a:pt x="1220087" y="823970"/>
                    <a:pt x="1250172" y="798459"/>
                    <a:pt x="1261682" y="763929"/>
                  </a:cubicBezTo>
                  <a:cubicBezTo>
                    <a:pt x="1265540" y="752354"/>
                    <a:pt x="1266489" y="739357"/>
                    <a:pt x="1273257" y="729205"/>
                  </a:cubicBezTo>
                  <a:cubicBezTo>
                    <a:pt x="1282337" y="715585"/>
                    <a:pt x="1297202" y="706800"/>
                    <a:pt x="1307981" y="694481"/>
                  </a:cubicBezTo>
                  <a:cubicBezTo>
                    <a:pt x="1324249" y="675889"/>
                    <a:pt x="1338847" y="655898"/>
                    <a:pt x="1354280" y="636607"/>
                  </a:cubicBezTo>
                  <a:cubicBezTo>
                    <a:pt x="1358138" y="625032"/>
                    <a:pt x="1359929" y="612548"/>
                    <a:pt x="1365854" y="601883"/>
                  </a:cubicBezTo>
                  <a:cubicBezTo>
                    <a:pt x="1400465" y="539583"/>
                    <a:pt x="1404699" y="539889"/>
                    <a:pt x="1446877" y="497711"/>
                  </a:cubicBezTo>
                  <a:cubicBezTo>
                    <a:pt x="1436734" y="568711"/>
                    <a:pt x="1442106" y="576701"/>
                    <a:pt x="1412153" y="636607"/>
                  </a:cubicBezTo>
                  <a:cubicBezTo>
                    <a:pt x="1369888" y="721139"/>
                    <a:pt x="1395161" y="606560"/>
                    <a:pt x="1342705" y="763929"/>
                  </a:cubicBezTo>
                  <a:cubicBezTo>
                    <a:pt x="1331130" y="798653"/>
                    <a:pt x="1315159" y="832209"/>
                    <a:pt x="1307981" y="868101"/>
                  </a:cubicBezTo>
                  <a:cubicBezTo>
                    <a:pt x="1299121" y="912401"/>
                    <a:pt x="1287337" y="980870"/>
                    <a:pt x="1273257" y="1030147"/>
                  </a:cubicBezTo>
                  <a:cubicBezTo>
                    <a:pt x="1262749" y="1066923"/>
                    <a:pt x="1253207" y="1083614"/>
                    <a:pt x="1238533" y="1122744"/>
                  </a:cubicBezTo>
                  <a:cubicBezTo>
                    <a:pt x="1234249" y="1134168"/>
                    <a:pt x="1230816" y="1145893"/>
                    <a:pt x="1226958" y="1157468"/>
                  </a:cubicBezTo>
                  <a:cubicBezTo>
                    <a:pt x="1230816" y="1211483"/>
                    <a:pt x="1219093" y="1268971"/>
                    <a:pt x="1238533" y="1319514"/>
                  </a:cubicBezTo>
                  <a:cubicBezTo>
                    <a:pt x="1244244" y="1334362"/>
                    <a:pt x="1269536" y="1312309"/>
                    <a:pt x="1284832" y="1307939"/>
                  </a:cubicBezTo>
                  <a:cubicBezTo>
                    <a:pt x="1352716" y="1288543"/>
                    <a:pt x="1286643" y="1307033"/>
                    <a:pt x="1354280" y="1273215"/>
                  </a:cubicBezTo>
                  <a:cubicBezTo>
                    <a:pt x="1370584" y="1265063"/>
                    <a:pt x="1423505" y="1245169"/>
                    <a:pt x="1446877" y="1238491"/>
                  </a:cubicBezTo>
                  <a:cubicBezTo>
                    <a:pt x="1462173" y="1234121"/>
                    <a:pt x="1477939" y="1231487"/>
                    <a:pt x="1493176" y="1226916"/>
                  </a:cubicBezTo>
                  <a:cubicBezTo>
                    <a:pt x="1516548" y="1219904"/>
                    <a:pt x="1539475" y="1211483"/>
                    <a:pt x="1562624" y="1203767"/>
                  </a:cubicBezTo>
                  <a:cubicBezTo>
                    <a:pt x="1574199" y="1199909"/>
                    <a:pt x="1587196" y="1198960"/>
                    <a:pt x="1597348" y="1192192"/>
                  </a:cubicBezTo>
                  <a:cubicBezTo>
                    <a:pt x="1608923" y="1184476"/>
                    <a:pt x="1619630" y="1175264"/>
                    <a:pt x="1632072" y="1169043"/>
                  </a:cubicBezTo>
                  <a:cubicBezTo>
                    <a:pt x="1642985" y="1163587"/>
                    <a:pt x="1655883" y="1162924"/>
                    <a:pt x="1666796" y="1157468"/>
                  </a:cubicBezTo>
                  <a:cubicBezTo>
                    <a:pt x="1686850" y="1147441"/>
                    <a:pt x="1710315" y="1129113"/>
                    <a:pt x="1724670" y="1111169"/>
                  </a:cubicBezTo>
                  <a:cubicBezTo>
                    <a:pt x="1767406" y="1057748"/>
                    <a:pt x="1779684" y="986707"/>
                    <a:pt x="1828842" y="937549"/>
                  </a:cubicBezTo>
                  <a:cubicBezTo>
                    <a:pt x="1838679" y="927712"/>
                    <a:pt x="1851991" y="922116"/>
                    <a:pt x="1863566" y="914400"/>
                  </a:cubicBezTo>
                  <a:cubicBezTo>
                    <a:pt x="1867424" y="902825"/>
                    <a:pt x="1871788" y="891407"/>
                    <a:pt x="1875140" y="879676"/>
                  </a:cubicBezTo>
                  <a:cubicBezTo>
                    <a:pt x="1879510" y="864380"/>
                    <a:pt x="1880449" y="847999"/>
                    <a:pt x="1886715" y="833377"/>
                  </a:cubicBezTo>
                  <a:cubicBezTo>
                    <a:pt x="1892195" y="820591"/>
                    <a:pt x="1902148" y="810228"/>
                    <a:pt x="1909864" y="798653"/>
                  </a:cubicBezTo>
                  <a:cubicBezTo>
                    <a:pt x="1906006" y="841093"/>
                    <a:pt x="1903922" y="883732"/>
                    <a:pt x="1898290" y="925974"/>
                  </a:cubicBezTo>
                  <a:cubicBezTo>
                    <a:pt x="1896188" y="941742"/>
                    <a:pt x="1893829" y="958044"/>
                    <a:pt x="1886715" y="972273"/>
                  </a:cubicBezTo>
                  <a:cubicBezTo>
                    <a:pt x="1881835" y="982034"/>
                    <a:pt x="1871282" y="987706"/>
                    <a:pt x="1863566" y="995423"/>
                  </a:cubicBezTo>
                  <a:cubicBezTo>
                    <a:pt x="1834655" y="1082154"/>
                    <a:pt x="1863073" y="987782"/>
                    <a:pt x="1840416" y="1169043"/>
                  </a:cubicBezTo>
                  <a:cubicBezTo>
                    <a:pt x="1835002" y="1212353"/>
                    <a:pt x="1826878" y="1211621"/>
                    <a:pt x="1817267" y="1250066"/>
                  </a:cubicBezTo>
                  <a:cubicBezTo>
                    <a:pt x="1812495" y="1269152"/>
                    <a:pt x="1814490" y="1290343"/>
                    <a:pt x="1805692" y="1307939"/>
                  </a:cubicBezTo>
                  <a:cubicBezTo>
                    <a:pt x="1798371" y="1322580"/>
                    <a:pt x="1782543" y="1331088"/>
                    <a:pt x="1770968" y="1342663"/>
                  </a:cubicBezTo>
                  <a:cubicBezTo>
                    <a:pt x="1774826" y="1361954"/>
                    <a:pt x="1763117" y="1397429"/>
                    <a:pt x="1782543" y="1400537"/>
                  </a:cubicBezTo>
                  <a:cubicBezTo>
                    <a:pt x="2119252" y="1454411"/>
                    <a:pt x="1966262" y="1409587"/>
                    <a:pt x="2095059" y="1377387"/>
                  </a:cubicBezTo>
                  <a:cubicBezTo>
                    <a:pt x="2114145" y="1372615"/>
                    <a:pt x="2133728" y="1370080"/>
                    <a:pt x="2152933" y="1365812"/>
                  </a:cubicBezTo>
                  <a:cubicBezTo>
                    <a:pt x="2168462" y="1362361"/>
                    <a:pt x="2183799" y="1358096"/>
                    <a:pt x="2199232" y="1354238"/>
                  </a:cubicBezTo>
                  <a:cubicBezTo>
                    <a:pt x="2210807" y="1346521"/>
                    <a:pt x="2221513" y="1337309"/>
                    <a:pt x="2233956" y="1331088"/>
                  </a:cubicBezTo>
                  <a:cubicBezTo>
                    <a:pt x="2244869" y="1325632"/>
                    <a:pt x="2258015" y="1325439"/>
                    <a:pt x="2268680" y="1319514"/>
                  </a:cubicBezTo>
                  <a:cubicBezTo>
                    <a:pt x="2293001" y="1306002"/>
                    <a:pt x="2314979" y="1288648"/>
                    <a:pt x="2338128" y="1273215"/>
                  </a:cubicBezTo>
                  <a:lnTo>
                    <a:pt x="2372852" y="1250066"/>
                  </a:lnTo>
                  <a:lnTo>
                    <a:pt x="2407576" y="1226916"/>
                  </a:lnTo>
                  <a:cubicBezTo>
                    <a:pt x="2438838" y="1180022"/>
                    <a:pt x="2423185" y="1195155"/>
                    <a:pt x="2477024" y="1157468"/>
                  </a:cubicBezTo>
                  <a:cubicBezTo>
                    <a:pt x="2499817" y="1141513"/>
                    <a:pt x="2546472" y="1111169"/>
                    <a:pt x="2546472" y="1111169"/>
                  </a:cubicBezTo>
                  <a:cubicBezTo>
                    <a:pt x="2621715" y="998303"/>
                    <a:pt x="2503872" y="1173678"/>
                    <a:pt x="2604345" y="1030147"/>
                  </a:cubicBezTo>
                  <a:cubicBezTo>
                    <a:pt x="2620300" y="1007354"/>
                    <a:pt x="2627495" y="976132"/>
                    <a:pt x="2650644" y="960699"/>
                  </a:cubicBezTo>
                  <a:cubicBezTo>
                    <a:pt x="2692546" y="932764"/>
                    <a:pt x="2689326" y="940474"/>
                    <a:pt x="2720092" y="891250"/>
                  </a:cubicBezTo>
                  <a:cubicBezTo>
                    <a:pt x="2745503" y="850594"/>
                    <a:pt x="2740046" y="849615"/>
                    <a:pt x="2754816" y="810228"/>
                  </a:cubicBezTo>
                  <a:cubicBezTo>
                    <a:pt x="2762111" y="790773"/>
                    <a:pt x="2770249" y="771645"/>
                    <a:pt x="2777966" y="752354"/>
                  </a:cubicBezTo>
                  <a:cubicBezTo>
                    <a:pt x="2770249" y="802511"/>
                    <a:pt x="2765270" y="853166"/>
                    <a:pt x="2754816" y="902825"/>
                  </a:cubicBezTo>
                  <a:cubicBezTo>
                    <a:pt x="2749789" y="926703"/>
                    <a:pt x="2736452" y="948345"/>
                    <a:pt x="2731667" y="972273"/>
                  </a:cubicBezTo>
                  <a:cubicBezTo>
                    <a:pt x="2722807" y="1016573"/>
                    <a:pt x="2711023" y="1085042"/>
                    <a:pt x="2696943" y="1134319"/>
                  </a:cubicBezTo>
                  <a:cubicBezTo>
                    <a:pt x="2693591" y="1146050"/>
                    <a:pt x="2688578" y="1157272"/>
                    <a:pt x="2685368" y="1169043"/>
                  </a:cubicBezTo>
                  <a:cubicBezTo>
                    <a:pt x="2676997" y="1199738"/>
                    <a:pt x="2672280" y="1231457"/>
                    <a:pt x="2662219" y="1261640"/>
                  </a:cubicBezTo>
                  <a:lnTo>
                    <a:pt x="2639070" y="1331088"/>
                  </a:lnTo>
                  <a:cubicBezTo>
                    <a:pt x="2642928" y="1342663"/>
                    <a:pt x="2639979" y="1359887"/>
                    <a:pt x="2650644" y="1365812"/>
                  </a:cubicBezTo>
                  <a:cubicBezTo>
                    <a:pt x="2729230" y="1409472"/>
                    <a:pt x="2872048" y="1381385"/>
                    <a:pt x="2940011" y="1377387"/>
                  </a:cubicBezTo>
                  <a:cubicBezTo>
                    <a:pt x="2955444" y="1369671"/>
                    <a:pt x="2972506" y="1364591"/>
                    <a:pt x="2986310" y="1354238"/>
                  </a:cubicBezTo>
                  <a:cubicBezTo>
                    <a:pt x="3023734" y="1326170"/>
                    <a:pt x="3032429" y="1308209"/>
                    <a:pt x="3055758" y="1273215"/>
                  </a:cubicBezTo>
                  <a:cubicBezTo>
                    <a:pt x="3073251" y="1203246"/>
                    <a:pt x="3062304" y="1242003"/>
                    <a:pt x="3090482" y="1157468"/>
                  </a:cubicBezTo>
                  <a:cubicBezTo>
                    <a:pt x="3094340" y="1145893"/>
                    <a:pt x="3095289" y="1132896"/>
                    <a:pt x="3102057" y="1122744"/>
                  </a:cubicBezTo>
                  <a:lnTo>
                    <a:pt x="3125206" y="1088020"/>
                  </a:lnTo>
                  <a:cubicBezTo>
                    <a:pt x="3152936" y="921646"/>
                    <a:pt x="3115543" y="1087418"/>
                    <a:pt x="3159930" y="983848"/>
                  </a:cubicBezTo>
                  <a:cubicBezTo>
                    <a:pt x="3166196" y="969226"/>
                    <a:pt x="3165239" y="952171"/>
                    <a:pt x="3171505" y="937549"/>
                  </a:cubicBezTo>
                  <a:cubicBezTo>
                    <a:pt x="3176985" y="924763"/>
                    <a:pt x="3189004" y="915537"/>
                    <a:pt x="3194654" y="902825"/>
                  </a:cubicBezTo>
                  <a:cubicBezTo>
                    <a:pt x="3249751" y="778857"/>
                    <a:pt x="3188564" y="877238"/>
                    <a:pt x="3240953" y="798653"/>
                  </a:cubicBezTo>
                  <a:cubicBezTo>
                    <a:pt x="3244811" y="779362"/>
                    <a:pt x="3248260" y="759985"/>
                    <a:pt x="3252528" y="740780"/>
                  </a:cubicBezTo>
                  <a:cubicBezTo>
                    <a:pt x="3255979" y="725251"/>
                    <a:pt x="3250866" y="703305"/>
                    <a:pt x="3264102" y="694481"/>
                  </a:cubicBezTo>
                  <a:cubicBezTo>
                    <a:pt x="3273182" y="688428"/>
                    <a:pt x="3279535" y="709914"/>
                    <a:pt x="3287252" y="717630"/>
                  </a:cubicBezTo>
                  <a:cubicBezTo>
                    <a:pt x="3291110" y="729205"/>
                    <a:pt x="3295474" y="740623"/>
                    <a:pt x="3298826" y="752354"/>
                  </a:cubicBezTo>
                  <a:cubicBezTo>
                    <a:pt x="3303196" y="767650"/>
                    <a:pt x="3303287" y="784425"/>
                    <a:pt x="3310401" y="798653"/>
                  </a:cubicBezTo>
                  <a:cubicBezTo>
                    <a:pt x="3315281" y="808414"/>
                    <a:pt x="3325834" y="814086"/>
                    <a:pt x="3333551" y="821802"/>
                  </a:cubicBezTo>
                  <a:cubicBezTo>
                    <a:pt x="3335005" y="830527"/>
                    <a:pt x="3348065" y="920279"/>
                    <a:pt x="3356700" y="937549"/>
                  </a:cubicBezTo>
                  <a:cubicBezTo>
                    <a:pt x="3361580" y="947310"/>
                    <a:pt x="3373032" y="952178"/>
                    <a:pt x="3379849" y="960699"/>
                  </a:cubicBezTo>
                  <a:cubicBezTo>
                    <a:pt x="3388539" y="971562"/>
                    <a:pt x="3395282" y="983848"/>
                    <a:pt x="3402999" y="995423"/>
                  </a:cubicBezTo>
                  <a:cubicBezTo>
                    <a:pt x="3417765" y="1039724"/>
                    <a:pt x="3443923" y="1120468"/>
                    <a:pt x="3460872" y="1145893"/>
                  </a:cubicBezTo>
                  <a:lnTo>
                    <a:pt x="3484021" y="1180618"/>
                  </a:lnTo>
                  <a:cubicBezTo>
                    <a:pt x="3514640" y="1303089"/>
                    <a:pt x="3473069" y="1158870"/>
                    <a:pt x="3518745" y="1261640"/>
                  </a:cubicBezTo>
                  <a:cubicBezTo>
                    <a:pt x="3528655" y="1283938"/>
                    <a:pt x="3534178" y="1307939"/>
                    <a:pt x="3541895" y="1331088"/>
                  </a:cubicBezTo>
                  <a:lnTo>
                    <a:pt x="3553470" y="1365812"/>
                  </a:lnTo>
                  <a:cubicBezTo>
                    <a:pt x="3561186" y="1342663"/>
                    <a:pt x="3573168" y="1320520"/>
                    <a:pt x="3576619" y="1296364"/>
                  </a:cubicBezTo>
                  <a:cubicBezTo>
                    <a:pt x="3580477" y="1269357"/>
                    <a:pt x="3584046" y="1242306"/>
                    <a:pt x="3588194" y="1215342"/>
                  </a:cubicBezTo>
                  <a:cubicBezTo>
                    <a:pt x="3591763" y="1192146"/>
                    <a:pt x="3596857" y="1169181"/>
                    <a:pt x="3599768" y="1145893"/>
                  </a:cubicBezTo>
                  <a:cubicBezTo>
                    <a:pt x="3604577" y="1107418"/>
                    <a:pt x="3607485" y="1068729"/>
                    <a:pt x="3611343" y="1030147"/>
                  </a:cubicBezTo>
                  <a:cubicBezTo>
                    <a:pt x="3615201" y="848810"/>
                    <a:pt x="3616773" y="667411"/>
                    <a:pt x="3622918" y="486137"/>
                  </a:cubicBezTo>
                  <a:cubicBezTo>
                    <a:pt x="3627735" y="344028"/>
                    <a:pt x="3603439" y="378291"/>
                    <a:pt x="3657642" y="324091"/>
                  </a:cubicBezTo>
                  <a:cubicBezTo>
                    <a:pt x="3669217" y="339524"/>
                    <a:pt x="3682795" y="353640"/>
                    <a:pt x="3692366" y="370390"/>
                  </a:cubicBezTo>
                  <a:cubicBezTo>
                    <a:pt x="3732432" y="440507"/>
                    <a:pt x="3672915" y="374090"/>
                    <a:pt x="3727090" y="428263"/>
                  </a:cubicBezTo>
                  <a:cubicBezTo>
                    <a:pt x="3759875" y="526623"/>
                    <a:pt x="3714151" y="406701"/>
                    <a:pt x="3761814" y="486137"/>
                  </a:cubicBezTo>
                  <a:cubicBezTo>
                    <a:pt x="3812068" y="569893"/>
                    <a:pt x="3719813" y="467285"/>
                    <a:pt x="3808113" y="555585"/>
                  </a:cubicBezTo>
                  <a:cubicBezTo>
                    <a:pt x="3823546" y="551727"/>
                    <a:pt x="3844227" y="556231"/>
                    <a:pt x="3854411" y="544010"/>
                  </a:cubicBezTo>
                  <a:cubicBezTo>
                    <a:pt x="3867005" y="528897"/>
                    <a:pt x="3859078" y="504557"/>
                    <a:pt x="3865986" y="486137"/>
                  </a:cubicBezTo>
                  <a:cubicBezTo>
                    <a:pt x="3870871" y="473111"/>
                    <a:pt x="3882233" y="463490"/>
                    <a:pt x="3889135" y="451412"/>
                  </a:cubicBezTo>
                  <a:cubicBezTo>
                    <a:pt x="3897696" y="436431"/>
                    <a:pt x="3906091" y="421218"/>
                    <a:pt x="3912285" y="405114"/>
                  </a:cubicBezTo>
                  <a:cubicBezTo>
                    <a:pt x="3951845" y="302259"/>
                    <a:pt x="3938217" y="329320"/>
                    <a:pt x="3958583" y="254643"/>
                  </a:cubicBezTo>
                  <a:cubicBezTo>
                    <a:pt x="3965974" y="227544"/>
                    <a:pt x="3973662" y="200524"/>
                    <a:pt x="3981733" y="173620"/>
                  </a:cubicBezTo>
                  <a:cubicBezTo>
                    <a:pt x="3985239" y="161934"/>
                    <a:pt x="3989956" y="150627"/>
                    <a:pt x="3993308" y="138896"/>
                  </a:cubicBezTo>
                  <a:cubicBezTo>
                    <a:pt x="4008046" y="87313"/>
                    <a:pt x="4001423" y="87941"/>
                    <a:pt x="4028032" y="34724"/>
                  </a:cubicBezTo>
                  <a:cubicBezTo>
                    <a:pt x="4034253" y="22282"/>
                    <a:pt x="4043465" y="11575"/>
                    <a:pt x="4051181" y="0"/>
                  </a:cubicBezTo>
                  <a:cubicBezTo>
                    <a:pt x="4047323" y="57873"/>
                    <a:pt x="4044631" y="115836"/>
                    <a:pt x="4039606" y="173620"/>
                  </a:cubicBezTo>
                  <a:cubicBezTo>
                    <a:pt x="4036911" y="204609"/>
                    <a:pt x="4030981" y="235252"/>
                    <a:pt x="4028032" y="266218"/>
                  </a:cubicBezTo>
                  <a:cubicBezTo>
                    <a:pt x="4023263" y="316296"/>
                    <a:pt x="4020315" y="366531"/>
                    <a:pt x="4016457" y="416688"/>
                  </a:cubicBezTo>
                  <a:cubicBezTo>
                    <a:pt x="4012599" y="544010"/>
                    <a:pt x="4011406" y="671440"/>
                    <a:pt x="4004882" y="798653"/>
                  </a:cubicBezTo>
                  <a:cubicBezTo>
                    <a:pt x="4003680" y="822091"/>
                    <a:pt x="3995108" y="844702"/>
                    <a:pt x="3993308" y="868101"/>
                  </a:cubicBezTo>
                  <a:cubicBezTo>
                    <a:pt x="3987382" y="945135"/>
                    <a:pt x="3990760" y="1022863"/>
                    <a:pt x="3981733" y="1099595"/>
                  </a:cubicBezTo>
                  <a:cubicBezTo>
                    <a:pt x="3964706" y="1244326"/>
                    <a:pt x="3972461" y="1223462"/>
                    <a:pt x="3923859" y="1296364"/>
                  </a:cubicBezTo>
                  <a:cubicBezTo>
                    <a:pt x="3920001" y="1307939"/>
                    <a:pt x="3918562" y="1320626"/>
                    <a:pt x="3912285" y="1331088"/>
                  </a:cubicBezTo>
                  <a:cubicBezTo>
                    <a:pt x="3899386" y="1352587"/>
                    <a:pt x="3872610" y="1362828"/>
                    <a:pt x="3854411" y="1377387"/>
                  </a:cubicBezTo>
                  <a:cubicBezTo>
                    <a:pt x="3845890" y="1384204"/>
                    <a:pt x="3839783" y="1393720"/>
                    <a:pt x="3831262" y="1400537"/>
                  </a:cubicBezTo>
                  <a:cubicBezTo>
                    <a:pt x="3799210" y="1426179"/>
                    <a:pt x="3798488" y="1423036"/>
                    <a:pt x="3761814" y="1435261"/>
                  </a:cubicBezTo>
                  <a:cubicBezTo>
                    <a:pt x="3740282" y="1456792"/>
                    <a:pt x="3733143" y="1466958"/>
                    <a:pt x="3703940" y="1481559"/>
                  </a:cubicBezTo>
                  <a:cubicBezTo>
                    <a:pt x="3685356" y="1490851"/>
                    <a:pt x="3665358" y="1496992"/>
                    <a:pt x="3646067" y="1504709"/>
                  </a:cubicBezTo>
                  <a:cubicBezTo>
                    <a:pt x="3580893" y="1502202"/>
                    <a:pt x="3275583" y="1479929"/>
                    <a:pt x="3171505" y="1504709"/>
                  </a:cubicBezTo>
                  <a:cubicBezTo>
                    <a:pt x="3106097" y="1520282"/>
                    <a:pt x="3104315" y="1564934"/>
                    <a:pt x="3055758" y="1597306"/>
                  </a:cubicBezTo>
                  <a:lnTo>
                    <a:pt x="3021034" y="1620456"/>
                  </a:lnTo>
                  <a:cubicBezTo>
                    <a:pt x="2981193" y="1680219"/>
                    <a:pt x="3019700" y="1640191"/>
                    <a:pt x="2940011" y="1666754"/>
                  </a:cubicBezTo>
                  <a:cubicBezTo>
                    <a:pt x="2923642" y="1672210"/>
                    <a:pt x="2910526" y="1686024"/>
                    <a:pt x="2893713" y="1689904"/>
                  </a:cubicBezTo>
                  <a:cubicBezTo>
                    <a:pt x="2859670" y="1697760"/>
                    <a:pt x="2824208" y="1697145"/>
                    <a:pt x="2789540" y="1701478"/>
                  </a:cubicBezTo>
                  <a:cubicBezTo>
                    <a:pt x="2762469" y="1704862"/>
                    <a:pt x="2735525" y="1709195"/>
                    <a:pt x="2708518" y="1713053"/>
                  </a:cubicBezTo>
                  <a:cubicBezTo>
                    <a:pt x="2576180" y="1757167"/>
                    <a:pt x="2642238" y="1739647"/>
                    <a:pt x="2349702" y="1713053"/>
                  </a:cubicBezTo>
                  <a:cubicBezTo>
                    <a:pt x="2288931" y="1707528"/>
                    <a:pt x="2302409" y="1686170"/>
                    <a:pt x="2257105" y="1666754"/>
                  </a:cubicBezTo>
                  <a:cubicBezTo>
                    <a:pt x="2242483" y="1660488"/>
                    <a:pt x="2226239" y="1659038"/>
                    <a:pt x="2210806" y="1655180"/>
                  </a:cubicBezTo>
                  <a:cubicBezTo>
                    <a:pt x="2186164" y="1630536"/>
                    <a:pt x="2184024" y="1620456"/>
                    <a:pt x="2141358" y="1620456"/>
                  </a:cubicBezTo>
                  <a:cubicBezTo>
                    <a:pt x="1867397" y="1620456"/>
                    <a:pt x="1593490" y="1628172"/>
                    <a:pt x="1319556" y="1632030"/>
                  </a:cubicBezTo>
                  <a:cubicBezTo>
                    <a:pt x="1283467" y="1641052"/>
                    <a:pt x="1240296" y="1653153"/>
                    <a:pt x="1203809" y="1655180"/>
                  </a:cubicBezTo>
                  <a:cubicBezTo>
                    <a:pt x="1088176" y="1661604"/>
                    <a:pt x="972315" y="1662896"/>
                    <a:pt x="856568" y="1666754"/>
                  </a:cubicBezTo>
                  <a:cubicBezTo>
                    <a:pt x="844993" y="1670612"/>
                    <a:pt x="833808" y="1675936"/>
                    <a:pt x="821844" y="1678329"/>
                  </a:cubicBezTo>
                  <a:cubicBezTo>
                    <a:pt x="747046" y="1693289"/>
                    <a:pt x="649268" y="1696443"/>
                    <a:pt x="578776" y="1701478"/>
                  </a:cubicBezTo>
                  <a:cubicBezTo>
                    <a:pt x="513186" y="1697620"/>
                    <a:pt x="446905" y="1700151"/>
                    <a:pt x="382006" y="1689904"/>
                  </a:cubicBezTo>
                  <a:cubicBezTo>
                    <a:pt x="353451" y="1685395"/>
                    <a:pt x="352988" y="1633770"/>
                    <a:pt x="347282" y="1620456"/>
                  </a:cubicBezTo>
                  <a:cubicBezTo>
                    <a:pt x="341802" y="1607670"/>
                    <a:pt x="331849" y="1597306"/>
                    <a:pt x="324133" y="1585731"/>
                  </a:cubicBezTo>
                  <a:cubicBezTo>
                    <a:pt x="320275" y="1570298"/>
                    <a:pt x="319672" y="1553661"/>
                    <a:pt x="312558" y="1539433"/>
                  </a:cubicBezTo>
                  <a:cubicBezTo>
                    <a:pt x="307678" y="1529672"/>
                    <a:pt x="293241" y="1526501"/>
                    <a:pt x="289409" y="1516283"/>
                  </a:cubicBezTo>
                  <a:cubicBezTo>
                    <a:pt x="281169" y="1494309"/>
                    <a:pt x="284009" y="1469477"/>
                    <a:pt x="277834" y="1446835"/>
                  </a:cubicBezTo>
                  <a:cubicBezTo>
                    <a:pt x="272367" y="1426790"/>
                    <a:pt x="261255" y="1408673"/>
                    <a:pt x="254685" y="1388962"/>
                  </a:cubicBezTo>
                  <a:cubicBezTo>
                    <a:pt x="233180" y="1324446"/>
                    <a:pt x="249748" y="1335061"/>
                    <a:pt x="231535" y="1250066"/>
                  </a:cubicBezTo>
                  <a:cubicBezTo>
                    <a:pt x="214164" y="1169001"/>
                    <a:pt x="211284" y="1203788"/>
                    <a:pt x="196811" y="1145893"/>
                  </a:cubicBezTo>
                  <a:cubicBezTo>
                    <a:pt x="190936" y="1122392"/>
                    <a:pt x="183627" y="1088123"/>
                    <a:pt x="173662" y="1064871"/>
                  </a:cubicBezTo>
                  <a:cubicBezTo>
                    <a:pt x="166865" y="1049012"/>
                    <a:pt x="158229" y="1034005"/>
                    <a:pt x="150513" y="1018572"/>
                  </a:cubicBezTo>
                  <a:cubicBezTo>
                    <a:pt x="146655" y="995423"/>
                    <a:pt x="147178" y="971098"/>
                    <a:pt x="138938" y="949124"/>
                  </a:cubicBezTo>
                  <a:cubicBezTo>
                    <a:pt x="135106" y="938906"/>
                    <a:pt x="119842" y="936106"/>
                    <a:pt x="115789" y="925974"/>
                  </a:cubicBezTo>
                  <a:cubicBezTo>
                    <a:pt x="103973" y="896434"/>
                    <a:pt x="102700" y="863560"/>
                    <a:pt x="92639" y="833377"/>
                  </a:cubicBezTo>
                  <a:cubicBezTo>
                    <a:pt x="88781" y="821802"/>
                    <a:pt x="86520" y="809566"/>
                    <a:pt x="81064" y="798653"/>
                  </a:cubicBezTo>
                  <a:cubicBezTo>
                    <a:pt x="74843" y="786211"/>
                    <a:pt x="66001" y="775249"/>
                    <a:pt x="57915" y="763929"/>
                  </a:cubicBezTo>
                  <a:cubicBezTo>
                    <a:pt x="46702" y="748231"/>
                    <a:pt x="23191" y="717630"/>
                    <a:pt x="23191" y="717630"/>
                  </a:cubicBezTo>
                </a:path>
              </a:pathLst>
            </a:custGeom>
            <a:solidFill>
              <a:srgbClr val="92D050"/>
            </a:solidFill>
            <a:ln w="9525" cap="flat" cmpd="sng" algn="ctr">
              <a:solidFill>
                <a:srgbClr val="008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6664108" y="2363108"/>
              <a:ext cx="788212" cy="523220"/>
            </a:xfrm>
            <a:prstGeom prst="rect">
              <a:avLst/>
            </a:prstGeom>
            <a:noFill/>
          </p:spPr>
          <p:txBody>
            <a:bodyPr wrap="square" rtlCol="0">
              <a:spAutoFit/>
            </a:bodyPr>
            <a:lstStyle/>
            <a:p>
              <a:r>
                <a:rPr lang="ru-RU" sz="2800" b="1" dirty="0" smtClean="0">
                  <a:solidFill>
                    <a:schemeClr val="tx2">
                      <a:lumMod val="75000"/>
                    </a:schemeClr>
                  </a:solidFill>
                </a:rPr>
                <a:t>30</a:t>
              </a:r>
              <a:endParaRPr lang="ru-RU" sz="2800" b="1" dirty="0">
                <a:solidFill>
                  <a:schemeClr val="tx2">
                    <a:lumMod val="75000"/>
                  </a:schemeClr>
                </a:solidFill>
              </a:endParaRPr>
            </a:p>
          </p:txBody>
        </p:sp>
        <p:sp>
          <p:nvSpPr>
            <p:cNvPr id="23" name="TextBox 22"/>
            <p:cNvSpPr txBox="1"/>
            <p:nvPr/>
          </p:nvSpPr>
          <p:spPr>
            <a:xfrm>
              <a:off x="8160386" y="3019117"/>
              <a:ext cx="880479" cy="523220"/>
            </a:xfrm>
            <a:prstGeom prst="rect">
              <a:avLst/>
            </a:prstGeom>
            <a:noFill/>
          </p:spPr>
          <p:txBody>
            <a:bodyPr wrap="square" rtlCol="0">
              <a:spAutoFit/>
            </a:bodyPr>
            <a:lstStyle/>
            <a:p>
              <a:r>
                <a:rPr lang="ru-RU" sz="2800" b="1" dirty="0" smtClean="0">
                  <a:solidFill>
                    <a:schemeClr val="tx2">
                      <a:lumMod val="75000"/>
                    </a:schemeClr>
                  </a:solidFill>
                </a:rPr>
                <a:t>20</a:t>
              </a:r>
              <a:endParaRPr lang="ru-RU" sz="2800" b="1" dirty="0">
                <a:solidFill>
                  <a:schemeClr val="tx2">
                    <a:lumMod val="75000"/>
                  </a:schemeClr>
                </a:solidFill>
              </a:endParaRPr>
            </a:p>
          </p:txBody>
        </p:sp>
        <p:sp>
          <p:nvSpPr>
            <p:cNvPr id="28" name="TextBox 27"/>
            <p:cNvSpPr txBox="1"/>
            <p:nvPr/>
          </p:nvSpPr>
          <p:spPr>
            <a:xfrm rot="18888328">
              <a:off x="5597732" y="2185497"/>
              <a:ext cx="630451" cy="523220"/>
            </a:xfrm>
            <a:prstGeom prst="rect">
              <a:avLst/>
            </a:prstGeom>
            <a:noFill/>
          </p:spPr>
          <p:txBody>
            <a:bodyPr wrap="square" rtlCol="0">
              <a:spAutoFit/>
            </a:bodyPr>
            <a:lstStyle/>
            <a:p>
              <a:r>
                <a:rPr lang="ru-RU" sz="2800" b="1" dirty="0" smtClean="0">
                  <a:solidFill>
                    <a:schemeClr val="tx2">
                      <a:lumMod val="75000"/>
                    </a:schemeClr>
                  </a:solidFill>
                </a:rPr>
                <a:t>20</a:t>
              </a:r>
              <a:endParaRPr lang="ru-RU" sz="2800" b="1" dirty="0">
                <a:solidFill>
                  <a:schemeClr val="tx2">
                    <a:lumMod val="75000"/>
                  </a:schemeClr>
                </a:solidFill>
              </a:endParaRPr>
            </a:p>
          </p:txBody>
        </p:sp>
      </p:grpSp>
      <p:sp>
        <p:nvSpPr>
          <p:cNvPr id="30" name="TextBox 29"/>
          <p:cNvSpPr txBox="1"/>
          <p:nvPr/>
        </p:nvSpPr>
        <p:spPr>
          <a:xfrm>
            <a:off x="7852144" y="4542148"/>
            <a:ext cx="522847" cy="707886"/>
          </a:xfrm>
          <a:prstGeom prst="rect">
            <a:avLst/>
          </a:prstGeom>
          <a:noFill/>
        </p:spPr>
        <p:txBody>
          <a:bodyPr wrap="square" rtlCol="0">
            <a:spAutoFit/>
          </a:bodyPr>
          <a:lstStyle/>
          <a:p>
            <a:r>
              <a:rPr lang="ru-RU" sz="4000" b="1" dirty="0">
                <a:solidFill>
                  <a:srgbClr val="C00000"/>
                </a:solidFill>
              </a:rPr>
              <a:t>В</a:t>
            </a:r>
            <a:endParaRPr lang="ru-RU" sz="4000" b="1"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188913"/>
            <a:ext cx="7150100" cy="1143000"/>
          </a:xfrm>
          <a:solidFill>
            <a:schemeClr val="tx2"/>
          </a:solidFill>
          <a:ln w="57150">
            <a:solidFill>
              <a:srgbClr val="00B0F0"/>
            </a:solidFill>
          </a:ln>
        </p:spPr>
        <p:txBody>
          <a:bodyPr/>
          <a:lstStyle/>
          <a:p>
            <a:pPr eaLnBrk="1" hangingPunct="1">
              <a:defRPr/>
            </a:pPr>
            <a:r>
              <a:rPr lang="ru-RU" sz="3200" b="1" dirty="0" smtClean="0">
                <a:solidFill>
                  <a:schemeClr val="bg1"/>
                </a:solidFill>
                <a:effectLst/>
              </a:rPr>
              <a:t>Решение задачи </a:t>
            </a:r>
            <a:r>
              <a:rPr lang="ru-RU" sz="3200" b="1" dirty="0" smtClean="0">
                <a:solidFill>
                  <a:schemeClr val="bg1"/>
                </a:solidFill>
                <a:effectLst/>
              </a:rPr>
              <a:t>«Путь жука»</a:t>
            </a:r>
            <a:endParaRPr lang="ru-RU" sz="3200" b="1" dirty="0" smtClean="0">
              <a:solidFill>
                <a:schemeClr val="bg1"/>
              </a:solidFill>
              <a:effectLst/>
            </a:endParaRPr>
          </a:p>
        </p:txBody>
      </p:sp>
      <p:sp>
        <p:nvSpPr>
          <p:cNvPr id="3" name="Объект 2"/>
          <p:cNvSpPr>
            <a:spLocks noGrp="1"/>
          </p:cNvSpPr>
          <p:nvPr>
            <p:ph idx="1"/>
          </p:nvPr>
        </p:nvSpPr>
        <p:spPr>
          <a:xfrm>
            <a:off x="179512" y="1556792"/>
            <a:ext cx="5256584" cy="4896544"/>
          </a:xfrm>
          <a:solidFill>
            <a:schemeClr val="tx2"/>
          </a:solidFill>
          <a:ln w="38100">
            <a:solidFill>
              <a:srgbClr val="00B0F0"/>
            </a:solidFill>
          </a:ln>
        </p:spPr>
        <p:txBody>
          <a:bodyPr/>
          <a:lstStyle/>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Кратчайший путь легко определится,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если мы мысленно повернем верхнюю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грань камня так, чтобы она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оказалась в одной плоскости с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передней. Тогда станет очевидным,</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 что кратчайший путь—прямая линия,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соединяющая А и В. Какова длина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этого пути?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Мы имеем прямоугольный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треугольник ABC, в котором АС = 40 см,</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 СВ = 30 см. По Пифагору, третья </a:t>
            </a:r>
          </a:p>
          <a:p>
            <a:pPr marL="0" indent="0" eaLnBrk="1" hangingPunct="1">
              <a:buFont typeface="Arial" charset="0"/>
              <a:buNone/>
              <a:defRPr/>
            </a:pPr>
            <a:r>
              <a:rPr lang="ru-RU" sz="2000" b="1" dirty="0" smtClean="0">
                <a:solidFill>
                  <a:schemeClr val="bg1">
                    <a:lumMod val="75000"/>
                  </a:schemeClr>
                </a:solidFill>
                <a:effectLst/>
                <a:latin typeface="Arial" pitchFamily="34" charset="0"/>
                <a:cs typeface="Arial" pitchFamily="34" charset="0"/>
              </a:rPr>
              <a:t>сторона, АВ, должна равняться 50 см.</a:t>
            </a:r>
            <a:endParaRPr lang="ru-RU" sz="2000" dirty="0" smtClean="0">
              <a:solidFill>
                <a:schemeClr val="bg1"/>
              </a:solidFill>
            </a:endParaRPr>
          </a:p>
        </p:txBody>
      </p:sp>
      <p:sp>
        <p:nvSpPr>
          <p:cNvPr id="25604" name="Номер слайда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4E36A2E-64FA-459D-B8C9-AFBFB792D433}" type="slidenum">
              <a:rPr lang="ru-RU" smtClean="0"/>
              <a:pPr/>
              <a:t>12</a:t>
            </a:fld>
            <a:endParaRPr lang="ru-RU" smtClean="0"/>
          </a:p>
        </p:txBody>
      </p:sp>
      <p:grpSp>
        <p:nvGrpSpPr>
          <p:cNvPr id="14" name="Группа 13"/>
          <p:cNvGrpSpPr/>
          <p:nvPr/>
        </p:nvGrpSpPr>
        <p:grpSpPr>
          <a:xfrm>
            <a:off x="5512168" y="1344600"/>
            <a:ext cx="3623820" cy="5333471"/>
            <a:chOff x="5512168" y="1344600"/>
            <a:chExt cx="3623820" cy="5333471"/>
          </a:xfrm>
        </p:grpSpPr>
        <p:sp>
          <p:nvSpPr>
            <p:cNvPr id="6" name="TextBox 5"/>
            <p:cNvSpPr txBox="1"/>
            <p:nvPr/>
          </p:nvSpPr>
          <p:spPr>
            <a:xfrm flipH="1">
              <a:off x="8677651" y="6093296"/>
              <a:ext cx="458337" cy="584775"/>
            </a:xfrm>
            <a:prstGeom prst="rect">
              <a:avLst/>
            </a:prstGeom>
            <a:noFill/>
          </p:spPr>
          <p:txBody>
            <a:bodyPr wrap="square" rtlCol="0">
              <a:spAutoFit/>
            </a:bodyPr>
            <a:lstStyle/>
            <a:p>
              <a:r>
                <a:rPr lang="ru-RU" sz="3200" b="1" dirty="0">
                  <a:solidFill>
                    <a:srgbClr val="C00000"/>
                  </a:solidFill>
                </a:rPr>
                <a:t>В</a:t>
              </a:r>
              <a:endParaRPr lang="ru-RU" sz="3200" b="1" dirty="0">
                <a:solidFill>
                  <a:srgbClr val="C00000"/>
                </a:solidFill>
              </a:endParaRPr>
            </a:p>
          </p:txBody>
        </p:sp>
        <p:sp>
          <p:nvSpPr>
            <p:cNvPr id="10" name="TextBox 9"/>
            <p:cNvSpPr txBox="1"/>
            <p:nvPr/>
          </p:nvSpPr>
          <p:spPr>
            <a:xfrm flipH="1">
              <a:off x="5625830" y="1484783"/>
              <a:ext cx="458337" cy="584775"/>
            </a:xfrm>
            <a:prstGeom prst="rect">
              <a:avLst/>
            </a:prstGeom>
            <a:noFill/>
          </p:spPr>
          <p:txBody>
            <a:bodyPr wrap="square" rtlCol="0">
              <a:spAutoFit/>
            </a:bodyPr>
            <a:lstStyle/>
            <a:p>
              <a:r>
                <a:rPr lang="ru-RU" sz="3200" b="1" dirty="0" smtClean="0">
                  <a:solidFill>
                    <a:srgbClr val="C00000"/>
                  </a:solidFill>
                </a:rPr>
                <a:t>А</a:t>
              </a:r>
              <a:endParaRPr lang="ru-RU" sz="3200" b="1" dirty="0">
                <a:solidFill>
                  <a:srgbClr val="C00000"/>
                </a:solidFill>
              </a:endParaRPr>
            </a:p>
          </p:txBody>
        </p:sp>
        <p:grpSp>
          <p:nvGrpSpPr>
            <p:cNvPr id="13" name="Группа 12"/>
            <p:cNvGrpSpPr/>
            <p:nvPr/>
          </p:nvGrpSpPr>
          <p:grpSpPr>
            <a:xfrm>
              <a:off x="6085364" y="1777170"/>
              <a:ext cx="2592288" cy="4536504"/>
              <a:chOff x="6180672" y="1916832"/>
              <a:chExt cx="2592288" cy="4536504"/>
            </a:xfrm>
          </p:grpSpPr>
          <p:sp>
            <p:nvSpPr>
              <p:cNvPr id="5" name="Прямоугольник 4"/>
              <p:cNvSpPr/>
              <p:nvPr/>
            </p:nvSpPr>
            <p:spPr bwMode="auto">
              <a:xfrm>
                <a:off x="6180672" y="1916832"/>
                <a:ext cx="2592288" cy="4536504"/>
              </a:xfrm>
              <a:prstGeom prst="rect">
                <a:avLst/>
              </a:prstGeom>
              <a:solidFill>
                <a:srgbClr val="804C55"/>
              </a:solidFill>
              <a:ln w="9525" cap="flat" cmpd="sng" algn="ctr">
                <a:solidFill>
                  <a:srgbClr val="804C55"/>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cxnSp>
            <p:nvCxnSpPr>
              <p:cNvPr id="8" name="Прямая соединительная линия 7"/>
              <p:cNvCxnSpPr/>
              <p:nvPr/>
            </p:nvCxnSpPr>
            <p:spPr bwMode="auto">
              <a:xfrm>
                <a:off x="6180672" y="1916832"/>
                <a:ext cx="2592288" cy="4536504"/>
              </a:xfrm>
              <a:prstGeom prst="line">
                <a:avLst/>
              </a:prstGeom>
              <a:solidFill>
                <a:schemeClr val="accent1"/>
              </a:solidFill>
              <a:ln w="5715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Прямая соединительная линия 10"/>
              <p:cNvCxnSpPr>
                <a:stCxn id="5" idx="1"/>
                <a:endCxn id="5" idx="3"/>
              </p:cNvCxnSpPr>
              <p:nvPr/>
            </p:nvCxnSpPr>
            <p:spPr bwMode="auto">
              <a:xfrm>
                <a:off x="6180672" y="4185084"/>
                <a:ext cx="2592288" cy="0"/>
              </a:xfrm>
              <a:prstGeom prst="line">
                <a:avLst/>
              </a:prstGeom>
              <a:solidFill>
                <a:schemeClr val="accent1"/>
              </a:solidFill>
              <a:ln w="571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 name="TextBox 16"/>
            <p:cNvSpPr txBox="1"/>
            <p:nvPr/>
          </p:nvSpPr>
          <p:spPr>
            <a:xfrm flipH="1">
              <a:off x="5512168" y="2623221"/>
              <a:ext cx="661216" cy="584775"/>
            </a:xfrm>
            <a:prstGeom prst="rect">
              <a:avLst/>
            </a:prstGeom>
            <a:noFill/>
          </p:spPr>
          <p:txBody>
            <a:bodyPr wrap="square" rtlCol="0">
              <a:spAutoFit/>
            </a:bodyPr>
            <a:lstStyle/>
            <a:p>
              <a:r>
                <a:rPr lang="ru-RU" sz="3200" b="1" dirty="0" smtClean="0">
                  <a:solidFill>
                    <a:schemeClr val="bg1">
                      <a:lumMod val="75000"/>
                    </a:schemeClr>
                  </a:solidFill>
                </a:rPr>
                <a:t>20</a:t>
              </a:r>
              <a:endParaRPr lang="ru-RU" sz="3200" b="1" dirty="0">
                <a:solidFill>
                  <a:schemeClr val="bg1">
                    <a:lumMod val="75000"/>
                  </a:schemeClr>
                </a:solidFill>
              </a:endParaRPr>
            </a:p>
          </p:txBody>
        </p:sp>
        <p:sp>
          <p:nvSpPr>
            <p:cNvPr id="18" name="TextBox 17"/>
            <p:cNvSpPr txBox="1"/>
            <p:nvPr/>
          </p:nvSpPr>
          <p:spPr>
            <a:xfrm flipH="1">
              <a:off x="5512168" y="4641675"/>
              <a:ext cx="786424" cy="584775"/>
            </a:xfrm>
            <a:prstGeom prst="rect">
              <a:avLst/>
            </a:prstGeom>
            <a:noFill/>
          </p:spPr>
          <p:txBody>
            <a:bodyPr wrap="square" rtlCol="0">
              <a:spAutoFit/>
            </a:bodyPr>
            <a:lstStyle/>
            <a:p>
              <a:r>
                <a:rPr lang="ru-RU" sz="3200" b="1" dirty="0" smtClean="0">
                  <a:solidFill>
                    <a:schemeClr val="bg1">
                      <a:lumMod val="75000"/>
                    </a:schemeClr>
                  </a:solidFill>
                </a:rPr>
                <a:t>20</a:t>
              </a:r>
              <a:endParaRPr lang="ru-RU" sz="3200" b="1" dirty="0">
                <a:solidFill>
                  <a:schemeClr val="bg1">
                    <a:lumMod val="75000"/>
                  </a:schemeClr>
                </a:solidFill>
              </a:endParaRPr>
            </a:p>
          </p:txBody>
        </p:sp>
        <p:sp>
          <p:nvSpPr>
            <p:cNvPr id="19" name="TextBox 18"/>
            <p:cNvSpPr txBox="1"/>
            <p:nvPr/>
          </p:nvSpPr>
          <p:spPr>
            <a:xfrm flipH="1">
              <a:off x="7373378" y="1344600"/>
              <a:ext cx="655005" cy="584775"/>
            </a:xfrm>
            <a:prstGeom prst="rect">
              <a:avLst/>
            </a:prstGeom>
            <a:noFill/>
          </p:spPr>
          <p:txBody>
            <a:bodyPr wrap="square" rtlCol="0">
              <a:spAutoFit/>
            </a:bodyPr>
            <a:lstStyle/>
            <a:p>
              <a:r>
                <a:rPr lang="ru-RU" sz="3200" b="1" dirty="0" smtClean="0">
                  <a:solidFill>
                    <a:schemeClr val="bg1">
                      <a:lumMod val="75000"/>
                    </a:schemeClr>
                  </a:solidFill>
                </a:rPr>
                <a:t>30</a:t>
              </a:r>
              <a:endParaRPr lang="ru-RU" sz="3200" b="1" dirty="0">
                <a:solidFill>
                  <a:schemeClr val="bg1">
                    <a:lumMod val="75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2483768" y="260648"/>
            <a:ext cx="4608512" cy="1143000"/>
          </a:xfrm>
          <a:solidFill>
            <a:schemeClr val="tx2"/>
          </a:solidFill>
          <a:ln w="76200">
            <a:solidFill>
              <a:srgbClr val="00B0F0"/>
            </a:solidFill>
            <a:miter lim="800000"/>
            <a:headEnd/>
            <a:tailEnd/>
          </a:ln>
        </p:spPr>
        <p:txBody>
          <a:bodyPr/>
          <a:lstStyle/>
          <a:p>
            <a:pPr eaLnBrk="1" hangingPunct="1"/>
            <a:r>
              <a:rPr lang="ru-RU" sz="6000" b="1" dirty="0" smtClean="0">
                <a:solidFill>
                  <a:schemeClr val="bg1">
                    <a:lumMod val="75000"/>
                  </a:schemeClr>
                </a:solidFill>
                <a:effectLst/>
                <a:latin typeface="Times New Roman" pitchFamily="18" charset="0"/>
              </a:rPr>
              <a:t>Вывод</a:t>
            </a:r>
          </a:p>
        </p:txBody>
      </p:sp>
      <p:sp>
        <p:nvSpPr>
          <p:cNvPr id="26627"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3B7E862-E67C-4715-8007-E96E134ECC82}" type="slidenum">
              <a:rPr lang="ru-RU" smtClean="0"/>
              <a:pPr/>
              <a:t>13</a:t>
            </a:fld>
            <a:endParaRPr lang="ru-RU" smtClean="0"/>
          </a:p>
        </p:txBody>
      </p:sp>
      <p:sp>
        <p:nvSpPr>
          <p:cNvPr id="3" name="Объект 2"/>
          <p:cNvSpPr>
            <a:spLocks noGrp="1"/>
          </p:cNvSpPr>
          <p:nvPr>
            <p:ph idx="1"/>
          </p:nvPr>
        </p:nvSpPr>
        <p:spPr>
          <a:xfrm>
            <a:off x="323528" y="2204864"/>
            <a:ext cx="8540750" cy="3268663"/>
          </a:xfrm>
          <a:solidFill>
            <a:schemeClr val="tx2"/>
          </a:solidFill>
          <a:ln w="57150">
            <a:solidFill>
              <a:srgbClr val="00B0F0"/>
            </a:solidFill>
          </a:ln>
        </p:spPr>
        <p:txBody>
          <a:bodyPr/>
          <a:lstStyle/>
          <a:p>
            <a:pPr marL="0" indent="0" eaLnBrk="1" hangingPunct="1">
              <a:buFont typeface="Arial" charset="0"/>
              <a:buNone/>
              <a:defRPr/>
            </a:pPr>
            <a:r>
              <a:rPr lang="ru-RU" dirty="0" smtClean="0">
                <a:effectLst/>
                <a:latin typeface="Arial" pitchFamily="34" charset="0"/>
                <a:cs typeface="Arial" pitchFamily="34" charset="0"/>
              </a:rPr>
              <a:t> </a:t>
            </a:r>
            <a:r>
              <a:rPr lang="ru-RU" dirty="0" smtClean="0">
                <a:solidFill>
                  <a:schemeClr val="bg1">
                    <a:lumMod val="75000"/>
                  </a:schemeClr>
                </a:solidFill>
                <a:effectLst/>
                <a:latin typeface="Arial" pitchFamily="34" charset="0"/>
                <a:cs typeface="Arial" pitchFamily="34" charset="0"/>
              </a:rPr>
              <a:t>Многие, на первый взгляд трудные задачи, легко решаются с помощью развёртки соответствующей геометрической фигуры. </a:t>
            </a:r>
            <a:r>
              <a:rPr lang="ru-RU" dirty="0" smtClean="0">
                <a:solidFill>
                  <a:schemeClr val="bg1">
                    <a:lumMod val="75000"/>
                  </a:schemeClr>
                </a:solidFill>
                <a:effectLst/>
                <a:latin typeface="Arial" pitchFamily="34" charset="0"/>
                <a:cs typeface="Arial" pitchFamily="34" charset="0"/>
              </a:rPr>
              <a:t>Для их решения </a:t>
            </a:r>
            <a:r>
              <a:rPr lang="ru-RU" dirty="0" smtClean="0">
                <a:solidFill>
                  <a:schemeClr val="bg1">
                    <a:lumMod val="75000"/>
                  </a:schemeClr>
                </a:solidFill>
                <a:effectLst/>
                <a:latin typeface="Arial" pitchFamily="34" charset="0"/>
                <a:cs typeface="Arial" pitchFamily="34" charset="0"/>
              </a:rPr>
              <a:t>достаточно правильно построить развёртку и применить знания </a:t>
            </a:r>
            <a:r>
              <a:rPr lang="ru-RU" dirty="0" smtClean="0">
                <a:solidFill>
                  <a:schemeClr val="bg1">
                    <a:lumMod val="75000"/>
                  </a:schemeClr>
                </a:solidFill>
                <a:effectLst/>
                <a:latin typeface="Arial" pitchFamily="34" charset="0"/>
                <a:cs typeface="Arial" pitchFamily="34" charset="0"/>
              </a:rPr>
              <a:t>и </a:t>
            </a:r>
            <a:r>
              <a:rPr lang="ru-RU" dirty="0" smtClean="0">
                <a:solidFill>
                  <a:schemeClr val="bg1">
                    <a:lumMod val="75000"/>
                  </a:schemeClr>
                </a:solidFill>
                <a:effectLst/>
                <a:latin typeface="Arial" pitchFamily="34" charset="0"/>
                <a:cs typeface="Arial" pitchFamily="34" charset="0"/>
              </a:rPr>
              <a:t>умения </a:t>
            </a:r>
            <a:r>
              <a:rPr lang="ru-RU" dirty="0" smtClean="0">
                <a:solidFill>
                  <a:schemeClr val="bg1">
                    <a:lumMod val="75000"/>
                  </a:schemeClr>
                </a:solidFill>
                <a:effectLst/>
                <a:latin typeface="Arial" pitchFamily="34" charset="0"/>
                <a:cs typeface="Arial" pitchFamily="34" charset="0"/>
              </a:rPr>
              <a:t>решения треугольников</a:t>
            </a:r>
            <a:r>
              <a:rPr lang="ru-RU" dirty="0" smtClean="0">
                <a:solidFill>
                  <a:schemeClr val="bg1"/>
                </a:solidFill>
                <a:effectLst/>
                <a:latin typeface="Arial" pitchFamily="34" charset="0"/>
                <a:cs typeface="Arial" pitchFamily="34" charset="0"/>
              </a:rPr>
              <a:t>.</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arn(inVertical)">
                                      <p:cBhvr>
                                        <p:cTn id="7" dur="500"/>
                                        <p:tgtEl>
                                          <p:spTgt spid="501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p:cTn id="11" dur="500" fill="hold"/>
                                        <p:tgtEl>
                                          <p:spTgt spid="3">
                                            <p:bg/>
                                          </p:spTgt>
                                        </p:tgtEl>
                                        <p:attrNameLst>
                                          <p:attrName>ppt_w</p:attrName>
                                        </p:attrNameLst>
                                      </p:cBhvr>
                                      <p:tavLst>
                                        <p:tav tm="0">
                                          <p:val>
                                            <p:fltVal val="0"/>
                                          </p:val>
                                        </p:tav>
                                        <p:tav tm="100000">
                                          <p:val>
                                            <p:strVal val="#ppt_w"/>
                                          </p:val>
                                        </p:tav>
                                      </p:tavLst>
                                    </p:anim>
                                    <p:anim calcmode="lin" valueType="num">
                                      <p:cBhvr>
                                        <p:cTn id="12" dur="500" fill="hold"/>
                                        <p:tgtEl>
                                          <p:spTgt spid="3">
                                            <p:bg/>
                                          </p:spTgt>
                                        </p:tgtEl>
                                        <p:attrNameLst>
                                          <p:attrName>ppt_h</p:attrName>
                                        </p:attrNameLst>
                                      </p:cBhvr>
                                      <p:tavLst>
                                        <p:tav tm="0">
                                          <p:val>
                                            <p:fltVal val="0"/>
                                          </p:val>
                                        </p:tav>
                                        <p:tav tm="100000">
                                          <p:val>
                                            <p:strVal val="#ppt_h"/>
                                          </p:val>
                                        </p:tav>
                                      </p:tavLst>
                                    </p:anim>
                                    <p:animEffect transition="in" filter="fade">
                                      <p:cBhvr>
                                        <p:cTn id="13" dur="500"/>
                                        <p:tgtEl>
                                          <p:spTgt spid="3">
                                            <p:bg/>
                                          </p:spTgt>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Grp="1" noRot="1" noChangeArrowheads="1"/>
          </p:cNvSpPr>
          <p:nvPr>
            <p:ph type="body" idx="1"/>
          </p:nvPr>
        </p:nvSpPr>
        <p:spPr>
          <a:xfrm>
            <a:off x="250825" y="333375"/>
            <a:ext cx="8540750" cy="5327650"/>
          </a:xfrm>
          <a:solidFill>
            <a:schemeClr val="tx2"/>
          </a:solidFill>
          <a:ln w="76200">
            <a:solidFill>
              <a:srgbClr val="00B0F0"/>
            </a:solidFill>
            <a:miter lim="800000"/>
            <a:headEnd/>
            <a:tailEnd/>
          </a:ln>
        </p:spPr>
        <p:txBody>
          <a:bodyPr/>
          <a:lstStyle/>
          <a:p>
            <a:pPr algn="ctr" eaLnBrk="1" hangingPunct="1">
              <a:lnSpc>
                <a:spcPct val="90000"/>
              </a:lnSpc>
              <a:buFont typeface="Arial" charset="0"/>
              <a:buNone/>
              <a:defRPr/>
            </a:pPr>
            <a:r>
              <a:rPr lang="ru-RU" sz="2800" dirty="0" smtClean="0">
                <a:solidFill>
                  <a:schemeClr val="bg1">
                    <a:lumMod val="75000"/>
                  </a:schemeClr>
                </a:solidFill>
                <a:effectLst/>
                <a:latin typeface="Arial" pitchFamily="34" charset="0"/>
              </a:rPr>
              <a:t>Литература:</a:t>
            </a:r>
          </a:p>
          <a:p>
            <a:pPr algn="ctr" eaLnBrk="1" hangingPunct="1">
              <a:lnSpc>
                <a:spcPct val="90000"/>
              </a:lnSpc>
              <a:buFont typeface="Arial" charset="0"/>
              <a:buNone/>
              <a:defRPr/>
            </a:pPr>
            <a:r>
              <a:rPr lang="ru-RU" sz="2800" dirty="0" smtClean="0">
                <a:solidFill>
                  <a:schemeClr val="bg1">
                    <a:lumMod val="75000"/>
                  </a:schemeClr>
                </a:solidFill>
                <a:effectLst/>
                <a:latin typeface="Arial" pitchFamily="34" charset="0"/>
              </a:rPr>
              <a:t>Перельман Я.И. «Живая математика»</a:t>
            </a:r>
          </a:p>
          <a:p>
            <a:pPr algn="ctr" eaLnBrk="1" hangingPunct="1">
              <a:lnSpc>
                <a:spcPct val="90000"/>
              </a:lnSpc>
              <a:buFont typeface="Arial" charset="0"/>
              <a:buNone/>
              <a:defRPr/>
            </a:pPr>
            <a:endParaRPr lang="ru-RU" sz="2800" dirty="0" smtClean="0">
              <a:solidFill>
                <a:schemeClr val="bg1">
                  <a:lumMod val="75000"/>
                </a:schemeClr>
              </a:solidFill>
              <a:effectLst/>
              <a:latin typeface="Arial" pitchFamily="34" charset="0"/>
            </a:endParaRPr>
          </a:p>
          <a:p>
            <a:pPr algn="ctr" eaLnBrk="1" hangingPunct="1">
              <a:lnSpc>
                <a:spcPct val="90000"/>
              </a:lnSpc>
              <a:buFont typeface="Arial" charset="0"/>
              <a:buNone/>
              <a:defRPr/>
            </a:pPr>
            <a:r>
              <a:rPr lang="ru-RU" sz="2800" dirty="0" smtClean="0">
                <a:solidFill>
                  <a:schemeClr val="bg1">
                    <a:lumMod val="75000"/>
                  </a:schemeClr>
                </a:solidFill>
                <a:effectLst/>
                <a:latin typeface="Arial" pitchFamily="34" charset="0"/>
              </a:rPr>
              <a:t>Ресурсы:</a:t>
            </a:r>
          </a:p>
          <a:p>
            <a:pPr algn="ctr" eaLnBrk="1" hangingPunct="1">
              <a:lnSpc>
                <a:spcPct val="90000"/>
              </a:lnSpc>
              <a:buFont typeface="Arial" charset="0"/>
              <a:buNone/>
              <a:defRPr/>
            </a:pPr>
            <a:r>
              <a:rPr lang="ru-RU" sz="2800" dirty="0" smtClean="0">
                <a:solidFill>
                  <a:schemeClr val="bg1">
                    <a:lumMod val="75000"/>
                  </a:schemeClr>
                </a:solidFill>
                <a:effectLst/>
                <a:latin typeface="Arial" pitchFamily="34" charset="0"/>
                <a:hlinkClick r:id="rId2"/>
              </a:rPr>
              <a:t>http://possward.blogspot.com/2009/07/blog-post_14.html</a:t>
            </a:r>
            <a:endParaRPr lang="ru-RU" sz="2800" dirty="0" smtClean="0">
              <a:solidFill>
                <a:schemeClr val="bg1">
                  <a:lumMod val="75000"/>
                </a:schemeClr>
              </a:solidFill>
              <a:effectLst/>
              <a:latin typeface="Arial" pitchFamily="34" charset="0"/>
            </a:endParaRPr>
          </a:p>
          <a:p>
            <a:pPr algn="ctr" eaLnBrk="1" hangingPunct="1">
              <a:lnSpc>
                <a:spcPct val="90000"/>
              </a:lnSpc>
              <a:buFont typeface="Arial" charset="0"/>
              <a:buNone/>
              <a:defRPr/>
            </a:pPr>
            <a:r>
              <a:rPr lang="ru-RU" sz="2800" dirty="0" smtClean="0">
                <a:solidFill>
                  <a:schemeClr val="bg1">
                    <a:lumMod val="75000"/>
                  </a:schemeClr>
                </a:solidFill>
                <a:effectLst/>
                <a:latin typeface="Arial" pitchFamily="34" charset="0"/>
                <a:hlinkClick r:id="rId3"/>
              </a:rPr>
              <a:t>http://contest.samara.ru/ru/problemset/636/</a:t>
            </a:r>
            <a:endParaRPr lang="ru-RU" sz="2800" dirty="0" smtClean="0">
              <a:solidFill>
                <a:schemeClr val="bg1">
                  <a:lumMod val="75000"/>
                </a:schemeClr>
              </a:solidFill>
              <a:effectLst/>
              <a:latin typeface="Arial" pitchFamily="34" charset="0"/>
            </a:endParaRPr>
          </a:p>
          <a:p>
            <a:pPr algn="ctr" eaLnBrk="1" hangingPunct="1">
              <a:lnSpc>
                <a:spcPct val="90000"/>
              </a:lnSpc>
              <a:buFont typeface="Arial" charset="0"/>
              <a:buNone/>
              <a:defRPr/>
            </a:pPr>
            <a:endParaRPr lang="ru-RU" sz="2800" dirty="0" smtClean="0">
              <a:solidFill>
                <a:schemeClr val="bg1">
                  <a:lumMod val="75000"/>
                </a:schemeClr>
              </a:solidFill>
              <a:effectLst/>
              <a:latin typeface="Arial" pitchFamily="34" charset="0"/>
            </a:endParaRPr>
          </a:p>
          <a:p>
            <a:pPr algn="ctr" eaLnBrk="1" hangingPunct="1">
              <a:lnSpc>
                <a:spcPct val="90000"/>
              </a:lnSpc>
              <a:buFont typeface="Arial" charset="0"/>
              <a:buNone/>
              <a:defRPr/>
            </a:pPr>
            <a:r>
              <a:rPr lang="en-US" sz="2800" dirty="0" smtClean="0">
                <a:solidFill>
                  <a:schemeClr val="bg1">
                    <a:lumMod val="75000"/>
                  </a:schemeClr>
                </a:solidFill>
                <a:effectLst/>
                <a:latin typeface="Arial" pitchFamily="34" charset="0"/>
                <a:hlinkClick r:id="rId4"/>
              </a:rPr>
              <a:t>http://fomuvi.ru/zadachki/geometricheskie-zadachi/pauk-v-banke.html</a:t>
            </a:r>
            <a:endParaRPr lang="ru-RU" sz="2800" dirty="0" smtClean="0">
              <a:solidFill>
                <a:schemeClr val="bg1">
                  <a:lumMod val="75000"/>
                </a:schemeClr>
              </a:solidFill>
              <a:effectLst/>
              <a:latin typeface="Arial" pitchFamily="34" charset="0"/>
            </a:endParaRPr>
          </a:p>
          <a:p>
            <a:pPr algn="ctr" eaLnBrk="1" hangingPunct="1">
              <a:lnSpc>
                <a:spcPct val="90000"/>
              </a:lnSpc>
              <a:buFont typeface="Arial" charset="0"/>
              <a:buNone/>
              <a:defRPr/>
            </a:pPr>
            <a:r>
              <a:rPr lang="en-US" sz="2800" dirty="0" smtClean="0">
                <a:solidFill>
                  <a:schemeClr val="bg1">
                    <a:lumMod val="75000"/>
                  </a:schemeClr>
                </a:solidFill>
                <a:effectLst/>
                <a:latin typeface="Arial" pitchFamily="34" charset="0"/>
                <a:hlinkClick r:id="rId5"/>
              </a:rPr>
              <a:t>http://www.poznovatelno.ru/opit/geometry/160.html</a:t>
            </a:r>
            <a:endParaRPr lang="ru-RU" sz="2800" dirty="0" smtClean="0">
              <a:solidFill>
                <a:schemeClr val="bg1">
                  <a:lumMod val="75000"/>
                </a:schemeClr>
              </a:solidFill>
              <a:effectLst/>
              <a:latin typeface="Arial" pitchFamily="34" charset="0"/>
            </a:endParaRPr>
          </a:p>
          <a:p>
            <a:pPr algn="ctr" eaLnBrk="1" hangingPunct="1">
              <a:lnSpc>
                <a:spcPct val="90000"/>
              </a:lnSpc>
              <a:buFont typeface="Arial" charset="0"/>
              <a:buNone/>
              <a:defRPr/>
            </a:pPr>
            <a:endParaRPr lang="ru-RU" sz="2800" dirty="0" smtClean="0">
              <a:solidFill>
                <a:srgbClr val="0000FF"/>
              </a:solidFill>
              <a:effectLst/>
            </a:endParaRPr>
          </a:p>
          <a:p>
            <a:pPr algn="ctr" eaLnBrk="1" hangingPunct="1">
              <a:lnSpc>
                <a:spcPct val="90000"/>
              </a:lnSpc>
              <a:buFont typeface="Arial" charset="0"/>
              <a:buNone/>
              <a:defRPr/>
            </a:pPr>
            <a:endParaRPr lang="ru-RU" sz="2800" dirty="0" smtClean="0">
              <a:solidFill>
                <a:srgbClr val="0000FF"/>
              </a:solidFill>
              <a:effectLst/>
            </a:endParaRPr>
          </a:p>
          <a:p>
            <a:pPr algn="ctr" eaLnBrk="1" hangingPunct="1">
              <a:lnSpc>
                <a:spcPct val="90000"/>
              </a:lnSpc>
              <a:buFont typeface="Arial" charset="0"/>
              <a:buNone/>
              <a:defRPr/>
            </a:pPr>
            <a:r>
              <a:rPr lang="ru-RU" sz="2800" dirty="0" smtClean="0">
                <a:solidFill>
                  <a:srgbClr val="0000FF"/>
                </a:solidFill>
              </a:rPr>
              <a:t> </a:t>
            </a:r>
          </a:p>
          <a:p>
            <a:pPr algn="ctr" eaLnBrk="1" hangingPunct="1">
              <a:lnSpc>
                <a:spcPct val="90000"/>
              </a:lnSpc>
              <a:buFont typeface="Arial" charset="0"/>
              <a:buNone/>
              <a:defRPr/>
            </a:pPr>
            <a:endParaRPr lang="ru-RU" sz="2800" dirty="0" smtClean="0">
              <a:solidFill>
                <a:srgbClr val="0000FF"/>
              </a:solidFill>
            </a:endParaRPr>
          </a:p>
        </p:txBody>
      </p:sp>
      <p:sp>
        <p:nvSpPr>
          <p:cNvPr id="28675"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C52DD9-620E-4272-B953-76B5B3414E72}" type="slidenum">
              <a:rPr lang="ru-RU" smtClean="0"/>
              <a:pPr/>
              <a:t>14</a:t>
            </a:fld>
            <a:endParaRPr lang="ru-RU" smtClean="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AutoShape 8"/>
          <p:cNvSpPr>
            <a:spLocks noChangeArrowheads="1"/>
          </p:cNvSpPr>
          <p:nvPr/>
        </p:nvSpPr>
        <p:spPr bwMode="auto">
          <a:xfrm>
            <a:off x="467544" y="404813"/>
            <a:ext cx="8351838" cy="5040312"/>
          </a:xfrm>
          <a:prstGeom prst="flowChartDocument">
            <a:avLst/>
          </a:prstGeom>
          <a:solidFill>
            <a:schemeClr val="tx2"/>
          </a:solidFill>
          <a:ln w="76200">
            <a:solidFill>
              <a:srgbClr val="00B0F0"/>
            </a:solidFill>
            <a:miter lim="800000"/>
            <a:headEnd/>
            <a:tailEnd/>
          </a:ln>
          <a:effectLst/>
        </p:spPr>
        <p:txBody>
          <a:bodyPr wrap="none" anchor="ctr"/>
          <a:lstStyle/>
          <a:p>
            <a:endParaRPr lang="ru-RU"/>
          </a:p>
        </p:txBody>
      </p:sp>
      <p:sp>
        <p:nvSpPr>
          <p:cNvPr id="29699" name="Rectangle 3"/>
          <p:cNvSpPr>
            <a:spLocks noGrp="1" noRot="1" noChangeArrowheads="1"/>
          </p:cNvSpPr>
          <p:nvPr>
            <p:ph type="body" sz="half" idx="1"/>
          </p:nvPr>
        </p:nvSpPr>
        <p:spPr>
          <a:xfrm>
            <a:off x="718778" y="584994"/>
            <a:ext cx="7849369" cy="4679950"/>
          </a:xfrm>
        </p:spPr>
        <p:txBody>
          <a:bodyPr/>
          <a:lstStyle/>
          <a:p>
            <a:pPr eaLnBrk="1" hangingPunct="1">
              <a:buFont typeface="Arial" charset="0"/>
              <a:buNone/>
              <a:defRPr/>
            </a:pPr>
            <a:r>
              <a:rPr lang="ru-RU" b="1" dirty="0" smtClean="0">
                <a:effectLst/>
                <a:latin typeface="Times New Roman" pitchFamily="18" charset="0"/>
              </a:rPr>
              <a:t> </a:t>
            </a:r>
            <a:r>
              <a:rPr lang="ru-RU" b="1" dirty="0" smtClean="0">
                <a:effectLst/>
                <a:latin typeface="Arial" pitchFamily="34" charset="0"/>
              </a:rPr>
              <a:t> </a:t>
            </a:r>
            <a:r>
              <a:rPr lang="ru-RU" b="1" dirty="0" smtClean="0">
                <a:solidFill>
                  <a:schemeClr val="bg1">
                    <a:lumMod val="75000"/>
                  </a:schemeClr>
                </a:solidFill>
                <a:effectLst/>
                <a:latin typeface="Arial" pitchFamily="34" charset="0"/>
              </a:rPr>
              <a:t> </a:t>
            </a:r>
            <a:r>
              <a:rPr lang="ru-RU" b="1" dirty="0" smtClean="0">
                <a:solidFill>
                  <a:srgbClr val="0033CC"/>
                </a:solidFill>
                <a:effectLst/>
                <a:latin typeface="Arial" pitchFamily="34" charset="0"/>
              </a:rPr>
              <a:t>	</a:t>
            </a:r>
            <a:r>
              <a:rPr lang="ru-RU" sz="3600" b="1" dirty="0" smtClean="0">
                <a:solidFill>
                  <a:schemeClr val="bg1">
                    <a:lumMod val="75000"/>
                  </a:schemeClr>
                </a:solidFill>
                <a:effectLst/>
                <a:latin typeface="Arial" pitchFamily="34" charset="0"/>
              </a:rPr>
              <a:t>Известная задача о пауке и</a:t>
            </a:r>
            <a:r>
              <a:rPr lang="ru-RU" sz="3600" b="1" dirty="0">
                <a:solidFill>
                  <a:schemeClr val="bg1">
                    <a:lumMod val="75000"/>
                  </a:schemeClr>
                </a:solidFill>
                <a:effectLst/>
                <a:latin typeface="Arial" pitchFamily="34" charset="0"/>
              </a:rPr>
              <a:t> </a:t>
            </a:r>
            <a:r>
              <a:rPr lang="ru-RU" sz="3600" b="1" dirty="0" smtClean="0">
                <a:solidFill>
                  <a:schemeClr val="bg1">
                    <a:lumMod val="75000"/>
                  </a:schemeClr>
                </a:solidFill>
                <a:effectLst/>
                <a:latin typeface="Arial" pitchFamily="34" charset="0"/>
              </a:rPr>
              <a:t>мухе </a:t>
            </a:r>
            <a:r>
              <a:rPr lang="ru-RU" sz="3600" b="1" dirty="0" smtClean="0">
                <a:solidFill>
                  <a:schemeClr val="bg1">
                    <a:lumMod val="75000"/>
                  </a:schemeClr>
                </a:solidFill>
                <a:effectLst/>
                <a:latin typeface="Arial" pitchFamily="34" charset="0"/>
              </a:rPr>
              <a:t>Г</a:t>
            </a:r>
            <a:r>
              <a:rPr lang="ru-RU" sz="3600" b="1" dirty="0">
                <a:solidFill>
                  <a:schemeClr val="bg1">
                    <a:lumMod val="75000"/>
                  </a:schemeClr>
                </a:solidFill>
                <a:effectLst/>
                <a:latin typeface="Arial" pitchFamily="34" charset="0"/>
              </a:rPr>
              <a:t>. Дьюдени - </a:t>
            </a:r>
            <a:r>
              <a:rPr lang="ru-RU" sz="3600" b="1" dirty="0" smtClean="0">
                <a:solidFill>
                  <a:schemeClr val="bg1">
                    <a:lumMod val="75000"/>
                  </a:schemeClr>
                </a:solidFill>
                <a:effectLst/>
                <a:latin typeface="Arial" pitchFamily="34" charset="0"/>
              </a:rPr>
              <a:t>английского  изобретателя головоломок  впервые  была опубликована в 1903 году в одной английской газете.</a:t>
            </a:r>
            <a:r>
              <a:rPr lang="ru-RU" sz="3600" dirty="0" smtClean="0">
                <a:solidFill>
                  <a:schemeClr val="bg1">
                    <a:lumMod val="75000"/>
                  </a:schemeClr>
                </a:solidFill>
                <a:latin typeface="Arial" pitchFamily="34" charset="0"/>
              </a:rPr>
              <a:t> </a:t>
            </a:r>
          </a:p>
        </p:txBody>
      </p:sp>
      <p:sp>
        <p:nvSpPr>
          <p:cNvPr id="14340"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4A680CF-CD38-40F7-ABEF-608E0A614E0B}" type="slidenum">
              <a:rPr lang="ru-RU" smtClean="0"/>
              <a:pPr/>
              <a:t>2</a:t>
            </a:fld>
            <a:endParaRPr lang="ru-RU" smtClean="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30" name="Text Box 6"/>
          <p:cNvSpPr txBox="1">
            <a:spLocks noChangeArrowheads="1"/>
          </p:cNvSpPr>
          <p:nvPr/>
        </p:nvSpPr>
        <p:spPr bwMode="auto">
          <a:xfrm>
            <a:off x="395288" y="260350"/>
            <a:ext cx="8424862" cy="3662541"/>
          </a:xfrm>
          <a:prstGeom prst="rect">
            <a:avLst/>
          </a:prstGeom>
          <a:solidFill>
            <a:schemeClr val="tx2"/>
          </a:solidFill>
          <a:ln w="76200" algn="ctr">
            <a:solidFill>
              <a:srgbClr val="00B0F0"/>
            </a:solid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ru-RU" sz="2800" b="1" dirty="0">
                <a:solidFill>
                  <a:schemeClr val="bg1">
                    <a:lumMod val="75000"/>
                  </a:schemeClr>
                </a:solidFill>
                <a:latin typeface="Arial" pitchFamily="34" charset="0"/>
                <a:cs typeface="Arial" pitchFamily="34" charset="0"/>
              </a:rPr>
              <a:t>Задача о пауке и мухе</a:t>
            </a:r>
          </a:p>
          <a:p>
            <a:pPr eaLnBrk="1" hangingPunct="1">
              <a:spcBef>
                <a:spcPct val="50000"/>
              </a:spcBef>
            </a:pPr>
            <a:r>
              <a:rPr lang="ru-RU" sz="2400" dirty="0">
                <a:solidFill>
                  <a:schemeClr val="bg1">
                    <a:lumMod val="75000"/>
                  </a:schemeClr>
                </a:solidFill>
                <a:latin typeface="Arial" pitchFamily="34" charset="0"/>
                <a:cs typeface="Arial" pitchFamily="34" charset="0"/>
              </a:rPr>
              <a:t>Комната имеет форму прямоугольного параллелепипеда, размеры которого указаны на рисунке. Посредине боковой стены на расстоянии одного фута от потолка сидит паук. Посредине противоположной стены на высоте одного фута от пола сидит муха. От страха у нее отнялись ноги, и она не может двинуться с места. Спрашивается, каково кратчайшее расстояние, которое должен преодолеть паук для того, чтобы схватить муху?</a:t>
            </a:r>
            <a:r>
              <a:rPr lang="ru-RU" sz="2000" dirty="0">
                <a:solidFill>
                  <a:schemeClr val="bg1">
                    <a:lumMod val="75000"/>
                  </a:schemeClr>
                </a:solidFill>
                <a:latin typeface="Arial" pitchFamily="34" charset="0"/>
                <a:cs typeface="Arial" pitchFamily="34" charset="0"/>
              </a:rPr>
              <a:t> </a:t>
            </a:r>
          </a:p>
        </p:txBody>
      </p:sp>
      <p:grpSp>
        <p:nvGrpSpPr>
          <p:cNvPr id="52225" name="Группа 52224"/>
          <p:cNvGrpSpPr/>
          <p:nvPr/>
        </p:nvGrpSpPr>
        <p:grpSpPr>
          <a:xfrm>
            <a:off x="1962069" y="3344812"/>
            <a:ext cx="5547732" cy="3416869"/>
            <a:chOff x="2118797" y="3351245"/>
            <a:chExt cx="5547732" cy="3416869"/>
          </a:xfrm>
        </p:grpSpPr>
        <p:sp>
          <p:nvSpPr>
            <p:cNvPr id="3" name="Куб 2"/>
            <p:cNvSpPr/>
            <p:nvPr/>
          </p:nvSpPr>
          <p:spPr bwMode="auto">
            <a:xfrm>
              <a:off x="2303463" y="4221088"/>
              <a:ext cx="4608512" cy="2134638"/>
            </a:xfrm>
            <a:prstGeom prst="cube">
              <a:avLst/>
            </a:prstGeom>
            <a:noFill/>
            <a:ln w="57150" cap="flat" cmpd="sng" algn="ctr">
              <a:solidFill>
                <a:schemeClr val="bg1">
                  <a:lumMod val="7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cxnSp>
          <p:nvCxnSpPr>
            <p:cNvPr id="5" name="Прямая соединительная линия 4"/>
            <p:cNvCxnSpPr/>
            <p:nvPr/>
          </p:nvCxnSpPr>
          <p:spPr bwMode="auto">
            <a:xfrm>
              <a:off x="2843808" y="4221088"/>
              <a:ext cx="0" cy="1613779"/>
            </a:xfrm>
            <a:prstGeom prst="line">
              <a:avLst/>
            </a:prstGeom>
            <a:solidFill>
              <a:schemeClr val="accent1"/>
            </a:solidFill>
            <a:ln w="57150"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Прямая соединительная линия 9"/>
            <p:cNvCxnSpPr/>
            <p:nvPr/>
          </p:nvCxnSpPr>
          <p:spPr bwMode="auto">
            <a:xfrm>
              <a:off x="2843808" y="5834867"/>
              <a:ext cx="4068167" cy="0"/>
            </a:xfrm>
            <a:prstGeom prst="line">
              <a:avLst/>
            </a:prstGeom>
            <a:solidFill>
              <a:schemeClr val="accent1"/>
            </a:solidFill>
            <a:ln w="57150"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Прямая соединительная линия 15"/>
            <p:cNvCxnSpPr/>
            <p:nvPr/>
          </p:nvCxnSpPr>
          <p:spPr bwMode="auto">
            <a:xfrm flipV="1">
              <a:off x="2303463" y="5834867"/>
              <a:ext cx="540345" cy="474453"/>
            </a:xfrm>
            <a:prstGeom prst="line">
              <a:avLst/>
            </a:prstGeom>
            <a:solidFill>
              <a:schemeClr val="accent1"/>
            </a:solidFill>
            <a:ln w="57150"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Овал 14"/>
            <p:cNvSpPr/>
            <p:nvPr/>
          </p:nvSpPr>
          <p:spPr bwMode="auto">
            <a:xfrm>
              <a:off x="6588224" y="4725144"/>
              <a:ext cx="144016" cy="122312"/>
            </a:xfrm>
            <a:prstGeom prst="ellipse">
              <a:avLst/>
            </a:prstGeom>
            <a:solidFill>
              <a:srgbClr val="0033CC"/>
            </a:solidFill>
            <a:ln w="9525" cap="flat" cmpd="sng" algn="ctr">
              <a:solidFill>
                <a:srgbClr val="0033C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sp>
          <p:nvSpPr>
            <p:cNvPr id="20" name="Овал 19"/>
            <p:cNvSpPr/>
            <p:nvPr/>
          </p:nvSpPr>
          <p:spPr bwMode="auto">
            <a:xfrm>
              <a:off x="2501627" y="5773711"/>
              <a:ext cx="144016" cy="122312"/>
            </a:xfrm>
            <a:prstGeom prst="ellipse">
              <a:avLst/>
            </a:prstGeom>
            <a:solidFill>
              <a:srgbClr val="0033CC"/>
            </a:solidFill>
            <a:ln w="9525" cap="flat" cmpd="sng" algn="ctr">
              <a:solidFill>
                <a:srgbClr val="0033C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charset="0"/>
              </a:endParaRPr>
            </a:p>
          </p:txBody>
        </p:sp>
        <p:cxnSp>
          <p:nvCxnSpPr>
            <p:cNvPr id="18" name="Прямая со стрелкой 17"/>
            <p:cNvCxnSpPr/>
            <p:nvPr/>
          </p:nvCxnSpPr>
          <p:spPr bwMode="auto">
            <a:xfrm flipV="1">
              <a:off x="2123728" y="4077072"/>
              <a:ext cx="576064" cy="648072"/>
            </a:xfrm>
            <a:prstGeom prst="straightConnector1">
              <a:avLst/>
            </a:prstGeom>
            <a:solidFill>
              <a:schemeClr val="accent1"/>
            </a:solidFill>
            <a:ln w="28575" cap="flat" cmpd="sng" algn="ctr">
              <a:solidFill>
                <a:srgbClr val="0033CC"/>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Прямая со стрелкой 26"/>
            <p:cNvCxnSpPr/>
            <p:nvPr/>
          </p:nvCxnSpPr>
          <p:spPr bwMode="auto">
            <a:xfrm flipV="1">
              <a:off x="7164288" y="4293096"/>
              <a:ext cx="0" cy="1387518"/>
            </a:xfrm>
            <a:prstGeom prst="straightConnector1">
              <a:avLst/>
            </a:prstGeom>
            <a:solidFill>
              <a:schemeClr val="accent1"/>
            </a:solidFill>
            <a:ln w="28575" cap="flat" cmpd="sng" algn="ctr">
              <a:solidFill>
                <a:srgbClr val="0033CC"/>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Прямая со стрелкой 27"/>
            <p:cNvCxnSpPr/>
            <p:nvPr/>
          </p:nvCxnSpPr>
          <p:spPr bwMode="auto">
            <a:xfrm>
              <a:off x="2303463" y="6740868"/>
              <a:ext cx="3996729" cy="0"/>
            </a:xfrm>
            <a:prstGeom prst="straightConnector1">
              <a:avLst/>
            </a:prstGeom>
            <a:solidFill>
              <a:schemeClr val="accent1"/>
            </a:solidFill>
            <a:ln w="28575" cap="flat" cmpd="sng" algn="ctr">
              <a:solidFill>
                <a:srgbClr val="0033CC"/>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224" name="TextBox 52223"/>
            <p:cNvSpPr txBox="1"/>
            <p:nvPr/>
          </p:nvSpPr>
          <p:spPr>
            <a:xfrm rot="18803792">
              <a:off x="1468294" y="4001748"/>
              <a:ext cx="1670337" cy="369332"/>
            </a:xfrm>
            <a:prstGeom prst="rect">
              <a:avLst/>
            </a:prstGeom>
            <a:noFill/>
          </p:spPr>
          <p:txBody>
            <a:bodyPr wrap="square" rtlCol="0">
              <a:spAutoFit/>
            </a:bodyPr>
            <a:lstStyle/>
            <a:p>
              <a:r>
                <a:rPr lang="ru-RU" b="1" dirty="0" smtClean="0">
                  <a:solidFill>
                    <a:schemeClr val="bg1">
                      <a:lumMod val="75000"/>
                    </a:schemeClr>
                  </a:solidFill>
                </a:rPr>
                <a:t>12 футов</a:t>
              </a:r>
              <a:endParaRPr lang="ru-RU" b="1" dirty="0">
                <a:solidFill>
                  <a:schemeClr val="bg1">
                    <a:lumMod val="75000"/>
                  </a:schemeClr>
                </a:solidFill>
              </a:endParaRPr>
            </a:p>
          </p:txBody>
        </p:sp>
        <p:sp>
          <p:nvSpPr>
            <p:cNvPr id="36" name="TextBox 35"/>
            <p:cNvSpPr txBox="1"/>
            <p:nvPr/>
          </p:nvSpPr>
          <p:spPr>
            <a:xfrm>
              <a:off x="3207554" y="6398782"/>
              <a:ext cx="1670337" cy="369332"/>
            </a:xfrm>
            <a:prstGeom prst="rect">
              <a:avLst/>
            </a:prstGeom>
            <a:noFill/>
          </p:spPr>
          <p:txBody>
            <a:bodyPr wrap="square" rtlCol="0">
              <a:spAutoFit/>
            </a:bodyPr>
            <a:lstStyle/>
            <a:p>
              <a:r>
                <a:rPr lang="ru-RU" b="1" dirty="0" smtClean="0">
                  <a:solidFill>
                    <a:schemeClr val="bg1">
                      <a:lumMod val="75000"/>
                    </a:schemeClr>
                  </a:solidFill>
                </a:rPr>
                <a:t>30 футов</a:t>
              </a:r>
              <a:endParaRPr lang="ru-RU" b="1" dirty="0">
                <a:solidFill>
                  <a:schemeClr val="bg1">
                    <a:lumMod val="75000"/>
                  </a:schemeClr>
                </a:solidFill>
              </a:endParaRPr>
            </a:p>
          </p:txBody>
        </p:sp>
        <p:sp>
          <p:nvSpPr>
            <p:cNvPr id="37" name="TextBox 36"/>
            <p:cNvSpPr txBox="1"/>
            <p:nvPr/>
          </p:nvSpPr>
          <p:spPr>
            <a:xfrm rot="5400000">
              <a:off x="6646694" y="4997663"/>
              <a:ext cx="1670337" cy="369332"/>
            </a:xfrm>
            <a:prstGeom prst="rect">
              <a:avLst/>
            </a:prstGeom>
            <a:noFill/>
          </p:spPr>
          <p:txBody>
            <a:bodyPr wrap="square" rtlCol="0">
              <a:spAutoFit/>
            </a:bodyPr>
            <a:lstStyle/>
            <a:p>
              <a:r>
                <a:rPr lang="ru-RU" b="1" dirty="0" smtClean="0">
                  <a:solidFill>
                    <a:schemeClr val="bg1">
                      <a:lumMod val="75000"/>
                    </a:schemeClr>
                  </a:solidFill>
                </a:rPr>
                <a:t>12 футов</a:t>
              </a:r>
              <a:endParaRPr lang="ru-RU" b="1" dirty="0">
                <a:solidFill>
                  <a:schemeClr val="bg1">
                    <a:lumMod val="75000"/>
                  </a:schemeClr>
                </a:solidFill>
              </a:endParaRPr>
            </a:p>
          </p:txBody>
        </p:sp>
      </p:grpSp>
      <p:pic>
        <p:nvPicPr>
          <p:cNvPr id="39" name="Picture 9" descr="j030333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6241817" y="3967864"/>
            <a:ext cx="634439" cy="792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15" descr="j033647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23356" flipH="1">
            <a:off x="2204356" y="5577835"/>
            <a:ext cx="425103" cy="35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15" descr="j033647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4429915" flipH="1">
            <a:off x="907256" y="4595019"/>
            <a:ext cx="1152525"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87" name="Group 37"/>
          <p:cNvGrpSpPr>
            <a:grpSpLocks/>
          </p:cNvGrpSpPr>
          <p:nvPr/>
        </p:nvGrpSpPr>
        <p:grpSpPr bwMode="auto">
          <a:xfrm>
            <a:off x="1000125" y="2349500"/>
            <a:ext cx="6264275" cy="4033838"/>
            <a:chOff x="158" y="1480"/>
            <a:chExt cx="3946" cy="2541"/>
          </a:xfrm>
        </p:grpSpPr>
        <p:sp>
          <p:nvSpPr>
            <p:cNvPr id="16404" name="AutoShape 38"/>
            <p:cNvSpPr>
              <a:spLocks noChangeArrowheads="1"/>
            </p:cNvSpPr>
            <p:nvPr/>
          </p:nvSpPr>
          <p:spPr bwMode="auto">
            <a:xfrm>
              <a:off x="206" y="1480"/>
              <a:ext cx="3898" cy="2541"/>
            </a:xfrm>
            <a:prstGeom prst="cube">
              <a:avLst>
                <a:gd name="adj" fmla="val 25000"/>
              </a:avLst>
            </a:prstGeom>
            <a:noFill/>
            <a:ln w="762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405" name="Line 39"/>
            <p:cNvSpPr>
              <a:spLocks noChangeShapeType="1"/>
            </p:cNvSpPr>
            <p:nvPr/>
          </p:nvSpPr>
          <p:spPr bwMode="auto">
            <a:xfrm>
              <a:off x="824" y="1480"/>
              <a:ext cx="11" cy="190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6406" name="Line 40"/>
            <p:cNvSpPr>
              <a:spLocks noChangeShapeType="1"/>
            </p:cNvSpPr>
            <p:nvPr/>
          </p:nvSpPr>
          <p:spPr bwMode="auto">
            <a:xfrm flipH="1" flipV="1">
              <a:off x="839" y="3385"/>
              <a:ext cx="3239" cy="20"/>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 name="Line 41"/>
            <p:cNvSpPr>
              <a:spLocks noChangeShapeType="1"/>
            </p:cNvSpPr>
            <p:nvPr/>
          </p:nvSpPr>
          <p:spPr bwMode="auto">
            <a:xfrm flipV="1">
              <a:off x="158" y="3385"/>
              <a:ext cx="666" cy="635"/>
            </a:xfrm>
            <a:prstGeom prst="line">
              <a:avLst/>
            </a:prstGeom>
            <a:noFill/>
            <a:ln w="762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16388" name="Oval 33"/>
          <p:cNvSpPr>
            <a:spLocks noChangeArrowheads="1"/>
          </p:cNvSpPr>
          <p:nvPr/>
        </p:nvSpPr>
        <p:spPr bwMode="auto">
          <a:xfrm>
            <a:off x="1635125" y="5075238"/>
            <a:ext cx="142875" cy="144462"/>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pic>
        <p:nvPicPr>
          <p:cNvPr id="16407" name="Picture 23" descr="j0303338"/>
          <p:cNvPicPr>
            <a:picLocks noChangeAspect="1" noChangeArrowheads="1" noCrop="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flipH="1">
            <a:off x="6353175" y="2797175"/>
            <a:ext cx="93662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16418" name="Ink 34"/>
              <p14:cNvContentPartPr>
                <a14:cpLocks xmlns:a14="http://schemas.microsoft.com/office/drawing/2010/main" noRot="1" noChangeAspect="1" noEditPoints="1" noChangeArrowheads="1" noChangeShapeType="1"/>
              </p14:cNvContentPartPr>
              <p14:nvPr/>
            </p14:nvContentPartPr>
            <p14:xfrm>
              <a:off x="996950" y="4613275"/>
              <a:ext cx="1349375" cy="1041400"/>
            </p14:xfrm>
          </p:contentPart>
        </mc:Choice>
        <mc:Fallback>
          <p:pic>
            <p:nvPicPr>
              <p:cNvPr id="16418" name="Ink 34"/>
              <p:cNvPicPr>
                <a:picLocks noRot="1" noChangeAspect="1" noEditPoints="1" noChangeArrowheads="1" noChangeShapeType="1"/>
              </p:cNvPicPr>
              <p:nvPr/>
            </p:nvPicPr>
            <p:blipFill>
              <a:blip r:embed="rId5"/>
              <a:stretch>
                <a:fillRect/>
              </a:stretch>
            </p:blipFill>
            <p:spPr>
              <a:xfrm>
                <a:off x="987592" y="4603912"/>
                <a:ext cx="1368091" cy="1060125"/>
              </a:xfrm>
              <a:prstGeom prst="rect">
                <a:avLst/>
              </a:prstGeom>
            </p:spPr>
          </p:pic>
        </mc:Fallback>
      </mc:AlternateContent>
      <p:sp>
        <p:nvSpPr>
          <p:cNvPr id="16398"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36269A7-F0CA-470A-A077-2215537DFF61}" type="slidenum">
              <a:rPr lang="ru-RU" smtClean="0"/>
              <a:pPr/>
              <a:t>4</a:t>
            </a:fld>
            <a:endParaRPr lang="ru-RU" smtClean="0"/>
          </a:p>
        </p:txBody>
      </p:sp>
      <p:sp>
        <p:nvSpPr>
          <p:cNvPr id="16399" name="Oval 32"/>
          <p:cNvSpPr>
            <a:spLocks noChangeArrowheads="1"/>
          </p:cNvSpPr>
          <p:nvPr/>
        </p:nvSpPr>
        <p:spPr bwMode="auto">
          <a:xfrm>
            <a:off x="6742113" y="3419475"/>
            <a:ext cx="142875" cy="144463"/>
          </a:xfrm>
          <a:prstGeom prst="ellipse">
            <a:avLst/>
          </a:prstGeom>
          <a:solidFill>
            <a:srgbClr val="0000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408" name="Line 24"/>
          <p:cNvSpPr>
            <a:spLocks noChangeShapeType="1"/>
          </p:cNvSpPr>
          <p:nvPr/>
        </p:nvSpPr>
        <p:spPr bwMode="auto">
          <a:xfrm>
            <a:off x="1671638" y="2797175"/>
            <a:ext cx="5146675" cy="42863"/>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 name="TextBox 2"/>
          <p:cNvSpPr txBox="1"/>
          <p:nvPr/>
        </p:nvSpPr>
        <p:spPr>
          <a:xfrm>
            <a:off x="395288" y="361950"/>
            <a:ext cx="8224837" cy="1385888"/>
          </a:xfrm>
          <a:prstGeom prst="rect">
            <a:avLst/>
          </a:prstGeom>
          <a:solidFill>
            <a:schemeClr val="tx2"/>
          </a:solidFill>
          <a:ln w="28575">
            <a:solidFill>
              <a:srgbClr val="00B0F0"/>
            </a:solidFill>
          </a:ln>
        </p:spPr>
        <p:txBody>
          <a:bodyPr>
            <a:spAutoFit/>
          </a:bodyPr>
          <a:lstStyle/>
          <a:p>
            <a:pPr>
              <a:defRPr/>
            </a:pPr>
            <a:r>
              <a:rPr lang="ru-RU" sz="2800" b="1" dirty="0">
                <a:solidFill>
                  <a:schemeClr val="bg1">
                    <a:lumMod val="75000"/>
                  </a:schemeClr>
                </a:solidFill>
              </a:rPr>
              <a:t>Проследим возможный путь паука и зададимся вопросом: «Самый ли короткий путь выбрал паук?</a:t>
            </a:r>
          </a:p>
        </p:txBody>
      </p:sp>
      <p:sp>
        <p:nvSpPr>
          <p:cNvPr id="16410" name="Line 26"/>
          <p:cNvSpPr>
            <a:spLocks noChangeShapeType="1"/>
          </p:cNvSpPr>
          <p:nvPr/>
        </p:nvSpPr>
        <p:spPr bwMode="auto">
          <a:xfrm>
            <a:off x="6777801" y="2840831"/>
            <a:ext cx="0" cy="650875"/>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 name="Line 26"/>
          <p:cNvSpPr>
            <a:spLocks noChangeShapeType="1"/>
          </p:cNvSpPr>
          <p:nvPr/>
        </p:nvSpPr>
        <p:spPr bwMode="auto">
          <a:xfrm>
            <a:off x="1671638" y="2797175"/>
            <a:ext cx="0" cy="2336800"/>
          </a:xfrm>
          <a:prstGeom prst="line">
            <a:avLst/>
          </a:prstGeom>
          <a:noFill/>
          <a:ln w="3810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0" presetClass="path" presetSubtype="0" accel="50000" decel="50000" fill="hold" nodeType="afterEffect">
                                  <p:stCondLst>
                                    <p:cond delay="0"/>
                                  </p:stCondLst>
                                  <p:childTnLst>
                                    <p:animMotion origin="layout" path="M -2.77778E-6 4.81481E-6 C -0.01962 -0.01759 -0.00521 -0.0375 -0.00417 -0.08241 C -0.00399 -0.08912 -0.00295 -0.0956 -0.00208 -0.10208 C -0.00174 -0.10509 -2.77778E-6 -0.11065 -2.77778E-6 -0.11065 C 0.00035 -0.11829 0.00122 -0.13333 0.00122 -0.13333 L -0.56806 -0.13912 L -0.56372 0.24954 " pathEditMode="relative" ptsTypes="ffffAAA">
                                      <p:cBhvr>
                                        <p:cTn id="6" dur="2000" fill="hold"/>
                                        <p:tgtEl>
                                          <p:spTgt spid="16407"/>
                                        </p:tgtEl>
                                        <p:attrNameLst>
                                          <p:attrName>ppt_x</p:attrName>
                                          <p:attrName>ppt_y</p:attrName>
                                        </p:attrNameLst>
                                      </p:cBhvr>
                                    </p:animMotion>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16410"/>
                                        </p:tgtEl>
                                        <p:attrNameLst>
                                          <p:attrName>style.visibility</p:attrName>
                                        </p:attrNameLst>
                                      </p:cBhvr>
                                      <p:to>
                                        <p:strVal val="visible"/>
                                      </p:to>
                                    </p:set>
                                    <p:animEffect transition="in" filter="wipe(down)">
                                      <p:cBhvr>
                                        <p:cTn id="10" dur="250"/>
                                        <p:tgtEl>
                                          <p:spTgt spid="164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6408"/>
                                        </p:tgtEl>
                                        <p:attrNameLst>
                                          <p:attrName>style.visibility</p:attrName>
                                        </p:attrNameLst>
                                      </p:cBhvr>
                                      <p:to>
                                        <p:strVal val="visible"/>
                                      </p:to>
                                    </p:set>
                                    <p:animEffect transition="in" filter="wipe(down)">
                                      <p:cBhvr>
                                        <p:cTn id="13" dur="500"/>
                                        <p:tgtEl>
                                          <p:spTgt spid="1640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up)">
                                      <p:cBhvr>
                                        <p:cTn id="1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8" grpId="0" animBg="1"/>
      <p:bldP spid="1641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AutoShape 6"/>
          <p:cNvSpPr>
            <a:spLocks noChangeArrowheads="1"/>
          </p:cNvSpPr>
          <p:nvPr/>
        </p:nvSpPr>
        <p:spPr bwMode="auto">
          <a:xfrm>
            <a:off x="539750" y="333375"/>
            <a:ext cx="8280400" cy="6165850"/>
          </a:xfrm>
          <a:prstGeom prst="flowChartDocument">
            <a:avLst/>
          </a:prstGeom>
          <a:solidFill>
            <a:schemeClr val="tx2"/>
          </a:solidFill>
          <a:ln w="76200">
            <a:solidFill>
              <a:srgbClr val="00B0F0"/>
            </a:solidFill>
            <a:miter lim="800000"/>
            <a:headEnd/>
            <a:tailEnd/>
          </a:ln>
          <a:effectLst/>
        </p:spPr>
        <p:txBody>
          <a:bodyPr wrap="none" anchor="ctr"/>
          <a:lstStyle/>
          <a:p>
            <a:endParaRPr lang="ru-RU"/>
          </a:p>
        </p:txBody>
      </p:sp>
      <p:sp>
        <p:nvSpPr>
          <p:cNvPr id="34819" name="Rectangle 3"/>
          <p:cNvSpPr>
            <a:spLocks noGrp="1" noRot="1" noChangeArrowheads="1"/>
          </p:cNvSpPr>
          <p:nvPr>
            <p:ph type="body" idx="4294967295"/>
          </p:nvPr>
        </p:nvSpPr>
        <p:spPr>
          <a:xfrm>
            <a:off x="603250" y="620713"/>
            <a:ext cx="7929563" cy="4824412"/>
          </a:xfrm>
        </p:spPr>
        <p:txBody>
          <a:bodyPr/>
          <a:lstStyle/>
          <a:p>
            <a:pPr eaLnBrk="1" hangingPunct="1">
              <a:buFont typeface="Arial" charset="0"/>
              <a:buNone/>
              <a:defRPr/>
            </a:pPr>
            <a:r>
              <a:rPr lang="ru-RU" dirty="0" smtClean="0">
                <a:solidFill>
                  <a:srgbClr val="000000"/>
                </a:solidFill>
                <a:effectLst/>
              </a:rPr>
              <a:t>   </a:t>
            </a:r>
            <a:r>
              <a:rPr lang="ru-RU" b="1" dirty="0" smtClean="0">
                <a:solidFill>
                  <a:schemeClr val="bg1">
                    <a:lumMod val="75000"/>
                  </a:schemeClr>
                </a:solidFill>
                <a:effectLst/>
                <a:latin typeface="Arial" pitchFamily="34" charset="0"/>
                <a:cs typeface="Arial" pitchFamily="34" charset="0"/>
              </a:rPr>
              <a:t>Для решения этой  задачи нужно построить развертку граней прямоугольного </a:t>
            </a:r>
            <a:r>
              <a:rPr lang="ru-RU" b="1" dirty="0" smtClean="0">
                <a:solidFill>
                  <a:schemeClr val="bg1">
                    <a:lumMod val="75000"/>
                  </a:schemeClr>
                </a:solidFill>
                <a:effectLst/>
                <a:latin typeface="Arial" pitchFamily="34" charset="0"/>
                <a:cs typeface="Arial" pitchFamily="34" charset="0"/>
              </a:rPr>
              <a:t>параллелепипеда </a:t>
            </a:r>
            <a:r>
              <a:rPr lang="ru-RU" b="1" dirty="0" smtClean="0">
                <a:solidFill>
                  <a:schemeClr val="bg1">
                    <a:lumMod val="75000"/>
                  </a:schemeClr>
                </a:solidFill>
                <a:effectLst/>
                <a:latin typeface="Arial" pitchFamily="34" charset="0"/>
                <a:cs typeface="Arial" pitchFamily="34" charset="0"/>
              </a:rPr>
              <a:t>и провести  на ней прямую от места нахождения паука к точке, где сидит муха. Поскольку построить развёртку можно многими способами, то нужно выбрать среди них ту, которая дает кратчайшее расстояние.</a:t>
            </a:r>
            <a:r>
              <a:rPr lang="ru-RU" sz="2800" b="1" dirty="0" smtClean="0">
                <a:solidFill>
                  <a:schemeClr val="bg1">
                    <a:lumMod val="75000"/>
                  </a:schemeClr>
                </a:solidFill>
                <a:latin typeface="Arial" pitchFamily="34" charset="0"/>
                <a:cs typeface="Arial" pitchFamily="34" charset="0"/>
              </a:rPr>
              <a:t>  </a:t>
            </a:r>
          </a:p>
        </p:txBody>
      </p:sp>
      <p:sp>
        <p:nvSpPr>
          <p:cNvPr id="17412"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934694-B72C-4F45-8515-74EDB6CE9730}" type="slidenum">
              <a:rPr lang="ru-RU" smtClean="0"/>
              <a:pPr/>
              <a:t>5</a:t>
            </a:fld>
            <a:endParaRPr lang="ru-RU" smtClean="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4" name="Text Box 6"/>
          <p:cNvSpPr txBox="1">
            <a:spLocks noChangeArrowheads="1"/>
          </p:cNvSpPr>
          <p:nvPr/>
        </p:nvSpPr>
        <p:spPr bwMode="auto">
          <a:xfrm>
            <a:off x="1476375" y="5013325"/>
            <a:ext cx="547211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ru-RU" sz="2400" b="1" dirty="0" smtClean="0">
                <a:solidFill>
                  <a:schemeClr val="bg1">
                    <a:lumMod val="75000"/>
                  </a:schemeClr>
                </a:solidFill>
                <a:latin typeface="Arial" pitchFamily="34" charset="0"/>
                <a:cs typeface="Arial" pitchFamily="34" charset="0"/>
              </a:rPr>
              <a:t>Вот он, кратчайший путь. Найти </a:t>
            </a:r>
            <a:r>
              <a:rPr lang="ru-RU" sz="2400" b="1" dirty="0">
                <a:solidFill>
                  <a:schemeClr val="bg1">
                    <a:lumMod val="75000"/>
                  </a:schemeClr>
                </a:solidFill>
                <a:latin typeface="Arial" pitchFamily="34" charset="0"/>
                <a:cs typeface="Arial" pitchFamily="34" charset="0"/>
              </a:rPr>
              <a:t>расстояние легко по теореме </a:t>
            </a:r>
            <a:r>
              <a:rPr lang="ru-RU" sz="2400" b="1" dirty="0" smtClean="0">
                <a:solidFill>
                  <a:schemeClr val="bg1">
                    <a:lumMod val="75000"/>
                  </a:schemeClr>
                </a:solidFill>
                <a:latin typeface="Arial" pitchFamily="34" charset="0"/>
                <a:cs typeface="Arial" pitchFamily="34" charset="0"/>
              </a:rPr>
              <a:t>Пифагора.</a:t>
            </a:r>
            <a:endParaRPr lang="ru-RU" sz="2400" b="1" dirty="0">
              <a:solidFill>
                <a:schemeClr val="bg1">
                  <a:lumMod val="75000"/>
                </a:schemeClr>
              </a:solidFill>
              <a:latin typeface="Arial" pitchFamily="34" charset="0"/>
              <a:cs typeface="Arial" pitchFamily="34" charset="0"/>
            </a:endParaRPr>
          </a:p>
        </p:txBody>
      </p:sp>
      <p:sp>
        <p:nvSpPr>
          <p:cNvPr id="18436"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01D86EA-777E-4713-ABFD-41C55FC24B42}" type="slidenum">
              <a:rPr lang="ru-RU" smtClean="0"/>
              <a:pPr/>
              <a:t>6</a:t>
            </a:fld>
            <a:endParaRPr lang="ru-RU" smtClean="0"/>
          </a:p>
        </p:txBody>
      </p:sp>
      <p:cxnSp>
        <p:nvCxnSpPr>
          <p:cNvPr id="11" name="Прямая соединительная линия 10"/>
          <p:cNvCxnSpPr>
            <a:cxnSpLocks noChangeShapeType="1"/>
          </p:cNvCxnSpPr>
          <p:nvPr/>
        </p:nvCxnSpPr>
        <p:spPr bwMode="auto">
          <a:xfrm flipH="1">
            <a:off x="2079625" y="1052513"/>
            <a:ext cx="4221163" cy="2089150"/>
          </a:xfrm>
          <a:prstGeom prst="line">
            <a:avLst/>
          </a:prstGeom>
          <a:noFill/>
          <a:ln w="38100" algn="ctr">
            <a:solidFill>
              <a:srgbClr val="C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Группа 26"/>
          <p:cNvGrpSpPr/>
          <p:nvPr/>
        </p:nvGrpSpPr>
        <p:grpSpPr>
          <a:xfrm>
            <a:off x="779669" y="582460"/>
            <a:ext cx="6843361" cy="4070676"/>
            <a:chOff x="779669" y="582460"/>
            <a:chExt cx="6843361" cy="4070676"/>
          </a:xfrm>
          <a:solidFill>
            <a:schemeClr val="tx2"/>
          </a:solidFill>
        </p:grpSpPr>
        <p:sp>
          <p:nvSpPr>
            <p:cNvPr id="2" name="Блок-схема: процесс 1"/>
            <p:cNvSpPr/>
            <p:nvPr/>
          </p:nvSpPr>
          <p:spPr bwMode="auto">
            <a:xfrm>
              <a:off x="2263060" y="3645024"/>
              <a:ext cx="3861180" cy="1008112"/>
            </a:xfrm>
            <a:prstGeom prst="flowChartProcess">
              <a:avLst/>
            </a:prstGeom>
            <a:grp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bg1">
                    <a:lumMod val="75000"/>
                  </a:schemeClr>
                </a:solidFill>
                <a:effectLst/>
                <a:latin typeface="Arial" charset="0"/>
              </a:endParaRPr>
            </a:p>
          </p:txBody>
        </p:sp>
        <p:sp>
          <p:nvSpPr>
            <p:cNvPr id="12" name="Блок-схема: процесс 11"/>
            <p:cNvSpPr/>
            <p:nvPr/>
          </p:nvSpPr>
          <p:spPr bwMode="auto">
            <a:xfrm>
              <a:off x="2259616" y="2617503"/>
              <a:ext cx="3861180" cy="1008112"/>
            </a:xfrm>
            <a:prstGeom prst="flowChartProcess">
              <a:avLst/>
            </a:prstGeom>
            <a:grp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bg1">
                    <a:lumMod val="75000"/>
                  </a:schemeClr>
                </a:solidFill>
                <a:effectLst/>
                <a:latin typeface="Arial" charset="0"/>
              </a:endParaRPr>
            </a:p>
          </p:txBody>
        </p:sp>
        <p:sp>
          <p:nvSpPr>
            <p:cNvPr id="13" name="Блок-схема: процесс 12"/>
            <p:cNvSpPr/>
            <p:nvPr/>
          </p:nvSpPr>
          <p:spPr bwMode="auto">
            <a:xfrm>
              <a:off x="2259616" y="1593032"/>
              <a:ext cx="3861180" cy="1008112"/>
            </a:xfrm>
            <a:prstGeom prst="flowChartProcess">
              <a:avLst/>
            </a:prstGeom>
            <a:grp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bg1">
                    <a:lumMod val="75000"/>
                  </a:schemeClr>
                </a:solidFill>
                <a:effectLst/>
                <a:latin typeface="Arial" charset="0"/>
              </a:endParaRPr>
            </a:p>
          </p:txBody>
        </p:sp>
        <p:sp>
          <p:nvSpPr>
            <p:cNvPr id="14" name="Блок-схема: процесс 13"/>
            <p:cNvSpPr/>
            <p:nvPr/>
          </p:nvSpPr>
          <p:spPr bwMode="auto">
            <a:xfrm>
              <a:off x="2269735" y="582460"/>
              <a:ext cx="3861180" cy="1008112"/>
            </a:xfrm>
            <a:prstGeom prst="flowChartProcess">
              <a:avLst/>
            </a:prstGeom>
            <a:grp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bg1">
                    <a:lumMod val="75000"/>
                  </a:schemeClr>
                </a:solidFill>
                <a:effectLst/>
                <a:latin typeface="Arial" charset="0"/>
              </a:endParaRPr>
            </a:p>
          </p:txBody>
        </p:sp>
        <p:sp>
          <p:nvSpPr>
            <p:cNvPr id="15" name="Блок-схема: процесс 14"/>
            <p:cNvSpPr/>
            <p:nvPr/>
          </p:nvSpPr>
          <p:spPr bwMode="auto">
            <a:xfrm>
              <a:off x="6124240" y="582460"/>
              <a:ext cx="1498790" cy="1008112"/>
            </a:xfrm>
            <a:prstGeom prst="flowChartProcess">
              <a:avLst/>
            </a:prstGeom>
            <a:grp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bg1">
                    <a:lumMod val="75000"/>
                  </a:schemeClr>
                </a:solidFill>
                <a:effectLst/>
                <a:latin typeface="Arial" charset="0"/>
              </a:endParaRPr>
            </a:p>
          </p:txBody>
        </p:sp>
        <p:sp>
          <p:nvSpPr>
            <p:cNvPr id="16" name="Блок-схема: процесс 15"/>
            <p:cNvSpPr/>
            <p:nvPr/>
          </p:nvSpPr>
          <p:spPr bwMode="auto">
            <a:xfrm>
              <a:off x="779669" y="2647786"/>
              <a:ext cx="1498790" cy="1008112"/>
            </a:xfrm>
            <a:prstGeom prst="flowChartProcess">
              <a:avLst/>
            </a:prstGeom>
            <a:grpFill/>
            <a:ln w="381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bg1">
                    <a:lumMod val="75000"/>
                  </a:schemeClr>
                </a:solidFill>
                <a:effectLst/>
                <a:latin typeface="Arial" charset="0"/>
              </a:endParaRPr>
            </a:p>
          </p:txBody>
        </p:sp>
        <p:cxnSp>
          <p:nvCxnSpPr>
            <p:cNvPr id="4" name="Прямая соединительная линия 3"/>
            <p:cNvCxnSpPr/>
            <p:nvPr/>
          </p:nvCxnSpPr>
          <p:spPr bwMode="auto">
            <a:xfrm>
              <a:off x="6300788" y="1086516"/>
              <a:ext cx="0" cy="2035042"/>
            </a:xfrm>
            <a:prstGeom prst="line">
              <a:avLst/>
            </a:prstGeom>
            <a:grpFill/>
            <a:ln w="28575"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Прямая соединительная линия 18"/>
            <p:cNvCxnSpPr/>
            <p:nvPr/>
          </p:nvCxnSpPr>
          <p:spPr bwMode="auto">
            <a:xfrm flipV="1">
              <a:off x="2079625" y="1086516"/>
              <a:ext cx="4221163" cy="2055147"/>
            </a:xfrm>
            <a:prstGeom prst="line">
              <a:avLst/>
            </a:prstGeom>
            <a:grpFill/>
            <a:ln w="28575"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Прямая соединительная линия 19"/>
            <p:cNvCxnSpPr/>
            <p:nvPr/>
          </p:nvCxnSpPr>
          <p:spPr bwMode="auto">
            <a:xfrm flipV="1">
              <a:off x="2079625" y="3121558"/>
              <a:ext cx="4221163" cy="1"/>
            </a:xfrm>
            <a:prstGeom prst="line">
              <a:avLst/>
            </a:prstGeom>
            <a:grpFill/>
            <a:ln w="28575" cap="flat" cmpd="sng" algn="ctr">
              <a:solidFill>
                <a:schemeClr val="bg1">
                  <a:lumMod val="50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TextBox 24"/>
          <p:cNvSpPr txBox="1"/>
          <p:nvPr/>
        </p:nvSpPr>
        <p:spPr>
          <a:xfrm>
            <a:off x="3852313" y="1757071"/>
            <a:ext cx="529680" cy="369332"/>
          </a:xfrm>
          <a:prstGeom prst="rect">
            <a:avLst/>
          </a:prstGeom>
          <a:noFill/>
        </p:spPr>
        <p:txBody>
          <a:bodyPr wrap="square" rtlCol="0">
            <a:spAutoFit/>
          </a:bodyPr>
          <a:lstStyle/>
          <a:p>
            <a:r>
              <a:rPr lang="ru-RU" b="1" dirty="0" smtClean="0">
                <a:solidFill>
                  <a:schemeClr val="bg1">
                    <a:lumMod val="75000"/>
                  </a:schemeClr>
                </a:solidFill>
              </a:rPr>
              <a:t>40</a:t>
            </a:r>
            <a:endParaRPr lang="ru-RU" b="1" dirty="0">
              <a:solidFill>
                <a:schemeClr val="bg1">
                  <a:lumMod val="75000"/>
                </a:schemeClr>
              </a:solidFill>
            </a:endParaRPr>
          </a:p>
        </p:txBody>
      </p:sp>
      <p:sp>
        <p:nvSpPr>
          <p:cNvPr id="35" name="TextBox 34"/>
          <p:cNvSpPr txBox="1"/>
          <p:nvPr/>
        </p:nvSpPr>
        <p:spPr>
          <a:xfrm>
            <a:off x="6493148" y="1986040"/>
            <a:ext cx="529680" cy="369332"/>
          </a:xfrm>
          <a:prstGeom prst="rect">
            <a:avLst/>
          </a:prstGeom>
          <a:noFill/>
        </p:spPr>
        <p:txBody>
          <a:bodyPr wrap="square" rtlCol="0">
            <a:spAutoFit/>
          </a:bodyPr>
          <a:lstStyle/>
          <a:p>
            <a:r>
              <a:rPr lang="ru-RU" b="1" dirty="0" smtClean="0">
                <a:solidFill>
                  <a:schemeClr val="bg1">
                    <a:lumMod val="75000"/>
                  </a:schemeClr>
                </a:solidFill>
              </a:rPr>
              <a:t>24</a:t>
            </a:r>
            <a:endParaRPr lang="ru-RU" b="1" dirty="0">
              <a:solidFill>
                <a:schemeClr val="bg1">
                  <a:lumMod val="75000"/>
                </a:schemeClr>
              </a:solidFill>
            </a:endParaRPr>
          </a:p>
        </p:txBody>
      </p:sp>
      <p:sp>
        <p:nvSpPr>
          <p:cNvPr id="36" name="TextBox 35"/>
          <p:cNvSpPr txBox="1"/>
          <p:nvPr/>
        </p:nvSpPr>
        <p:spPr>
          <a:xfrm>
            <a:off x="3888664" y="2677169"/>
            <a:ext cx="529680" cy="369332"/>
          </a:xfrm>
          <a:prstGeom prst="rect">
            <a:avLst/>
          </a:prstGeom>
          <a:noFill/>
        </p:spPr>
        <p:txBody>
          <a:bodyPr wrap="square" rtlCol="0">
            <a:spAutoFit/>
          </a:bodyPr>
          <a:lstStyle/>
          <a:p>
            <a:r>
              <a:rPr lang="ru-RU" b="1" dirty="0" smtClean="0">
                <a:solidFill>
                  <a:schemeClr val="bg1">
                    <a:lumMod val="75000"/>
                  </a:schemeClr>
                </a:solidFill>
              </a:rPr>
              <a:t>32</a:t>
            </a:r>
            <a:endParaRPr lang="ru-RU" b="1" dirty="0">
              <a:solidFill>
                <a:schemeClr val="bg1">
                  <a:lumMod val="75000"/>
                </a:schemeClr>
              </a:solidFill>
            </a:endParaRPr>
          </a:p>
        </p:txBody>
      </p:sp>
      <p:pic>
        <p:nvPicPr>
          <p:cNvPr id="7" name="Picture 9" descr="j030333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5892800" y="62125"/>
            <a:ext cx="865188"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j033647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1399743">
            <a:off x="1358620" y="2381615"/>
            <a:ext cx="1152525"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 name="Прямая соединительная линия 28"/>
          <p:cNvCxnSpPr/>
          <p:nvPr/>
        </p:nvCxnSpPr>
        <p:spPr bwMode="auto">
          <a:xfrm flipH="1">
            <a:off x="2079625" y="1107915"/>
            <a:ext cx="4221163" cy="2013643"/>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nodeType="afterGroup">
                            <p:stCondLst>
                              <p:cond delay="500"/>
                            </p:stCondLst>
                            <p:childTnLst>
                              <p:par>
                                <p:cTn id="9" presetID="0" presetClass="path" presetSubtype="0" accel="50000" decel="50000" fill="hold" nodeType="afterEffect">
                                  <p:stCondLst>
                                    <p:cond delay="0"/>
                                  </p:stCondLst>
                                  <p:childTnLst>
                                    <p:animMotion origin="layout" path="M 8.33333E-7 2.03515E-6 L -0.45313 0.30366 " pathEditMode="relative" ptsTypes="AA">
                                      <p:cBhvr>
                                        <p:cTn id="10" dur="2000" fill="hold"/>
                                        <p:tgtEl>
                                          <p:spTgt spid="7"/>
                                        </p:tgtEl>
                                        <p:attrNameLst>
                                          <p:attrName>ppt_x</p:attrName>
                                          <p:attrName>ppt_y</p:attrName>
                                        </p:attrNameLst>
                                      </p:cBhvr>
                                    </p:animMotion>
                                  </p:childTnLst>
                                </p:cTn>
                              </p:par>
                            </p:childTnLst>
                          </p:cTn>
                        </p:par>
                        <p:par>
                          <p:cTn id="11" fill="hold" nodeType="afterGroup">
                            <p:stCondLst>
                              <p:cond delay="2500"/>
                            </p:stCondLst>
                            <p:childTnLst>
                              <p:par>
                                <p:cTn id="12" presetID="22" presetClass="entr" presetSubtype="1"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childTnLst>
                          </p:cTn>
                        </p:par>
                        <p:par>
                          <p:cTn id="15" fill="hold">
                            <p:stCondLst>
                              <p:cond delay="3000"/>
                            </p:stCondLst>
                            <p:childTnLst>
                              <p:par>
                                <p:cTn id="16" presetID="42" presetClass="entr" presetSubtype="0" fill="hold" grpId="0" nodeType="afterEffect">
                                  <p:stCondLst>
                                    <p:cond delay="0"/>
                                  </p:stCondLst>
                                  <p:childTnLst>
                                    <p:set>
                                      <p:cBhvr>
                                        <p:cTn id="17" dur="1" fill="hold">
                                          <p:stCondLst>
                                            <p:cond delay="0"/>
                                          </p:stCondLst>
                                        </p:cTn>
                                        <p:tgtEl>
                                          <p:spTgt spid="53254"/>
                                        </p:tgtEl>
                                        <p:attrNameLst>
                                          <p:attrName>style.visibility</p:attrName>
                                        </p:attrNameLst>
                                      </p:cBhvr>
                                      <p:to>
                                        <p:strVal val="visible"/>
                                      </p:to>
                                    </p:set>
                                    <p:animEffect transition="in" filter="fade">
                                      <p:cBhvr>
                                        <p:cTn id="18" dur="1000"/>
                                        <p:tgtEl>
                                          <p:spTgt spid="53254"/>
                                        </p:tgtEl>
                                      </p:cBhvr>
                                    </p:animEffect>
                                    <p:anim calcmode="lin" valueType="num">
                                      <p:cBhvr>
                                        <p:cTn id="19" dur="1000" fill="hold"/>
                                        <p:tgtEl>
                                          <p:spTgt spid="53254"/>
                                        </p:tgtEl>
                                        <p:attrNameLst>
                                          <p:attrName>ppt_x</p:attrName>
                                        </p:attrNameLst>
                                      </p:cBhvr>
                                      <p:tavLst>
                                        <p:tav tm="0">
                                          <p:val>
                                            <p:strVal val="#ppt_x"/>
                                          </p:val>
                                        </p:tav>
                                        <p:tav tm="100000">
                                          <p:val>
                                            <p:strVal val="#ppt_x"/>
                                          </p:val>
                                        </p:tav>
                                      </p:tavLst>
                                    </p:anim>
                                    <p:anim calcmode="lin" valueType="num">
                                      <p:cBhvr>
                                        <p:cTn id="20" dur="1000" fill="hold"/>
                                        <p:tgtEl>
                                          <p:spTgt spid="53254"/>
                                        </p:tgtEl>
                                        <p:attrNameLst>
                                          <p:attrName>ppt_y</p:attrName>
                                        </p:attrNameLst>
                                      </p:cBhvr>
                                      <p:tavLst>
                                        <p:tav tm="0">
                                          <p:val>
                                            <p:strVal val="#ppt_y+.1"/>
                                          </p:val>
                                        </p:tav>
                                        <p:tav tm="100000">
                                          <p:val>
                                            <p:strVal val="#ppt_y"/>
                                          </p:val>
                                        </p:tav>
                                      </p:tavLst>
                                    </p:anim>
                                  </p:childTnLst>
                                </p:cTn>
                              </p:par>
                            </p:childTnLst>
                          </p:cTn>
                        </p:par>
                        <p:par>
                          <p:cTn id="21" fill="hold">
                            <p:stCondLst>
                              <p:cond delay="4000"/>
                            </p:stCondLst>
                            <p:childTnLst>
                              <p:par>
                                <p:cTn id="22" presetID="22" presetClass="entr" presetSubtype="1" fill="hold"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up)">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3"/>
          <p:cNvSpPr>
            <a:spLocks noGrp="1" noRot="1" noChangeArrowheads="1"/>
          </p:cNvSpPr>
          <p:nvPr>
            <p:ph type="body" idx="1"/>
          </p:nvPr>
        </p:nvSpPr>
        <p:spPr>
          <a:xfrm>
            <a:off x="323528" y="476250"/>
            <a:ext cx="4557713" cy="6102201"/>
          </a:xfrm>
          <a:solidFill>
            <a:schemeClr val="tx2"/>
          </a:solidFill>
          <a:ln w="57150">
            <a:solidFill>
              <a:srgbClr val="00B0F0"/>
            </a:solidFill>
            <a:miter lim="800000"/>
            <a:headEnd/>
            <a:tailEnd/>
          </a:ln>
        </p:spPr>
        <p:txBody>
          <a:bodyPr/>
          <a:lstStyle/>
          <a:p>
            <a:pPr eaLnBrk="1" hangingPunct="1">
              <a:lnSpc>
                <a:spcPct val="80000"/>
              </a:lnSpc>
              <a:buFont typeface="Arial" charset="0"/>
              <a:buNone/>
              <a:defRPr/>
            </a:pPr>
            <a:r>
              <a:rPr lang="ru-RU" sz="3600" b="1" dirty="0" smtClean="0">
                <a:solidFill>
                  <a:srgbClr val="002060"/>
                </a:solidFill>
                <a:effectLst/>
              </a:rPr>
              <a:t>        </a:t>
            </a:r>
            <a:r>
              <a:rPr lang="ru-RU" b="1" dirty="0" smtClean="0">
                <a:solidFill>
                  <a:schemeClr val="bg1">
                    <a:lumMod val="75000"/>
                  </a:schemeClr>
                </a:solidFill>
                <a:effectLst/>
                <a:latin typeface="Arial" pitchFamily="34" charset="0"/>
                <a:cs typeface="Arial" pitchFamily="34" charset="0"/>
              </a:rPr>
              <a:t>Путь </a:t>
            </a:r>
            <a:r>
              <a:rPr lang="ru-RU" b="1" dirty="0" smtClean="0">
                <a:solidFill>
                  <a:schemeClr val="bg1">
                    <a:lumMod val="75000"/>
                  </a:schemeClr>
                </a:solidFill>
                <a:effectLst/>
                <a:latin typeface="Arial" pitchFamily="34" charset="0"/>
                <a:cs typeface="Arial" pitchFamily="34" charset="0"/>
              </a:rPr>
              <a:t>мухи</a:t>
            </a:r>
          </a:p>
          <a:p>
            <a:pPr eaLnBrk="1" hangingPunct="1">
              <a:lnSpc>
                <a:spcPct val="80000"/>
              </a:lnSpc>
              <a:buFont typeface="Arial" charset="0"/>
              <a:buNone/>
              <a:defRPr/>
            </a:pPr>
            <a:endParaRPr lang="ru-RU" sz="2760" b="1" dirty="0" smtClean="0">
              <a:solidFill>
                <a:schemeClr val="bg1">
                  <a:lumMod val="75000"/>
                </a:schemeClr>
              </a:solidFill>
              <a:effectLst/>
              <a:latin typeface="Arial" pitchFamily="34" charset="0"/>
              <a:cs typeface="Arial" pitchFamily="34" charset="0"/>
            </a:endParaRPr>
          </a:p>
          <a:p>
            <a:pPr eaLnBrk="1" hangingPunct="1">
              <a:lnSpc>
                <a:spcPct val="80000"/>
              </a:lnSpc>
              <a:buFont typeface="Arial" charset="0"/>
              <a:buNone/>
              <a:defRPr/>
            </a:pPr>
            <a:r>
              <a:rPr lang="ru-RU" sz="2800" dirty="0" smtClean="0">
                <a:solidFill>
                  <a:schemeClr val="bg1">
                    <a:lumMod val="75000"/>
                  </a:schemeClr>
                </a:solidFill>
                <a:effectLst/>
                <a:latin typeface="Arial" pitchFamily="34" charset="0"/>
                <a:cs typeface="Arial" pitchFamily="34" charset="0"/>
              </a:rPr>
              <a:t>     На внутренней стенке стеклянной цилиндрической банки виднеется капля мёда в 3 см от верхнего края сосуда. На наружной стенке в точке диаметрально противоположной уселась муха. Укажите мухе кратчайший путь до медовой капли. Высота банки 20 см; диаметр 10 см.</a:t>
            </a:r>
          </a:p>
          <a:p>
            <a:pPr eaLnBrk="1" hangingPunct="1">
              <a:lnSpc>
                <a:spcPct val="80000"/>
              </a:lnSpc>
              <a:defRPr/>
            </a:pPr>
            <a:endParaRPr lang="ru-RU" sz="2800" dirty="0" smtClean="0"/>
          </a:p>
        </p:txBody>
      </p:sp>
      <p:grpSp>
        <p:nvGrpSpPr>
          <p:cNvPr id="55300" name="Group 4"/>
          <p:cNvGrpSpPr>
            <a:grpSpLocks/>
          </p:cNvGrpSpPr>
          <p:nvPr/>
        </p:nvGrpSpPr>
        <p:grpSpPr bwMode="auto">
          <a:xfrm>
            <a:off x="5292725" y="476250"/>
            <a:ext cx="3167063" cy="4752975"/>
            <a:chOff x="2971" y="1162"/>
            <a:chExt cx="2177" cy="2722"/>
          </a:xfr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p:grpSpPr>
        <p:sp>
          <p:nvSpPr>
            <p:cNvPr id="20489" name="AutoShape 5"/>
            <p:cNvSpPr>
              <a:spLocks noChangeArrowheads="1"/>
            </p:cNvSpPr>
            <p:nvPr/>
          </p:nvSpPr>
          <p:spPr bwMode="auto">
            <a:xfrm>
              <a:off x="2971" y="1162"/>
              <a:ext cx="2177" cy="2722"/>
            </a:xfrm>
            <a:prstGeom prst="can">
              <a:avLst>
                <a:gd name="adj" fmla="val 31259"/>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490" name="Oval 6"/>
            <p:cNvSpPr>
              <a:spLocks noChangeArrowheads="1"/>
            </p:cNvSpPr>
            <p:nvPr/>
          </p:nvSpPr>
          <p:spPr bwMode="auto">
            <a:xfrm>
              <a:off x="2971" y="3249"/>
              <a:ext cx="2177" cy="635"/>
            </a:xfrm>
            <a:prstGeom prst="ellipse">
              <a:avLst/>
            </a:prstGeom>
            <a:grp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55303" name="AutoShape 7"/>
          <p:cNvSpPr>
            <a:spLocks noChangeArrowheads="1"/>
          </p:cNvSpPr>
          <p:nvPr/>
        </p:nvSpPr>
        <p:spPr bwMode="auto">
          <a:xfrm rot="6610045">
            <a:off x="6040438" y="1061151"/>
            <a:ext cx="304800" cy="215900"/>
          </a:xfrm>
          <a:prstGeom prst="wedgeEllipseCallout">
            <a:avLst>
              <a:gd name="adj1" fmla="val -55162"/>
              <a:gd name="adj2" fmla="val 54287"/>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10800000" scaled="1"/>
            <a:tileRect/>
          </a:gradFill>
          <a:ln w="9525" algn="ctr">
            <a:solidFill>
              <a:srgbClr val="000000"/>
            </a:solidFill>
            <a:miter lim="800000"/>
            <a:headEnd/>
            <a:tailEnd/>
          </a:ln>
          <a:effectLst/>
        </p:spPr>
        <p:txBody>
          <a:bodyPr rot="10800000" vert="eaVert"/>
          <a:lstStyle/>
          <a:p>
            <a:pPr algn="ctr" eaLnBrk="1" hangingPunct="1"/>
            <a:endParaRPr lang="ru-RU">
              <a:latin typeface="Tahoma" pitchFamily="34" charset="0"/>
            </a:endParaRPr>
          </a:p>
        </p:txBody>
      </p:sp>
      <p:sp>
        <p:nvSpPr>
          <p:cNvPr id="55305" name="Text Box 9"/>
          <p:cNvSpPr txBox="1">
            <a:spLocks noChangeArrowheads="1"/>
          </p:cNvSpPr>
          <p:nvPr/>
        </p:nvSpPr>
        <p:spPr bwMode="auto">
          <a:xfrm>
            <a:off x="6004622" y="5877272"/>
            <a:ext cx="2232025" cy="461665"/>
          </a:xfrm>
          <a:prstGeom prst="rect">
            <a:avLst/>
          </a:prstGeom>
          <a:solidFill>
            <a:srgbClr val="0070C0"/>
          </a:solidFill>
          <a:ln w="76200" cmpd="tri" algn="ctr">
            <a:solidFill>
              <a:srgbClr val="000000"/>
            </a:solid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ru-RU" sz="2400" b="1" dirty="0">
                <a:solidFill>
                  <a:srgbClr val="0000FF"/>
                </a:solidFill>
                <a:latin typeface="Arial" pitchFamily="34" charset="0"/>
                <a:cs typeface="Arial" pitchFamily="34" charset="0"/>
                <a:hlinkClick r:id="rId2" action="ppaction://hlinksldjump"/>
              </a:rPr>
              <a:t>Подсказка</a:t>
            </a:r>
            <a:endParaRPr lang="ru-RU" sz="2400" b="1" dirty="0">
              <a:solidFill>
                <a:srgbClr val="0000FF"/>
              </a:solidFill>
              <a:latin typeface="Arial" pitchFamily="34" charset="0"/>
              <a:cs typeface="Arial" pitchFamily="34" charset="0"/>
            </a:endParaRPr>
          </a:p>
        </p:txBody>
      </p:sp>
      <p:sp>
        <p:nvSpPr>
          <p:cNvPr id="20487"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CC0BEA-1E95-47F9-812B-A4ABAE1E502C}" type="slidenum">
              <a:rPr lang="ru-RU" smtClean="0"/>
              <a:pPr/>
              <a:t>7</a:t>
            </a:fld>
            <a:endParaRPr lang="ru-RU" smtClean="0"/>
          </a:p>
        </p:txBody>
      </p:sp>
      <p:pic>
        <p:nvPicPr>
          <p:cNvPr id="55306" name="Picture 10" descr="j033647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018123">
            <a:off x="7308850" y="1773238"/>
            <a:ext cx="1152525"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down)">
                                      <p:cBhvr>
                                        <p:cTn id="7" dur="500"/>
                                        <p:tgtEl>
                                          <p:spTgt spid="55300"/>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55303"/>
                                        </p:tgtEl>
                                        <p:attrNameLst>
                                          <p:attrName>style.visibility</p:attrName>
                                        </p:attrNameLst>
                                      </p:cBhvr>
                                      <p:to>
                                        <p:strVal val="visible"/>
                                      </p:to>
                                    </p:set>
                                    <p:anim calcmode="lin" valueType="num">
                                      <p:cBhvr>
                                        <p:cTn id="11" dur="500" fill="hold"/>
                                        <p:tgtEl>
                                          <p:spTgt spid="55303"/>
                                        </p:tgtEl>
                                        <p:attrNameLst>
                                          <p:attrName>ppt_w</p:attrName>
                                        </p:attrNameLst>
                                      </p:cBhvr>
                                      <p:tavLst>
                                        <p:tav tm="0">
                                          <p:val>
                                            <p:fltVal val="0"/>
                                          </p:val>
                                        </p:tav>
                                        <p:tav tm="100000">
                                          <p:val>
                                            <p:strVal val="#ppt_w"/>
                                          </p:val>
                                        </p:tav>
                                      </p:tavLst>
                                    </p:anim>
                                    <p:anim calcmode="lin" valueType="num">
                                      <p:cBhvr>
                                        <p:cTn id="12" dur="500" fill="hold"/>
                                        <p:tgtEl>
                                          <p:spTgt spid="55303"/>
                                        </p:tgtEl>
                                        <p:attrNameLst>
                                          <p:attrName>ppt_h</p:attrName>
                                        </p:attrNameLst>
                                      </p:cBhvr>
                                      <p:tavLst>
                                        <p:tav tm="0">
                                          <p:val>
                                            <p:fltVal val="0"/>
                                          </p:val>
                                        </p:tav>
                                        <p:tav tm="100000">
                                          <p:val>
                                            <p:strVal val="#ppt_h"/>
                                          </p:val>
                                        </p:tav>
                                      </p:tavLst>
                                    </p:anim>
                                    <p:animEffect transition="in" filter="fade">
                                      <p:cBhvr>
                                        <p:cTn id="13" dur="500"/>
                                        <p:tgtEl>
                                          <p:spTgt spid="55303"/>
                                        </p:tgtEl>
                                      </p:cBhvr>
                                    </p:animEffect>
                                  </p:childTnLst>
                                </p:cTn>
                              </p:par>
                            </p:childTnLst>
                          </p:cTn>
                        </p:par>
                        <p:par>
                          <p:cTn id="14" fill="hold" nodeType="afterGroup">
                            <p:stCondLst>
                              <p:cond delay="1000"/>
                            </p:stCondLst>
                            <p:childTnLst>
                              <p:par>
                                <p:cTn id="15" presetID="53" presetClass="entr" presetSubtype="0" fill="hold" nodeType="afterEffect">
                                  <p:stCondLst>
                                    <p:cond delay="0"/>
                                  </p:stCondLst>
                                  <p:childTnLst>
                                    <p:set>
                                      <p:cBhvr>
                                        <p:cTn id="16" dur="1" fill="hold">
                                          <p:stCondLst>
                                            <p:cond delay="0"/>
                                          </p:stCondLst>
                                        </p:cTn>
                                        <p:tgtEl>
                                          <p:spTgt spid="55306"/>
                                        </p:tgtEl>
                                        <p:attrNameLst>
                                          <p:attrName>style.visibility</p:attrName>
                                        </p:attrNameLst>
                                      </p:cBhvr>
                                      <p:to>
                                        <p:strVal val="visible"/>
                                      </p:to>
                                    </p:set>
                                    <p:anim calcmode="lin" valueType="num">
                                      <p:cBhvr>
                                        <p:cTn id="17" dur="500" fill="hold"/>
                                        <p:tgtEl>
                                          <p:spTgt spid="55306"/>
                                        </p:tgtEl>
                                        <p:attrNameLst>
                                          <p:attrName>ppt_w</p:attrName>
                                        </p:attrNameLst>
                                      </p:cBhvr>
                                      <p:tavLst>
                                        <p:tav tm="0">
                                          <p:val>
                                            <p:fltVal val="0"/>
                                          </p:val>
                                        </p:tav>
                                        <p:tav tm="100000">
                                          <p:val>
                                            <p:strVal val="#ppt_w"/>
                                          </p:val>
                                        </p:tav>
                                      </p:tavLst>
                                    </p:anim>
                                    <p:anim calcmode="lin" valueType="num">
                                      <p:cBhvr>
                                        <p:cTn id="18" dur="500" fill="hold"/>
                                        <p:tgtEl>
                                          <p:spTgt spid="55306"/>
                                        </p:tgtEl>
                                        <p:attrNameLst>
                                          <p:attrName>ppt_h</p:attrName>
                                        </p:attrNameLst>
                                      </p:cBhvr>
                                      <p:tavLst>
                                        <p:tav tm="0">
                                          <p:val>
                                            <p:fltVal val="0"/>
                                          </p:val>
                                        </p:tav>
                                        <p:tav tm="100000">
                                          <p:val>
                                            <p:strVal val="#ppt_h"/>
                                          </p:val>
                                        </p:tav>
                                      </p:tavLst>
                                    </p:anim>
                                    <p:animEffect transition="in" filter="fade">
                                      <p:cBhvr>
                                        <p:cTn id="19" dur="500"/>
                                        <p:tgtEl>
                                          <p:spTgt spid="55306"/>
                                        </p:tgtEl>
                                      </p:cBhvr>
                                    </p:animEffect>
                                  </p:childTnLst>
                                </p:cTn>
                              </p:par>
                            </p:childTnLst>
                          </p:cTn>
                        </p:par>
                        <p:par>
                          <p:cTn id="20" fill="hold">
                            <p:stCondLst>
                              <p:cond delay="1500"/>
                            </p:stCondLst>
                            <p:childTnLst>
                              <p:par>
                                <p:cTn id="21" presetID="1" presetClass="entr" presetSubtype="0" fill="hold" grpId="0" nodeType="afterEffect">
                                  <p:stCondLst>
                                    <p:cond delay="0"/>
                                  </p:stCondLst>
                                  <p:childTnLst>
                                    <p:set>
                                      <p:cBhvr>
                                        <p:cTn id="22" dur="1" fill="hold">
                                          <p:stCondLst>
                                            <p:cond delay="0"/>
                                          </p:stCondLst>
                                        </p:cTn>
                                        <p:tgtEl>
                                          <p:spTgt spid="553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animBg="1"/>
      <p:bldP spid="5530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2"/>
          <p:cNvSpPr>
            <a:spLocks noChangeArrowheads="1"/>
          </p:cNvSpPr>
          <p:nvPr/>
        </p:nvSpPr>
        <p:spPr bwMode="auto">
          <a:xfrm>
            <a:off x="1908175" y="2997200"/>
            <a:ext cx="5545138" cy="3095625"/>
          </a:xfrm>
          <a:prstGeom prst="rect">
            <a:avLst/>
          </a:prstGeom>
          <a:solidFill>
            <a:schemeClr val="folHlink"/>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49155" name="Rectangle 3"/>
          <p:cNvSpPr>
            <a:spLocks noGrp="1" noRot="1" noChangeArrowheads="1"/>
          </p:cNvSpPr>
          <p:nvPr>
            <p:ph type="body" idx="1"/>
          </p:nvPr>
        </p:nvSpPr>
        <p:spPr>
          <a:xfrm>
            <a:off x="1042988" y="188640"/>
            <a:ext cx="7273925" cy="1944960"/>
          </a:xfrm>
          <a:solidFill>
            <a:schemeClr val="tx2"/>
          </a:solidFill>
          <a:ln w="38100">
            <a:solidFill>
              <a:srgbClr val="00B0F0"/>
            </a:solidFill>
            <a:miter lim="800000"/>
            <a:headEnd/>
            <a:tailEnd/>
          </a:ln>
        </p:spPr>
        <p:txBody>
          <a:bodyPr/>
          <a:lstStyle/>
          <a:p>
            <a:pPr eaLnBrk="1" hangingPunct="1">
              <a:lnSpc>
                <a:spcPct val="80000"/>
              </a:lnSpc>
              <a:buNone/>
              <a:defRPr/>
            </a:pPr>
            <a:r>
              <a:rPr lang="ru-RU" sz="2400" dirty="0" smtClean="0">
                <a:solidFill>
                  <a:schemeClr val="bg1">
                    <a:lumMod val="75000"/>
                  </a:schemeClr>
                </a:solidFill>
                <a:effectLst>
                  <a:outerShdw blurRad="38100" dist="38100" dir="2700000" algn="tl">
                    <a:srgbClr val="FFFFFF"/>
                  </a:outerShdw>
                </a:effectLst>
                <a:latin typeface="Arial" pitchFamily="34" charset="0"/>
              </a:rPr>
              <a:t>  </a:t>
            </a:r>
            <a:r>
              <a:rPr lang="ru-RU" sz="2400" dirty="0" smtClean="0">
                <a:solidFill>
                  <a:schemeClr val="bg1">
                    <a:lumMod val="75000"/>
                  </a:schemeClr>
                </a:solidFill>
                <a:effectLst/>
                <a:latin typeface="Arial" pitchFamily="34" charset="0"/>
              </a:rPr>
              <a:t>  </a:t>
            </a:r>
            <a:r>
              <a:rPr lang="ru-RU" sz="2400" dirty="0">
                <a:solidFill>
                  <a:schemeClr val="bg1">
                    <a:lumMod val="75000"/>
                  </a:schemeClr>
                </a:solidFill>
                <a:effectLst/>
                <a:latin typeface="Arial" pitchFamily="34" charset="0"/>
              </a:rPr>
              <a:t>Для решения задачи развернём боковую </a:t>
            </a:r>
          </a:p>
          <a:p>
            <a:pPr eaLnBrk="1" hangingPunct="1">
              <a:lnSpc>
                <a:spcPct val="80000"/>
              </a:lnSpc>
              <a:buNone/>
              <a:defRPr/>
            </a:pPr>
            <a:r>
              <a:rPr lang="ru-RU" sz="2400" dirty="0" smtClean="0">
                <a:solidFill>
                  <a:schemeClr val="bg1">
                    <a:lumMod val="75000"/>
                  </a:schemeClr>
                </a:solidFill>
                <a:effectLst/>
                <a:latin typeface="Arial" pitchFamily="34" charset="0"/>
              </a:rPr>
              <a:t>    поверхность </a:t>
            </a:r>
            <a:r>
              <a:rPr lang="ru-RU" sz="2400" dirty="0">
                <a:solidFill>
                  <a:schemeClr val="bg1">
                    <a:lumMod val="75000"/>
                  </a:schemeClr>
                </a:solidFill>
                <a:effectLst/>
                <a:latin typeface="Arial" pitchFamily="34" charset="0"/>
              </a:rPr>
              <a:t>цилиндра: </a:t>
            </a:r>
            <a:r>
              <a:rPr lang="ru-RU" sz="2400" dirty="0" smtClean="0">
                <a:solidFill>
                  <a:schemeClr val="bg1">
                    <a:lumMod val="75000"/>
                  </a:schemeClr>
                </a:solidFill>
                <a:effectLst/>
                <a:latin typeface="Arial" pitchFamily="34" charset="0"/>
              </a:rPr>
              <a:t>получим прямоугольник</a:t>
            </a:r>
            <a:r>
              <a:rPr lang="ru-RU" sz="2400" dirty="0">
                <a:solidFill>
                  <a:schemeClr val="bg1">
                    <a:lumMod val="75000"/>
                  </a:schemeClr>
                </a:solidFill>
                <a:effectLst/>
                <a:latin typeface="Arial" pitchFamily="34" charset="0"/>
              </a:rPr>
              <a:t>, высота которого 20 см, а основание равно длине окружности основания банки</a:t>
            </a:r>
            <a:endParaRPr lang="ru-RU" sz="2400" dirty="0" smtClean="0">
              <a:solidFill>
                <a:schemeClr val="bg1">
                  <a:lumMod val="75000"/>
                </a:schemeClr>
              </a:solidFill>
              <a:effectLst/>
              <a:latin typeface="Arial" pitchFamily="34" charset="0"/>
            </a:endParaRPr>
          </a:p>
        </p:txBody>
      </p:sp>
      <p:sp>
        <p:nvSpPr>
          <p:cNvPr id="21508" name="Rectangle 9"/>
          <p:cNvSpPr>
            <a:spLocks noChangeArrowheads="1"/>
          </p:cNvSpPr>
          <p:nvPr/>
        </p:nvSpPr>
        <p:spPr bwMode="auto">
          <a:xfrm>
            <a:off x="1908175" y="2997200"/>
            <a:ext cx="5545138" cy="3095625"/>
          </a:xfrm>
          <a:prstGeom prst="rect">
            <a:avLst/>
          </a:prstGeom>
          <a:solidFill>
            <a:srgbClr val="00B0F0"/>
          </a:solidFill>
          <a:ln w="9525" algn="ctr">
            <a:solidFill>
              <a:srgbClr val="000000"/>
            </a:solidFill>
            <a:miter lim="800000"/>
            <a:headEnd/>
            <a:tailEnd/>
          </a:ln>
          <a:effectLst/>
        </p:spPr>
        <p:txBody>
          <a:bodyPr wrap="none" anchor="ctr"/>
          <a:lstStyle/>
          <a:p>
            <a:endParaRPr lang="ru-RU"/>
          </a:p>
        </p:txBody>
      </p:sp>
      <p:sp>
        <p:nvSpPr>
          <p:cNvPr id="21510" name="Line 16"/>
          <p:cNvSpPr>
            <a:spLocks noChangeShapeType="1"/>
          </p:cNvSpPr>
          <p:nvPr/>
        </p:nvSpPr>
        <p:spPr bwMode="auto">
          <a:xfrm>
            <a:off x="1619250" y="3500438"/>
            <a:ext cx="6121400" cy="0"/>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1" name="Line 17"/>
          <p:cNvSpPr>
            <a:spLocks noChangeShapeType="1"/>
          </p:cNvSpPr>
          <p:nvPr/>
        </p:nvSpPr>
        <p:spPr bwMode="auto">
          <a:xfrm flipV="1">
            <a:off x="1619250" y="2997200"/>
            <a:ext cx="0" cy="503238"/>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2" name="WordArt 19"/>
          <p:cNvSpPr>
            <a:spLocks noChangeArrowheads="1" noChangeShapeType="1" noTextEdit="1"/>
          </p:cNvSpPr>
          <p:nvPr/>
        </p:nvSpPr>
        <p:spPr bwMode="auto">
          <a:xfrm rot="16200000">
            <a:off x="1124747" y="3131339"/>
            <a:ext cx="414337" cy="288931"/>
          </a:xfrm>
          <a:prstGeom prst="rect">
            <a:avLst/>
          </a:prstGeom>
        </p:spPr>
        <p:txBody>
          <a:bodyPr wrap="none" fromWordArt="1">
            <a:prstTxWarp prst="textCanDown">
              <a:avLst>
                <a:gd name="adj" fmla="val 0"/>
              </a:avLst>
            </a:prstTxWarp>
          </a:bodyPr>
          <a:lstStyle/>
          <a:p>
            <a:pPr algn="ctr"/>
            <a:r>
              <a:rPr lang="ru-RU" sz="3600" kern="10" dirty="0">
                <a:ln w="9525">
                  <a:solidFill>
                    <a:srgbClr val="000000"/>
                  </a:solidFill>
                  <a:round/>
                  <a:headEnd/>
                  <a:tailEnd/>
                </a:ln>
                <a:solidFill>
                  <a:srgbClr val="000000"/>
                </a:solidFill>
                <a:latin typeface="Times New Roman"/>
                <a:cs typeface="Times New Roman"/>
              </a:rPr>
              <a:t>3 см</a:t>
            </a:r>
          </a:p>
        </p:txBody>
      </p:sp>
      <p:sp>
        <p:nvSpPr>
          <p:cNvPr id="21513" name="Line 20"/>
          <p:cNvSpPr>
            <a:spLocks noChangeShapeType="1"/>
          </p:cNvSpPr>
          <p:nvPr/>
        </p:nvSpPr>
        <p:spPr bwMode="auto">
          <a:xfrm>
            <a:off x="3203575" y="6524625"/>
            <a:ext cx="2592388"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4" name="Line 21"/>
          <p:cNvSpPr>
            <a:spLocks noChangeShapeType="1"/>
          </p:cNvSpPr>
          <p:nvPr/>
        </p:nvSpPr>
        <p:spPr bwMode="auto">
          <a:xfrm>
            <a:off x="3203575" y="2492375"/>
            <a:ext cx="0" cy="3960813"/>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5" name="Line 22"/>
          <p:cNvSpPr>
            <a:spLocks noChangeShapeType="1"/>
          </p:cNvSpPr>
          <p:nvPr/>
        </p:nvSpPr>
        <p:spPr bwMode="auto">
          <a:xfrm>
            <a:off x="5867400" y="3500438"/>
            <a:ext cx="0" cy="3024187"/>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6" name="WordArt 23"/>
          <p:cNvSpPr>
            <a:spLocks noChangeArrowheads="1" noChangeShapeType="1" noTextEdit="1"/>
          </p:cNvSpPr>
          <p:nvPr/>
        </p:nvSpPr>
        <p:spPr bwMode="auto">
          <a:xfrm>
            <a:off x="3851275" y="6237288"/>
            <a:ext cx="1225550" cy="322262"/>
          </a:xfrm>
          <a:prstGeom prst="rect">
            <a:avLst/>
          </a:prstGeom>
        </p:spPr>
        <p:txBody>
          <a:bodyPr wrap="none" fromWordArt="1">
            <a:prstTxWarp prst="textCanDown">
              <a:avLst>
                <a:gd name="adj" fmla="val 0"/>
              </a:avLst>
            </a:prstTxWarp>
          </a:bodyPr>
          <a:lstStyle/>
          <a:p>
            <a:pPr algn="ctr"/>
            <a:r>
              <a:rPr lang="ru-RU" sz="2800" kern="10">
                <a:ln w="9525">
                  <a:solidFill>
                    <a:srgbClr val="000000"/>
                  </a:solidFill>
                  <a:round/>
                  <a:headEnd/>
                  <a:tailEnd/>
                </a:ln>
                <a:solidFill>
                  <a:srgbClr val="000000"/>
                </a:solidFill>
                <a:latin typeface="Times New Roman"/>
                <a:cs typeface="Times New Roman"/>
              </a:rPr>
              <a:t> 31,75см</a:t>
            </a:r>
          </a:p>
        </p:txBody>
      </p:sp>
      <p:sp>
        <p:nvSpPr>
          <p:cNvPr id="21517" name="Line 30"/>
          <p:cNvSpPr>
            <a:spLocks noChangeShapeType="1"/>
          </p:cNvSpPr>
          <p:nvPr/>
        </p:nvSpPr>
        <p:spPr bwMode="auto">
          <a:xfrm flipV="1">
            <a:off x="1619250" y="2492375"/>
            <a:ext cx="0" cy="503238"/>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8" name="WordArt 31"/>
          <p:cNvSpPr>
            <a:spLocks noChangeArrowheads="1" noChangeShapeType="1" noTextEdit="1"/>
          </p:cNvSpPr>
          <p:nvPr/>
        </p:nvSpPr>
        <p:spPr bwMode="auto">
          <a:xfrm rot="16200000">
            <a:off x="1124746" y="2555081"/>
            <a:ext cx="414338" cy="288926"/>
          </a:xfrm>
          <a:prstGeom prst="rect">
            <a:avLst/>
          </a:prstGeom>
        </p:spPr>
        <p:txBody>
          <a:bodyPr wrap="none" fromWordArt="1">
            <a:prstTxWarp prst="textCanDown">
              <a:avLst>
                <a:gd name="adj" fmla="val 0"/>
              </a:avLst>
            </a:prstTxWarp>
          </a:bodyPr>
          <a:lstStyle/>
          <a:p>
            <a:pPr algn="ctr"/>
            <a:r>
              <a:rPr lang="ru-RU" sz="3600" kern="10" dirty="0">
                <a:ln w="9525">
                  <a:solidFill>
                    <a:srgbClr val="000000"/>
                  </a:solidFill>
                  <a:round/>
                  <a:headEnd/>
                  <a:tailEnd/>
                </a:ln>
                <a:solidFill>
                  <a:srgbClr val="000000"/>
                </a:solidFill>
                <a:latin typeface="Times New Roman"/>
                <a:cs typeface="Times New Roman"/>
              </a:rPr>
              <a:t>3 см</a:t>
            </a:r>
          </a:p>
        </p:txBody>
      </p:sp>
      <p:sp>
        <p:nvSpPr>
          <p:cNvPr id="21519" name="Line 34"/>
          <p:cNvSpPr>
            <a:spLocks noChangeShapeType="1"/>
          </p:cNvSpPr>
          <p:nvPr/>
        </p:nvSpPr>
        <p:spPr bwMode="auto">
          <a:xfrm flipH="1">
            <a:off x="1476375" y="2997200"/>
            <a:ext cx="4318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20" name="Line 35"/>
          <p:cNvSpPr>
            <a:spLocks noChangeShapeType="1"/>
          </p:cNvSpPr>
          <p:nvPr/>
        </p:nvSpPr>
        <p:spPr bwMode="auto">
          <a:xfrm flipH="1" flipV="1">
            <a:off x="3203575" y="2492375"/>
            <a:ext cx="1296988" cy="504825"/>
          </a:xfrm>
          <a:prstGeom prst="line">
            <a:avLst/>
          </a:prstGeom>
          <a:noFill/>
          <a:ln w="9525">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21" name="Line 36"/>
          <p:cNvSpPr>
            <a:spLocks noChangeShapeType="1"/>
          </p:cNvSpPr>
          <p:nvPr/>
        </p:nvSpPr>
        <p:spPr bwMode="auto">
          <a:xfrm flipH="1" flipV="1">
            <a:off x="1403350" y="2492375"/>
            <a:ext cx="1800225"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9190" name="Line 38"/>
          <p:cNvSpPr>
            <a:spLocks noChangeShapeType="1"/>
          </p:cNvSpPr>
          <p:nvPr/>
        </p:nvSpPr>
        <p:spPr bwMode="auto">
          <a:xfrm flipH="1" flipV="1">
            <a:off x="4500563" y="2997200"/>
            <a:ext cx="1366837" cy="503238"/>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9191" name="Line 39"/>
          <p:cNvSpPr>
            <a:spLocks noChangeShapeType="1"/>
          </p:cNvSpPr>
          <p:nvPr/>
        </p:nvSpPr>
        <p:spPr bwMode="auto">
          <a:xfrm flipH="1">
            <a:off x="3132138" y="2997200"/>
            <a:ext cx="1368425" cy="503238"/>
          </a:xfrm>
          <a:prstGeom prst="line">
            <a:avLst/>
          </a:prstGeom>
          <a:noFill/>
          <a:ln w="57150">
            <a:solidFill>
              <a:srgbClr val="99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24" name="Номер слайда 1"/>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60C418-984F-440F-8380-052DDA7A5A9F}" type="slidenum">
              <a:rPr lang="ru-RU" smtClean="0"/>
              <a:pPr/>
              <a:t>8</a:t>
            </a:fld>
            <a:endParaRPr lang="ru-RU" smtClean="0"/>
          </a:p>
        </p:txBody>
      </p:sp>
      <p:pic>
        <p:nvPicPr>
          <p:cNvPr id="21" name="Picture 13" descr="nosa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038"/>
            <a:ext cx="12573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9190"/>
                                        </p:tgtEl>
                                        <p:attrNameLst>
                                          <p:attrName>style.visibility</p:attrName>
                                        </p:attrNameLst>
                                      </p:cBhvr>
                                      <p:to>
                                        <p:strVal val="visible"/>
                                      </p:to>
                                    </p:set>
                                    <p:anim calcmode="lin" valueType="num">
                                      <p:cBhvr>
                                        <p:cTn id="7" dur="500" fill="hold"/>
                                        <p:tgtEl>
                                          <p:spTgt spid="49190"/>
                                        </p:tgtEl>
                                        <p:attrNameLst>
                                          <p:attrName>ppt_w</p:attrName>
                                        </p:attrNameLst>
                                      </p:cBhvr>
                                      <p:tavLst>
                                        <p:tav tm="0">
                                          <p:val>
                                            <p:fltVal val="0"/>
                                          </p:val>
                                        </p:tav>
                                        <p:tav tm="100000">
                                          <p:val>
                                            <p:strVal val="#ppt_w"/>
                                          </p:val>
                                        </p:tav>
                                      </p:tavLst>
                                    </p:anim>
                                    <p:anim calcmode="lin" valueType="num">
                                      <p:cBhvr>
                                        <p:cTn id="8" dur="500" fill="hold"/>
                                        <p:tgtEl>
                                          <p:spTgt spid="49190"/>
                                        </p:tgtEl>
                                        <p:attrNameLst>
                                          <p:attrName>ppt_h</p:attrName>
                                        </p:attrNameLst>
                                      </p:cBhvr>
                                      <p:tavLst>
                                        <p:tav tm="0">
                                          <p:val>
                                            <p:fltVal val="0"/>
                                          </p:val>
                                        </p:tav>
                                        <p:tav tm="100000">
                                          <p:val>
                                            <p:strVal val="#ppt_h"/>
                                          </p:val>
                                        </p:tav>
                                      </p:tavLst>
                                    </p:anim>
                                    <p:animEffect transition="in" filter="fade">
                                      <p:cBhvr>
                                        <p:cTn id="9" dur="500"/>
                                        <p:tgtEl>
                                          <p:spTgt spid="49190"/>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9191"/>
                                        </p:tgtEl>
                                        <p:attrNameLst>
                                          <p:attrName>style.visibility</p:attrName>
                                        </p:attrNameLst>
                                      </p:cBhvr>
                                      <p:to>
                                        <p:strVal val="visible"/>
                                      </p:to>
                                    </p:set>
                                    <p:anim calcmode="lin" valueType="num">
                                      <p:cBhvr>
                                        <p:cTn id="13" dur="500" fill="hold"/>
                                        <p:tgtEl>
                                          <p:spTgt spid="49191"/>
                                        </p:tgtEl>
                                        <p:attrNameLst>
                                          <p:attrName>ppt_w</p:attrName>
                                        </p:attrNameLst>
                                      </p:cBhvr>
                                      <p:tavLst>
                                        <p:tav tm="0">
                                          <p:val>
                                            <p:fltVal val="0"/>
                                          </p:val>
                                        </p:tav>
                                        <p:tav tm="100000">
                                          <p:val>
                                            <p:strVal val="#ppt_w"/>
                                          </p:val>
                                        </p:tav>
                                      </p:tavLst>
                                    </p:anim>
                                    <p:anim calcmode="lin" valueType="num">
                                      <p:cBhvr>
                                        <p:cTn id="14" dur="500" fill="hold"/>
                                        <p:tgtEl>
                                          <p:spTgt spid="49191"/>
                                        </p:tgtEl>
                                        <p:attrNameLst>
                                          <p:attrName>ppt_h</p:attrName>
                                        </p:attrNameLst>
                                      </p:cBhvr>
                                      <p:tavLst>
                                        <p:tav tm="0">
                                          <p:val>
                                            <p:fltVal val="0"/>
                                          </p:val>
                                        </p:tav>
                                        <p:tav tm="100000">
                                          <p:val>
                                            <p:strVal val="#ppt_h"/>
                                          </p:val>
                                        </p:tav>
                                      </p:tavLst>
                                    </p:anim>
                                    <p:animEffect transition="in" filter="fade">
                                      <p:cBhvr>
                                        <p:cTn id="15" dur="500"/>
                                        <p:tgtEl>
                                          <p:spTgt spid="49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90" grpId="0" animBg="1"/>
      <p:bldP spid="4919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Номер слайда 3"/>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083AAC7-8E9B-46EE-8564-C9FCFC7176D9}" type="slidenum">
              <a:rPr lang="ru-RU" smtClean="0"/>
              <a:pPr/>
              <a:t>9</a:t>
            </a:fld>
            <a:endParaRPr lang="ru-RU" smtClean="0"/>
          </a:p>
        </p:txBody>
      </p:sp>
      <p:sp>
        <p:nvSpPr>
          <p:cNvPr id="22533" name="Прямоугольник 4"/>
          <p:cNvSpPr>
            <a:spLocks noChangeArrowheads="1"/>
          </p:cNvSpPr>
          <p:nvPr/>
        </p:nvSpPr>
        <p:spPr bwMode="auto">
          <a:xfrm>
            <a:off x="323528" y="266653"/>
            <a:ext cx="5328592" cy="6494085"/>
          </a:xfrm>
          <a:prstGeom prst="rect">
            <a:avLst/>
          </a:prstGeom>
          <a:solidFill>
            <a:schemeClr val="tx2"/>
          </a:solidFill>
          <a:ln w="57150">
            <a:solidFill>
              <a:srgbClr val="00B0F0"/>
            </a:solidFill>
            <a:miter lim="800000"/>
            <a:headEnd/>
            <a:tailEnd/>
          </a:ln>
        </p:spPr>
        <p:txBody>
          <a:bodyPr wrap="square">
            <a:spAutoFit/>
          </a:bodyPr>
          <a:lstStyle/>
          <a:p>
            <a:pPr algn="ctr"/>
            <a:r>
              <a:rPr lang="ru-RU" sz="2400" dirty="0" smtClean="0">
                <a:solidFill>
                  <a:schemeClr val="accent4">
                    <a:lumMod val="50000"/>
                  </a:schemeClr>
                </a:solidFill>
              </a:rPr>
              <a:t> </a:t>
            </a:r>
            <a:r>
              <a:rPr lang="ru-RU" sz="3200" b="1" dirty="0" smtClean="0">
                <a:solidFill>
                  <a:schemeClr val="bg1">
                    <a:lumMod val="75000"/>
                  </a:schemeClr>
                </a:solidFill>
              </a:rPr>
              <a:t>Паук в банке.</a:t>
            </a:r>
          </a:p>
          <a:p>
            <a:endParaRPr lang="ru-RU" sz="2400" b="1" dirty="0" smtClean="0">
              <a:solidFill>
                <a:schemeClr val="bg1">
                  <a:lumMod val="75000"/>
                </a:schemeClr>
              </a:solidFill>
            </a:endParaRPr>
          </a:p>
          <a:p>
            <a:r>
              <a:rPr lang="ru-RU" sz="2800" dirty="0" smtClean="0">
                <a:solidFill>
                  <a:schemeClr val="bg1">
                    <a:lumMod val="75000"/>
                  </a:schemeClr>
                </a:solidFill>
              </a:rPr>
              <a:t>В </a:t>
            </a:r>
            <a:r>
              <a:rPr lang="ru-RU" sz="2800" dirty="0">
                <a:solidFill>
                  <a:schemeClr val="bg1">
                    <a:lumMod val="75000"/>
                  </a:schemeClr>
                </a:solidFill>
              </a:rPr>
              <a:t>стеклянной банке высотой </a:t>
            </a:r>
            <a:r>
              <a:rPr lang="ru-RU" sz="2800" dirty="0" smtClean="0">
                <a:solidFill>
                  <a:schemeClr val="bg1">
                    <a:lumMod val="75000"/>
                  </a:schemeClr>
                </a:solidFill>
              </a:rPr>
              <a:t>4 </a:t>
            </a:r>
            <a:r>
              <a:rPr lang="ru-RU" sz="2800" dirty="0">
                <a:solidFill>
                  <a:schemeClr val="bg1">
                    <a:lumMod val="75000"/>
                  </a:schemeClr>
                </a:solidFill>
              </a:rPr>
              <a:t>дюйма, с длиной </a:t>
            </a:r>
            <a:r>
              <a:rPr lang="ru-RU" sz="2800" dirty="0" smtClean="0">
                <a:solidFill>
                  <a:schemeClr val="bg1">
                    <a:lumMod val="75000"/>
                  </a:schemeClr>
                </a:solidFill>
              </a:rPr>
              <a:t>окружности </a:t>
            </a:r>
            <a:r>
              <a:rPr lang="ru-RU" sz="2800" dirty="0">
                <a:solidFill>
                  <a:schemeClr val="bg1">
                    <a:lumMod val="75000"/>
                  </a:schemeClr>
                </a:solidFill>
              </a:rPr>
              <a:t>6 дюймов сидит мой паук. </a:t>
            </a:r>
            <a:r>
              <a:rPr lang="ru-RU" sz="2800" dirty="0" smtClean="0">
                <a:solidFill>
                  <a:schemeClr val="bg1">
                    <a:lumMod val="75000"/>
                  </a:schemeClr>
                </a:solidFill>
              </a:rPr>
              <a:t>Сейчас </a:t>
            </a:r>
            <a:r>
              <a:rPr lang="ru-RU" sz="2800" dirty="0">
                <a:solidFill>
                  <a:schemeClr val="bg1">
                    <a:lumMod val="75000"/>
                  </a:schemeClr>
                </a:solidFill>
              </a:rPr>
              <a:t>он расположился в </a:t>
            </a:r>
            <a:r>
              <a:rPr lang="ru-RU" sz="2800" dirty="0" smtClean="0">
                <a:solidFill>
                  <a:schemeClr val="bg1">
                    <a:lumMod val="75000"/>
                  </a:schemeClr>
                </a:solidFill>
              </a:rPr>
              <a:t>1 </a:t>
            </a:r>
            <a:r>
              <a:rPr lang="ru-RU" sz="2800" dirty="0">
                <a:solidFill>
                  <a:schemeClr val="bg1">
                    <a:lumMod val="75000"/>
                  </a:schemeClr>
                </a:solidFill>
              </a:rPr>
              <a:t>дюйме от нижнего края банки.</a:t>
            </a:r>
          </a:p>
          <a:p>
            <a:r>
              <a:rPr lang="ru-RU" sz="2800" dirty="0">
                <a:solidFill>
                  <a:schemeClr val="bg1">
                    <a:lumMod val="75000"/>
                  </a:schemeClr>
                </a:solidFill>
              </a:rPr>
              <a:t> А напротив него, всего в 1 дюйме </a:t>
            </a:r>
            <a:r>
              <a:rPr lang="ru-RU" sz="2800" dirty="0" smtClean="0">
                <a:solidFill>
                  <a:schemeClr val="bg1">
                    <a:lumMod val="75000"/>
                  </a:schemeClr>
                </a:solidFill>
              </a:rPr>
              <a:t>от </a:t>
            </a:r>
            <a:r>
              <a:rPr lang="ru-RU" sz="2800" dirty="0">
                <a:solidFill>
                  <a:schemeClr val="bg1">
                    <a:lumMod val="75000"/>
                  </a:schemeClr>
                </a:solidFill>
              </a:rPr>
              <a:t>верхнего края, на </a:t>
            </a:r>
            <a:r>
              <a:rPr lang="ru-RU" sz="2800" dirty="0" smtClean="0">
                <a:solidFill>
                  <a:schemeClr val="bg1">
                    <a:lumMod val="75000"/>
                  </a:schemeClr>
                </a:solidFill>
              </a:rPr>
              <a:t>внутренней </a:t>
            </a:r>
            <a:r>
              <a:rPr lang="ru-RU" sz="2800" dirty="0">
                <a:solidFill>
                  <a:schemeClr val="bg1">
                    <a:lumMod val="75000"/>
                  </a:schemeClr>
                </a:solidFill>
              </a:rPr>
              <a:t>стороне сидит муха. </a:t>
            </a:r>
            <a:r>
              <a:rPr lang="ru-RU" sz="2800" dirty="0" smtClean="0">
                <a:solidFill>
                  <a:schemeClr val="bg1">
                    <a:lumMod val="75000"/>
                  </a:schemeClr>
                </a:solidFill>
              </a:rPr>
              <a:t>А </a:t>
            </a:r>
            <a:r>
              <a:rPr lang="ru-RU" sz="2800" dirty="0">
                <a:solidFill>
                  <a:schemeClr val="bg1">
                    <a:lumMod val="75000"/>
                  </a:schemeClr>
                </a:solidFill>
              </a:rPr>
              <a:t>теперь вопрос: какой путь к </a:t>
            </a:r>
            <a:r>
              <a:rPr lang="ru-RU" sz="2800" dirty="0" smtClean="0">
                <a:solidFill>
                  <a:schemeClr val="bg1">
                    <a:lumMod val="75000"/>
                  </a:schemeClr>
                </a:solidFill>
              </a:rPr>
              <a:t>добыче  </a:t>
            </a:r>
            <a:r>
              <a:rPr lang="ru-RU" sz="2800" dirty="0">
                <a:solidFill>
                  <a:schemeClr val="bg1">
                    <a:lumMod val="75000"/>
                  </a:schemeClr>
                </a:solidFill>
              </a:rPr>
              <a:t>будет для паука кратчайшим </a:t>
            </a:r>
            <a:r>
              <a:rPr lang="ru-RU" sz="2800" dirty="0" smtClean="0">
                <a:solidFill>
                  <a:schemeClr val="bg1">
                    <a:lumMod val="75000"/>
                  </a:schemeClr>
                </a:solidFill>
              </a:rPr>
              <a:t>и </a:t>
            </a:r>
            <a:r>
              <a:rPr lang="ru-RU" sz="2800" dirty="0">
                <a:solidFill>
                  <a:schemeClr val="bg1">
                    <a:lumMod val="75000"/>
                  </a:schemeClr>
                </a:solidFill>
              </a:rPr>
              <a:t>сколько дюймов ему надо проползти?</a:t>
            </a:r>
          </a:p>
          <a:p>
            <a:endParaRPr lang="ru-RU" sz="2400" dirty="0">
              <a:solidFill>
                <a:schemeClr val="bg1"/>
              </a:solidFill>
            </a:endParaRPr>
          </a:p>
        </p:txBody>
      </p:sp>
      <p:grpSp>
        <p:nvGrpSpPr>
          <p:cNvPr id="9" name="Group 4"/>
          <p:cNvGrpSpPr>
            <a:grpSpLocks/>
          </p:cNvGrpSpPr>
          <p:nvPr/>
        </p:nvGrpSpPr>
        <p:grpSpPr bwMode="auto">
          <a:xfrm>
            <a:off x="6270147" y="711774"/>
            <a:ext cx="2664296" cy="4752975"/>
            <a:chOff x="2971" y="1162"/>
            <a:chExt cx="2177" cy="2722"/>
          </a:xfr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p:grpSpPr>
        <p:sp>
          <p:nvSpPr>
            <p:cNvPr id="10" name="AutoShape 5"/>
            <p:cNvSpPr>
              <a:spLocks noChangeArrowheads="1"/>
            </p:cNvSpPr>
            <p:nvPr/>
          </p:nvSpPr>
          <p:spPr bwMode="auto">
            <a:xfrm>
              <a:off x="2971" y="1162"/>
              <a:ext cx="2177" cy="2722"/>
            </a:xfrm>
            <a:prstGeom prst="can">
              <a:avLst>
                <a:gd name="adj" fmla="val 52215"/>
              </a:avLst>
            </a:prstGeom>
            <a:solidFill>
              <a:srgbClr val="33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1" name="Oval 6"/>
            <p:cNvSpPr>
              <a:spLocks noChangeArrowheads="1"/>
            </p:cNvSpPr>
            <p:nvPr/>
          </p:nvSpPr>
          <p:spPr bwMode="auto">
            <a:xfrm>
              <a:off x="2971" y="3233"/>
              <a:ext cx="2177" cy="635"/>
            </a:xfrm>
            <a:prstGeom prst="ellipse">
              <a:avLst/>
            </a:prstGeom>
            <a:grpFill/>
            <a:ln w="9525" algn="ctr">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12" name="Picture 10" descr="j0336479"/>
          <p:cNvPicPr>
            <a:picLocks noChangeAspect="1" noChangeArrowheads="1" noCrop="1"/>
          </p:cNvPicPr>
          <p:nvPr/>
        </p:nvPicPr>
        <p:blipFill>
          <a:blip r:embed="rId2">
            <a:duotone>
              <a:prstClr val="black"/>
              <a:srgbClr val="0033CC">
                <a:tint val="45000"/>
                <a:satMod val="400000"/>
              </a:srgbClr>
            </a:duotone>
            <a:extLst>
              <a:ext uri="{BEBA8EAE-BF5A-486C-A8C5-ECC9F3942E4B}">
                <a14:imgProps xmlns:a14="http://schemas.microsoft.com/office/drawing/2010/main">
                  <a14:imgLayer r:embed="rId3">
                    <a14:imgEffect>
                      <a14:artisticGlowEdges/>
                    </a14:imgEffect>
                  </a14:imgLayer>
                </a14:imgProps>
              </a:ext>
              <a:ext uri="{28A0092B-C50C-407E-A947-70E740481C1C}">
                <a14:useLocalDpi xmlns:a14="http://schemas.microsoft.com/office/drawing/2010/main" val="0"/>
              </a:ext>
            </a:extLst>
          </a:blip>
          <a:srcRect/>
          <a:stretch>
            <a:fillRect/>
          </a:stretch>
        </p:blipFill>
        <p:spPr bwMode="auto">
          <a:xfrm rot="19581877">
            <a:off x="7987317" y="2087909"/>
            <a:ext cx="825682" cy="688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descr="j0303338"/>
          <p:cNvPicPr>
            <a:picLocks noChangeAspect="1" noChangeArrowheads="1" noCrop="1"/>
          </p:cNvPicPr>
          <p:nvPr/>
        </p:nvPicPr>
        <p:blipFill>
          <a:blip r:embed="rId4">
            <a:extLst>
              <a:ext uri="{BEBA8EAE-BF5A-486C-A8C5-ECC9F3942E4B}">
                <a14:imgProps xmlns:a14="http://schemas.microsoft.com/office/drawing/2010/main">
                  <a14:imgLayer r:embed="rId5">
                    <a14:imgEffect>
                      <a14:artisticPaintStrokes/>
                    </a14:imgEffect>
                  </a14:imgLayer>
                </a14:imgProps>
              </a:ext>
              <a:ext uri="{28A0092B-C50C-407E-A947-70E740481C1C}">
                <a14:useLocalDpi xmlns:a14="http://schemas.microsoft.com/office/drawing/2010/main" val="0"/>
              </a:ext>
            </a:extLst>
          </a:blip>
          <a:srcRect/>
          <a:stretch>
            <a:fillRect/>
          </a:stretch>
        </p:blipFill>
        <p:spPr bwMode="auto">
          <a:xfrm flipH="1">
            <a:off x="6444208" y="3274197"/>
            <a:ext cx="865188"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Граница">
  <a:themeElements>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Границ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Граница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Граница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Граница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Граница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Граница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Граница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Граница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Граница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1795</TotalTime>
  <Words>671</Words>
  <Application>Microsoft Office PowerPoint</Application>
  <PresentationFormat>Экран (4:3)</PresentationFormat>
  <Paragraphs>100</Paragraphs>
  <Slides>14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Tahoma</vt:lpstr>
      <vt:lpstr>Wingdings</vt:lpstr>
      <vt:lpstr>Calibri</vt:lpstr>
      <vt:lpstr>Times New Roman</vt:lpstr>
      <vt:lpstr>Граница</vt:lpstr>
      <vt:lpstr>Решение геометрических задач с помощью развёртки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Решение задачи «Паук в банке»</vt:lpstr>
      <vt:lpstr>Презентация PowerPoint</vt:lpstr>
      <vt:lpstr>Решение задачи «Путь жука»</vt:lpstr>
      <vt:lpstr>Вывод</vt:lpstr>
      <vt:lpstr>Презентация PowerPoint</vt:lpstr>
    </vt:vector>
  </TitlesOfParts>
  <Company>школа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Геометрия путешествий</dc:title>
  <dc:creator>мама</dc:creator>
  <cp:lastModifiedBy>Нина</cp:lastModifiedBy>
  <cp:revision>85</cp:revision>
  <dcterms:created xsi:type="dcterms:W3CDTF">2009-08-01T14:35:31Z</dcterms:created>
  <dcterms:modified xsi:type="dcterms:W3CDTF">2012-01-27T19:00:31Z</dcterms:modified>
</cp:coreProperties>
</file>