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sldIdLst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4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3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83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9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5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3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0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98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3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9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4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74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52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39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9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8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4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1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4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2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5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8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5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" name="AutoShape 145"/>
          <p:cNvSpPr>
            <a:spLocks noChangeArrowheads="1"/>
          </p:cNvSpPr>
          <p:nvPr/>
        </p:nvSpPr>
        <p:spPr bwMode="auto">
          <a:xfrm>
            <a:off x="5049841" y="1437588"/>
            <a:ext cx="3643338" cy="4706056"/>
          </a:xfrm>
          <a:prstGeom prst="roundRect">
            <a:avLst/>
          </a:prstGeom>
          <a:solidFill>
            <a:srgbClr val="894F01"/>
          </a:solidFill>
          <a:ln w="5715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269875" indent="-269875" algn="ctr">
              <a:defRPr/>
            </a:pPr>
            <a:r>
              <a:rPr lang="ru-RU" sz="2400" u="sng" dirty="0">
                <a:solidFill>
                  <a:srgbClr val="FFFF00"/>
                </a:solidFill>
                <a:latin typeface="Comic Sans MS" pitchFamily="66" charset="0"/>
              </a:rPr>
              <a:t>Клеточная мембрана</a:t>
            </a:r>
            <a:r>
              <a:rPr lang="ru-RU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L="269875" indent="-269875" algn="ctr"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269875" indent="-269875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находится под клеточной стенкой.</a:t>
            </a:r>
          </a:p>
          <a:p>
            <a:pPr marL="269875" indent="-269875">
              <a:buFont typeface="Wingdings" pitchFamily="2" charset="2"/>
              <a:buChar char="ü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269875" indent="-269875" algn="ctr">
              <a:defRPr/>
            </a:pPr>
            <a:r>
              <a:rPr lang="ru-RU" u="sng" dirty="0">
                <a:solidFill>
                  <a:prstClr val="white"/>
                </a:solidFill>
                <a:latin typeface="Comic Sans MS" pitchFamily="66" charset="0"/>
              </a:rPr>
              <a:t>Функции:</a:t>
            </a:r>
          </a:p>
          <a:p>
            <a:pPr marL="269875" indent="-269875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ограничивает содержимое клетки;</a:t>
            </a:r>
          </a:p>
          <a:p>
            <a:pPr marL="269875" indent="-269875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защищает клетку;</a:t>
            </a:r>
          </a:p>
          <a:p>
            <a:pPr marL="269875" indent="-269875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регулирует обмен веществами с внешней средой. </a:t>
            </a:r>
          </a:p>
        </p:txBody>
      </p:sp>
      <p:sp>
        <p:nvSpPr>
          <p:cNvPr id="146" name="AutoShape 146"/>
          <p:cNvSpPr>
            <a:spLocks noChangeArrowheads="1"/>
          </p:cNvSpPr>
          <p:nvPr/>
        </p:nvSpPr>
        <p:spPr bwMode="auto">
          <a:xfrm>
            <a:off x="5049841" y="1437588"/>
            <a:ext cx="3643338" cy="4706056"/>
          </a:xfrm>
          <a:prstGeom prst="roundRect">
            <a:avLst/>
          </a:prstGeom>
          <a:solidFill>
            <a:srgbClr val="894F01"/>
          </a:solidFill>
          <a:ln w="5715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269875" indent="-269875" algn="ctr">
              <a:defRPr/>
            </a:pPr>
            <a:r>
              <a:rPr lang="ru-RU" sz="2400" u="sng" dirty="0">
                <a:solidFill>
                  <a:srgbClr val="FFFF00"/>
                </a:solidFill>
                <a:latin typeface="Comic Sans MS" pitchFamily="66" charset="0"/>
              </a:rPr>
              <a:t>Цитоплазма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marL="269875" indent="-269875">
              <a:buFontTx/>
              <a:buBlip>
                <a:blip r:embed="rId3"/>
              </a:buBlip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269875" indent="-269875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это вязкая жидкость, заполняющая клетку;</a:t>
            </a:r>
          </a:p>
          <a:p>
            <a:pPr marL="269875" indent="-269875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соседние клетки связаны друг с другом через цитоплазму.</a:t>
            </a:r>
          </a:p>
          <a:p>
            <a:pPr marL="269875" indent="-269875">
              <a:buFont typeface="Wingdings" pitchFamily="2" charset="2"/>
              <a:buChar char="ü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269875" indent="-269875" algn="ctr">
              <a:defRPr/>
            </a:pPr>
            <a:r>
              <a:rPr lang="ru-RU" u="sng" dirty="0">
                <a:solidFill>
                  <a:prstClr val="white"/>
                </a:solidFill>
                <a:latin typeface="Comic Sans MS" pitchFamily="66" charset="0"/>
              </a:rPr>
              <a:t>Функции:</a:t>
            </a:r>
          </a:p>
          <a:p>
            <a:pPr marL="269875" indent="-269875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накапливание продуктов жизнедеятельности клетки; </a:t>
            </a:r>
          </a:p>
          <a:p>
            <a:pPr marL="269875" indent="-269875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запасание питательных веществ.</a:t>
            </a:r>
          </a:p>
        </p:txBody>
      </p:sp>
      <p:sp>
        <p:nvSpPr>
          <p:cNvPr id="147" name="AutoShape 147"/>
          <p:cNvSpPr>
            <a:spLocks noChangeArrowheads="1"/>
          </p:cNvSpPr>
          <p:nvPr/>
        </p:nvSpPr>
        <p:spPr bwMode="auto">
          <a:xfrm>
            <a:off x="5049841" y="1437588"/>
            <a:ext cx="3643338" cy="4706056"/>
          </a:xfrm>
          <a:prstGeom prst="roundRect">
            <a:avLst/>
          </a:prstGeom>
          <a:solidFill>
            <a:srgbClr val="894F01"/>
          </a:solidFill>
          <a:ln w="5715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63538" indent="-363538" algn="ctr">
              <a:defRPr/>
            </a:pPr>
            <a:r>
              <a:rPr lang="ru-RU" sz="2400" u="sng" dirty="0">
                <a:solidFill>
                  <a:srgbClr val="FFFF00"/>
                </a:solidFill>
                <a:latin typeface="Comic Sans MS" pitchFamily="66" charset="0"/>
              </a:rPr>
              <a:t>Ядро</a:t>
            </a:r>
          </a:p>
          <a:p>
            <a:pPr marL="363538" indent="-363538">
              <a:buFontTx/>
              <a:buChar char="•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содержит хромосомы;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покрыто оболочкой.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 algn="ctr">
              <a:defRPr/>
            </a:pPr>
            <a:r>
              <a:rPr lang="ru-RU" u="sng" dirty="0">
                <a:solidFill>
                  <a:prstClr val="white"/>
                </a:solidFill>
                <a:latin typeface="Comic Sans MS" pitchFamily="66" charset="0"/>
              </a:rPr>
              <a:t>Функции: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участвует в хранении и передаче наследственной информации потомству;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регулирует все процессы в клетке. </a:t>
            </a:r>
          </a:p>
        </p:txBody>
      </p:sp>
      <p:sp>
        <p:nvSpPr>
          <p:cNvPr id="148" name="AutoShape 148"/>
          <p:cNvSpPr>
            <a:spLocks noChangeArrowheads="1"/>
          </p:cNvSpPr>
          <p:nvPr/>
        </p:nvSpPr>
        <p:spPr bwMode="auto">
          <a:xfrm>
            <a:off x="5049841" y="1437588"/>
            <a:ext cx="3643338" cy="4706056"/>
          </a:xfrm>
          <a:prstGeom prst="roundRect">
            <a:avLst/>
          </a:prstGeom>
          <a:solidFill>
            <a:srgbClr val="894F01"/>
          </a:solidFill>
          <a:ln w="5715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63538" indent="-363538" algn="ctr">
              <a:defRPr/>
            </a:pPr>
            <a:r>
              <a:rPr lang="ru-RU" sz="2400" u="sng" dirty="0">
                <a:solidFill>
                  <a:srgbClr val="FFFF00"/>
                </a:solidFill>
                <a:latin typeface="Comic Sans MS" pitchFamily="66" charset="0"/>
              </a:rPr>
              <a:t>Ядрышко</a:t>
            </a:r>
          </a:p>
          <a:p>
            <a:pPr marL="363538" indent="-363538" algn="ctr">
              <a:defRPr/>
            </a:pPr>
            <a:endParaRPr lang="ru-RU" u="sng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это скопление ядерного вещества в ядре. 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 algn="ctr">
              <a:defRPr/>
            </a:pPr>
            <a:r>
              <a:rPr lang="ru-RU" u="sng" dirty="0">
                <a:solidFill>
                  <a:prstClr val="white"/>
                </a:solidFill>
                <a:latin typeface="Comic Sans MS" pitchFamily="66" charset="0"/>
              </a:rPr>
              <a:t>Функции: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участвует в образовании рибосом. </a:t>
            </a:r>
          </a:p>
        </p:txBody>
      </p:sp>
      <p:sp>
        <p:nvSpPr>
          <p:cNvPr id="149" name="AutoShape 149"/>
          <p:cNvSpPr>
            <a:spLocks noChangeArrowheads="1"/>
          </p:cNvSpPr>
          <p:nvPr/>
        </p:nvSpPr>
        <p:spPr bwMode="auto">
          <a:xfrm>
            <a:off x="5049841" y="1437588"/>
            <a:ext cx="3643338" cy="4706056"/>
          </a:xfrm>
          <a:prstGeom prst="roundRect">
            <a:avLst/>
          </a:prstGeom>
          <a:solidFill>
            <a:srgbClr val="894F01"/>
          </a:solidFill>
          <a:ln w="5715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63538" indent="-363538" algn="ctr">
              <a:defRPr/>
            </a:pPr>
            <a:r>
              <a:rPr lang="ru-RU" sz="2400" u="sng" dirty="0">
                <a:solidFill>
                  <a:srgbClr val="FFFF00"/>
                </a:solidFill>
                <a:latin typeface="Comic Sans MS" pitchFamily="66" charset="0"/>
              </a:rPr>
              <a:t>Рибосомы</a:t>
            </a:r>
          </a:p>
          <a:p>
            <a:pPr marL="363538" indent="-363538">
              <a:buFontTx/>
              <a:buChar char="•"/>
              <a:defRPr/>
            </a:pPr>
            <a:endParaRPr lang="ru-RU" u="sng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имеют округлую форму и маленькие размеры;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расположены в цитоплазме свободно или прикреплены к эндоплазматической сети. 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 algn="ctr">
              <a:defRPr/>
            </a:pPr>
            <a:r>
              <a:rPr lang="ru-RU" u="sng" dirty="0">
                <a:solidFill>
                  <a:prstClr val="white"/>
                </a:solidFill>
                <a:latin typeface="Comic Sans MS" pitchFamily="66" charset="0"/>
              </a:rPr>
              <a:t>Функции: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образование (синтез) белков. </a:t>
            </a:r>
          </a:p>
        </p:txBody>
      </p:sp>
      <p:sp>
        <p:nvSpPr>
          <p:cNvPr id="150" name="AutoShape 150"/>
          <p:cNvSpPr>
            <a:spLocks noChangeArrowheads="1"/>
          </p:cNvSpPr>
          <p:nvPr/>
        </p:nvSpPr>
        <p:spPr bwMode="auto">
          <a:xfrm>
            <a:off x="5049841" y="1437588"/>
            <a:ext cx="3643338" cy="4706056"/>
          </a:xfrm>
          <a:prstGeom prst="roundRect">
            <a:avLst/>
          </a:prstGeom>
          <a:solidFill>
            <a:srgbClr val="894F01"/>
          </a:solidFill>
          <a:ln w="5715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>
              <a:defRPr/>
            </a:pPr>
            <a:r>
              <a:rPr lang="ru-RU" sz="2000" u="sng" dirty="0">
                <a:solidFill>
                  <a:srgbClr val="FFFF00"/>
                </a:solidFill>
                <a:latin typeface="Comic Sans MS" pitchFamily="66" charset="0"/>
              </a:rPr>
              <a:t>Эндоплазматическая сеть (ЭПС)</a:t>
            </a:r>
            <a:endParaRPr lang="ru-RU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marL="363538" indent="-363538">
              <a:buFontTx/>
              <a:buChar char="•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состоит из канальцев, образующих сеть;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имеет собственную оболочку.</a:t>
            </a:r>
          </a:p>
          <a:p>
            <a:pPr marL="363538" indent="-363538" algn="ctr">
              <a:defRPr/>
            </a:pPr>
            <a:endParaRPr lang="ru-RU" u="sng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 algn="ctr">
              <a:defRPr/>
            </a:pPr>
            <a:r>
              <a:rPr lang="ru-RU" u="sng" dirty="0">
                <a:solidFill>
                  <a:prstClr val="white"/>
                </a:solidFill>
                <a:latin typeface="Comic Sans MS" pitchFamily="66" charset="0"/>
              </a:rPr>
              <a:t>Функции: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образование органический веществ (белков, жиров и углеводов); 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транспорт веществ в клетке. </a:t>
            </a:r>
          </a:p>
        </p:txBody>
      </p:sp>
      <p:sp>
        <p:nvSpPr>
          <p:cNvPr id="151" name="AutoShape 151"/>
          <p:cNvSpPr>
            <a:spLocks noChangeArrowheads="1"/>
          </p:cNvSpPr>
          <p:nvPr/>
        </p:nvSpPr>
        <p:spPr bwMode="auto">
          <a:xfrm>
            <a:off x="5049841" y="1437588"/>
            <a:ext cx="3643338" cy="4706056"/>
          </a:xfrm>
          <a:prstGeom prst="roundRect">
            <a:avLst/>
          </a:prstGeom>
          <a:solidFill>
            <a:srgbClr val="894F01"/>
          </a:solidFill>
          <a:ln w="5715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63538" indent="-363538" algn="ctr">
              <a:defRPr/>
            </a:pPr>
            <a:r>
              <a:rPr lang="ru-RU" sz="2400" u="sng" dirty="0">
                <a:solidFill>
                  <a:srgbClr val="FFFF00"/>
                </a:solidFill>
                <a:latin typeface="Comic Sans MS" pitchFamily="66" charset="0"/>
              </a:rPr>
              <a:t>Аппарат </a:t>
            </a:r>
            <a:r>
              <a:rPr lang="ru-RU" sz="2400" u="sng" dirty="0" err="1">
                <a:solidFill>
                  <a:srgbClr val="FFFF00"/>
                </a:solidFill>
                <a:latin typeface="Comic Sans MS" pitchFamily="66" charset="0"/>
              </a:rPr>
              <a:t>Гольджи</a:t>
            </a:r>
            <a:endParaRPr lang="ru-RU" sz="2400" u="sng" dirty="0">
              <a:solidFill>
                <a:srgbClr val="FFFF00"/>
              </a:solidFill>
              <a:latin typeface="Comic Sans MS" pitchFamily="66" charset="0"/>
            </a:endParaRPr>
          </a:p>
          <a:p>
            <a:pPr marL="363538" indent="-363538">
              <a:buFontTx/>
              <a:buChar char="•"/>
              <a:defRPr/>
            </a:pPr>
            <a:endParaRPr lang="ru-RU" u="sng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состоит из канальцев, полостей и пузырьков;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покрыт собственной оболочкой.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 algn="ctr">
              <a:defRPr/>
            </a:pPr>
            <a:r>
              <a:rPr lang="ru-RU" u="sng" dirty="0">
                <a:solidFill>
                  <a:prstClr val="white"/>
                </a:solidFill>
                <a:latin typeface="Comic Sans MS" pitchFamily="66" charset="0"/>
              </a:rPr>
              <a:t>Функции: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образование сложных органических веществ;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образование лизосом. </a:t>
            </a:r>
          </a:p>
        </p:txBody>
      </p:sp>
      <p:sp>
        <p:nvSpPr>
          <p:cNvPr id="152" name="AutoShape 152"/>
          <p:cNvSpPr>
            <a:spLocks noChangeArrowheads="1"/>
          </p:cNvSpPr>
          <p:nvPr/>
        </p:nvSpPr>
        <p:spPr bwMode="auto">
          <a:xfrm>
            <a:off x="5049841" y="1437588"/>
            <a:ext cx="3643338" cy="4706056"/>
          </a:xfrm>
          <a:prstGeom prst="roundRect">
            <a:avLst/>
          </a:prstGeom>
          <a:solidFill>
            <a:srgbClr val="894F01"/>
          </a:solidFill>
          <a:ln w="5715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63538" indent="-363538" algn="ctr">
              <a:defRPr/>
            </a:pPr>
            <a:r>
              <a:rPr lang="ru-RU" sz="2400" u="sng" dirty="0">
                <a:solidFill>
                  <a:srgbClr val="FFFF00"/>
                </a:solidFill>
                <a:latin typeface="Comic Sans MS" pitchFamily="66" charset="0"/>
              </a:rPr>
              <a:t>Лизосомы</a:t>
            </a:r>
          </a:p>
          <a:p>
            <a:pPr marL="363538" indent="-363538" algn="ctr"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это небольшие пузырьки;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содержит ферменты;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имеют собственную оболочку. 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 algn="ctr">
              <a:defRPr/>
            </a:pPr>
            <a:r>
              <a:rPr lang="ru-RU" u="sng" dirty="0">
                <a:solidFill>
                  <a:prstClr val="white"/>
                </a:solidFill>
                <a:latin typeface="Comic Sans MS" pitchFamily="66" charset="0"/>
              </a:rPr>
              <a:t>Функции: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расщепление органических веществ (белков, жиров, углеводов). </a:t>
            </a:r>
          </a:p>
          <a:p>
            <a:pPr marL="363538" indent="-363538">
              <a:buFontTx/>
              <a:buChar char="•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53" name="AutoShape 153"/>
          <p:cNvSpPr>
            <a:spLocks noChangeArrowheads="1"/>
          </p:cNvSpPr>
          <p:nvPr/>
        </p:nvSpPr>
        <p:spPr bwMode="auto">
          <a:xfrm>
            <a:off x="5049841" y="1437588"/>
            <a:ext cx="3643338" cy="4706056"/>
          </a:xfrm>
          <a:prstGeom prst="roundRect">
            <a:avLst/>
          </a:prstGeom>
          <a:solidFill>
            <a:srgbClr val="894F01"/>
          </a:solidFill>
          <a:ln w="5715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63538" indent="-363538" algn="ctr">
              <a:defRPr/>
            </a:pPr>
            <a:r>
              <a:rPr lang="ru-RU" sz="2400" u="sng" dirty="0">
                <a:solidFill>
                  <a:srgbClr val="FFFF00"/>
                </a:solidFill>
                <a:latin typeface="Comic Sans MS" pitchFamily="66" charset="0"/>
              </a:rPr>
              <a:t>Митохондрии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marL="363538" indent="-363538" algn="ctr">
              <a:buFont typeface="Wingdings" pitchFamily="2" charset="2"/>
              <a:buChar char="ü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имеют овальную форму;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покрыты двойной оболочкой;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внутренняя оболочка образует складки.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 algn="ctr">
              <a:defRPr/>
            </a:pPr>
            <a:r>
              <a:rPr lang="ru-RU" u="sng" dirty="0">
                <a:solidFill>
                  <a:prstClr val="white"/>
                </a:solidFill>
                <a:latin typeface="Comic Sans MS" pitchFamily="66" charset="0"/>
              </a:rPr>
              <a:t>Функции: 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образование и накопление энергии («энергетические станции» клетки). </a:t>
            </a:r>
          </a:p>
          <a:p>
            <a:pPr marL="363538" indent="-363538">
              <a:buFontTx/>
              <a:buChar char="•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54" name="AutoShape 154"/>
          <p:cNvSpPr>
            <a:spLocks noChangeArrowheads="1"/>
          </p:cNvSpPr>
          <p:nvPr/>
        </p:nvSpPr>
        <p:spPr bwMode="auto">
          <a:xfrm>
            <a:off x="5049841" y="1437588"/>
            <a:ext cx="3643338" cy="4706056"/>
          </a:xfrm>
          <a:prstGeom prst="roundRect">
            <a:avLst/>
          </a:prstGeom>
          <a:solidFill>
            <a:srgbClr val="894F01"/>
          </a:solidFill>
          <a:ln w="5715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63538" indent="-363538" algn="ctr">
              <a:defRPr/>
            </a:pPr>
            <a:r>
              <a:rPr lang="ru-RU" sz="2400" u="sng" dirty="0">
                <a:solidFill>
                  <a:srgbClr val="FFFF00"/>
                </a:solidFill>
                <a:latin typeface="Comic Sans MS" pitchFamily="66" charset="0"/>
              </a:rPr>
              <a:t>Клеточный центр</a:t>
            </a:r>
          </a:p>
          <a:p>
            <a:pPr marL="363538" indent="-363538" algn="ctr">
              <a:buFont typeface="Wingdings" pitchFamily="2" charset="2"/>
              <a:buChar char="ü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состоит из двух частей, имеющих цилиндрическую форму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endParaRPr lang="ru-RU" dirty="0">
              <a:solidFill>
                <a:prstClr val="white"/>
              </a:solidFill>
              <a:latin typeface="Comic Sans MS" pitchFamily="66" charset="0"/>
            </a:endParaRPr>
          </a:p>
          <a:p>
            <a:pPr marL="363538" indent="-363538" algn="ctr">
              <a:defRPr/>
            </a:pPr>
            <a:r>
              <a:rPr lang="ru-RU" u="sng" dirty="0">
                <a:solidFill>
                  <a:prstClr val="white"/>
                </a:solidFill>
                <a:latin typeface="Comic Sans MS" pitchFamily="66" charset="0"/>
              </a:rPr>
              <a:t>Функции:</a:t>
            </a:r>
          </a:p>
          <a:p>
            <a:pPr marL="363538" indent="-363538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omic Sans MS" pitchFamily="66" charset="0"/>
              </a:rPr>
              <a:t>участие в делении клетки</a:t>
            </a:r>
          </a:p>
        </p:txBody>
      </p:sp>
      <p:sp>
        <p:nvSpPr>
          <p:cNvPr id="158" name="AutoShape 168"/>
          <p:cNvSpPr>
            <a:spLocks noChangeArrowheads="1"/>
          </p:cNvSpPr>
          <p:nvPr/>
        </p:nvSpPr>
        <p:spPr bwMode="auto">
          <a:xfrm>
            <a:off x="5072066" y="1437588"/>
            <a:ext cx="3643338" cy="4706056"/>
          </a:xfrm>
          <a:prstGeom prst="roundRect">
            <a:avLst/>
          </a:prstGeom>
          <a:solidFill>
            <a:srgbClr val="894F01"/>
          </a:solidFill>
          <a:ln w="5715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prstClr val="white"/>
                </a:solidFill>
                <a:latin typeface="Comic Sans MS" pitchFamily="66" charset="0"/>
              </a:rPr>
              <a:t>Выберите щелчком часть клетки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357686" y="142852"/>
            <a:ext cx="464347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noFill/>
                  <a:prstDash val="solid"/>
                </a:ln>
                <a:solidFill>
                  <a:srgbClr val="663300"/>
                </a:solidFill>
                <a:effectLst>
                  <a:glow rad="139700">
                    <a:srgbClr val="FFFF00">
                      <a:alpha val="40000"/>
                    </a:srgbClr>
                  </a:glow>
                  <a:innerShdw blurRad="63500" dist="50800" dir="13500000">
                    <a:prstClr val="black">
                      <a:alpha val="97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Строение </a:t>
            </a:r>
            <a:r>
              <a:rPr lang="ru-RU" sz="3200" b="1" cap="all" dirty="0" smtClean="0">
                <a:ln w="9000" cmpd="sng">
                  <a:noFill/>
                  <a:prstDash val="solid"/>
                </a:ln>
                <a:solidFill>
                  <a:srgbClr val="663300"/>
                </a:solidFill>
                <a:effectLst>
                  <a:glow rad="139700">
                    <a:srgbClr val="FFFF00">
                      <a:alpha val="40000"/>
                    </a:srgbClr>
                  </a:glow>
                  <a:innerShdw blurRad="63500" dist="50800" dir="13500000">
                    <a:prstClr val="black">
                      <a:alpha val="97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200" b="1" cap="all" dirty="0">
                <a:ln w="9000" cmpd="sng">
                  <a:noFill/>
                  <a:prstDash val="solid"/>
                </a:ln>
                <a:solidFill>
                  <a:srgbClr val="663300"/>
                </a:solidFill>
                <a:effectLst>
                  <a:glow rad="139700">
                    <a:srgbClr val="FFFF00">
                      <a:alpha val="40000"/>
                    </a:srgbClr>
                  </a:glow>
                  <a:innerShdw blurRad="63500" dist="50800" dir="13500000">
                    <a:prstClr val="black">
                      <a:alpha val="97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клетки</a:t>
            </a:r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285720" y="364083"/>
            <a:ext cx="4460878" cy="6208189"/>
          </a:xfrm>
          <a:custGeom>
            <a:avLst/>
            <a:gdLst>
              <a:gd name="T0" fmla="*/ 460698 w 2077"/>
              <a:gd name="T1" fmla="*/ 461179 h 2930"/>
              <a:gd name="T2" fmla="*/ 1602279 w 2077"/>
              <a:gd name="T3" fmla="*/ 18380 h 2930"/>
              <a:gd name="T4" fmla="*/ 2777735 w 2077"/>
              <a:gd name="T5" fmla="*/ 354239 h 2930"/>
              <a:gd name="T6" fmla="*/ 3368850 w 2077"/>
              <a:gd name="T7" fmla="*/ 1533922 h 2930"/>
              <a:gd name="T8" fmla="*/ 3441681 w 2077"/>
              <a:gd name="T9" fmla="*/ 3067843 h 2930"/>
              <a:gd name="T10" fmla="*/ 2908153 w 2077"/>
              <a:gd name="T11" fmla="*/ 4489812 h 2930"/>
              <a:gd name="T12" fmla="*/ 1625991 w 2077"/>
              <a:gd name="T13" fmla="*/ 4872457 h 2930"/>
              <a:gd name="T14" fmla="*/ 433598 w 2077"/>
              <a:gd name="T15" fmla="*/ 4351124 h 2930"/>
              <a:gd name="T16" fmla="*/ 66056 w 2077"/>
              <a:gd name="T17" fmla="*/ 3051134 h 2930"/>
              <a:gd name="T18" fmla="*/ 66056 w 2077"/>
              <a:gd name="T19" fmla="*/ 1458729 h 2930"/>
              <a:gd name="T20" fmla="*/ 460698 w 2077"/>
              <a:gd name="T21" fmla="*/ 461179 h 29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7"/>
              <a:gd name="T34" fmla="*/ 0 h 2930"/>
              <a:gd name="T35" fmla="*/ 2077 w 2077"/>
              <a:gd name="T36" fmla="*/ 2930 h 29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7" h="2930">
                <a:moveTo>
                  <a:pt x="272" y="276"/>
                </a:moveTo>
                <a:cubicBezTo>
                  <a:pt x="423" y="132"/>
                  <a:pt x="718" y="22"/>
                  <a:pt x="946" y="11"/>
                </a:cubicBezTo>
                <a:cubicBezTo>
                  <a:pt x="1174" y="0"/>
                  <a:pt x="1466" y="61"/>
                  <a:pt x="1640" y="212"/>
                </a:cubicBezTo>
                <a:cubicBezTo>
                  <a:pt x="1814" y="363"/>
                  <a:pt x="1924" y="647"/>
                  <a:pt x="1989" y="918"/>
                </a:cubicBezTo>
                <a:cubicBezTo>
                  <a:pt x="2054" y="1189"/>
                  <a:pt x="2077" y="1541"/>
                  <a:pt x="2032" y="1836"/>
                </a:cubicBezTo>
                <a:cubicBezTo>
                  <a:pt x="1987" y="2131"/>
                  <a:pt x="1896" y="2507"/>
                  <a:pt x="1717" y="2687"/>
                </a:cubicBezTo>
                <a:cubicBezTo>
                  <a:pt x="1538" y="2867"/>
                  <a:pt x="1203" y="2930"/>
                  <a:pt x="960" y="2916"/>
                </a:cubicBezTo>
                <a:cubicBezTo>
                  <a:pt x="717" y="2902"/>
                  <a:pt x="409" y="2786"/>
                  <a:pt x="256" y="2604"/>
                </a:cubicBezTo>
                <a:cubicBezTo>
                  <a:pt x="103" y="2422"/>
                  <a:pt x="75" y="2114"/>
                  <a:pt x="39" y="1826"/>
                </a:cubicBezTo>
                <a:cubicBezTo>
                  <a:pt x="3" y="1538"/>
                  <a:pt x="0" y="1131"/>
                  <a:pt x="39" y="873"/>
                </a:cubicBezTo>
                <a:cubicBezTo>
                  <a:pt x="78" y="615"/>
                  <a:pt x="121" y="420"/>
                  <a:pt x="272" y="276"/>
                </a:cubicBezTo>
                <a:close/>
              </a:path>
            </a:pathLst>
          </a:custGeom>
          <a:solidFill>
            <a:srgbClr val="894F01"/>
          </a:solidFill>
          <a:ln w="44450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matte">
            <a:bevelT/>
          </a:sp3d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388385" y="521099"/>
            <a:ext cx="4181066" cy="5898182"/>
          </a:xfrm>
          <a:custGeom>
            <a:avLst/>
            <a:gdLst>
              <a:gd name="T0" fmla="*/ 431800 w 2077"/>
              <a:gd name="T1" fmla="*/ 438150 h 2930"/>
              <a:gd name="T2" fmla="*/ 1501774 w 2077"/>
              <a:gd name="T3" fmla="*/ 17463 h 2930"/>
              <a:gd name="T4" fmla="*/ 2603499 w 2077"/>
              <a:gd name="T5" fmla="*/ 336550 h 2930"/>
              <a:gd name="T6" fmla="*/ 3157536 w 2077"/>
              <a:gd name="T7" fmla="*/ 1457325 h 2930"/>
              <a:gd name="T8" fmla="*/ 3225799 w 2077"/>
              <a:gd name="T9" fmla="*/ 2914650 h 2930"/>
              <a:gd name="T10" fmla="*/ 2725737 w 2077"/>
              <a:gd name="T11" fmla="*/ 4265613 h 2930"/>
              <a:gd name="T12" fmla="*/ 1523999 w 2077"/>
              <a:gd name="T13" fmla="*/ 4629150 h 2930"/>
              <a:gd name="T14" fmla="*/ 406400 w 2077"/>
              <a:gd name="T15" fmla="*/ 4133850 h 2930"/>
              <a:gd name="T16" fmla="*/ 61912 w 2077"/>
              <a:gd name="T17" fmla="*/ 2898775 h 2930"/>
              <a:gd name="T18" fmla="*/ 61912 w 2077"/>
              <a:gd name="T19" fmla="*/ 1385887 h 2930"/>
              <a:gd name="T20" fmla="*/ 431800 w 2077"/>
              <a:gd name="T21" fmla="*/ 438150 h 29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7"/>
              <a:gd name="T34" fmla="*/ 0 h 2930"/>
              <a:gd name="T35" fmla="*/ 2077 w 2077"/>
              <a:gd name="T36" fmla="*/ 2930 h 29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7" h="2930">
                <a:moveTo>
                  <a:pt x="272" y="276"/>
                </a:moveTo>
                <a:cubicBezTo>
                  <a:pt x="423" y="132"/>
                  <a:pt x="718" y="22"/>
                  <a:pt x="946" y="11"/>
                </a:cubicBezTo>
                <a:cubicBezTo>
                  <a:pt x="1174" y="0"/>
                  <a:pt x="1466" y="61"/>
                  <a:pt x="1640" y="212"/>
                </a:cubicBezTo>
                <a:cubicBezTo>
                  <a:pt x="1814" y="363"/>
                  <a:pt x="1924" y="647"/>
                  <a:pt x="1989" y="918"/>
                </a:cubicBezTo>
                <a:cubicBezTo>
                  <a:pt x="2054" y="1189"/>
                  <a:pt x="2077" y="1541"/>
                  <a:pt x="2032" y="1836"/>
                </a:cubicBezTo>
                <a:cubicBezTo>
                  <a:pt x="1987" y="2131"/>
                  <a:pt x="1896" y="2507"/>
                  <a:pt x="1717" y="2687"/>
                </a:cubicBezTo>
                <a:cubicBezTo>
                  <a:pt x="1538" y="2867"/>
                  <a:pt x="1203" y="2930"/>
                  <a:pt x="960" y="2916"/>
                </a:cubicBezTo>
                <a:cubicBezTo>
                  <a:pt x="717" y="2902"/>
                  <a:pt x="409" y="2786"/>
                  <a:pt x="256" y="2604"/>
                </a:cubicBezTo>
                <a:cubicBezTo>
                  <a:pt x="103" y="2422"/>
                  <a:pt x="75" y="2114"/>
                  <a:pt x="39" y="1826"/>
                </a:cubicBezTo>
                <a:cubicBezTo>
                  <a:pt x="3" y="1538"/>
                  <a:pt x="0" y="1131"/>
                  <a:pt x="39" y="873"/>
                </a:cubicBezTo>
                <a:cubicBezTo>
                  <a:pt x="78" y="615"/>
                  <a:pt x="121" y="420"/>
                  <a:pt x="272" y="276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66675">
            <a:noFill/>
            <a:round/>
            <a:headEnd/>
            <a:tailEnd/>
          </a:ln>
          <a:effectLst>
            <a:innerShdw blurRad="76200" dist="1016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2201863" y="1276350"/>
            <a:ext cx="1554162" cy="1554163"/>
          </a:xfrm>
          <a:prstGeom prst="ellipse">
            <a:avLst/>
          </a:prstGeom>
          <a:gradFill rotWithShape="1">
            <a:gsLst>
              <a:gs pos="0">
                <a:srgbClr val="D4D4D4"/>
              </a:gs>
              <a:gs pos="100000">
                <a:srgbClr val="07070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" name="Группа 140"/>
          <p:cNvGrpSpPr/>
          <p:nvPr/>
        </p:nvGrpSpPr>
        <p:grpSpPr>
          <a:xfrm>
            <a:off x="1654581" y="889484"/>
            <a:ext cx="2469991" cy="5294273"/>
            <a:chOff x="1765735" y="889484"/>
            <a:chExt cx="2469991" cy="52942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3044011" y="2485818"/>
              <a:ext cx="1026646" cy="799173"/>
              <a:chOff x="1746" y="1536"/>
              <a:chExt cx="510" cy="39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1746" y="1536"/>
                <a:ext cx="510" cy="306"/>
              </a:xfrm>
              <a:custGeom>
                <a:avLst/>
                <a:gdLst>
                  <a:gd name="T0" fmla="*/ 0 w 510"/>
                  <a:gd name="T1" fmla="*/ 306 h 306"/>
                  <a:gd name="T2" fmla="*/ 363 w 510"/>
                  <a:gd name="T3" fmla="*/ 216 h 306"/>
                  <a:gd name="T4" fmla="*/ 510 w 510"/>
                  <a:gd name="T5" fmla="*/ 0 h 306"/>
                  <a:gd name="T6" fmla="*/ 0 60000 65536"/>
                  <a:gd name="T7" fmla="*/ 0 60000 65536"/>
                  <a:gd name="T8" fmla="*/ 0 60000 65536"/>
                  <a:gd name="T9" fmla="*/ 0 w 510"/>
                  <a:gd name="T10" fmla="*/ 0 h 306"/>
                  <a:gd name="T11" fmla="*/ 510 w 510"/>
                  <a:gd name="T12" fmla="*/ 306 h 3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0" h="306">
                    <a:moveTo>
                      <a:pt x="0" y="306"/>
                    </a:moveTo>
                    <a:cubicBezTo>
                      <a:pt x="136" y="287"/>
                      <a:pt x="278" y="267"/>
                      <a:pt x="363" y="216"/>
                    </a:cubicBezTo>
                    <a:cubicBezTo>
                      <a:pt x="448" y="165"/>
                      <a:pt x="480" y="45"/>
                      <a:pt x="510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1837" y="1744"/>
                <a:ext cx="411" cy="189"/>
              </a:xfrm>
              <a:custGeom>
                <a:avLst/>
                <a:gdLst>
                  <a:gd name="T0" fmla="*/ 0 w 411"/>
                  <a:gd name="T1" fmla="*/ 189 h 189"/>
                  <a:gd name="T2" fmla="*/ 272 w 411"/>
                  <a:gd name="T3" fmla="*/ 98 h 189"/>
                  <a:gd name="T4" fmla="*/ 272 w 411"/>
                  <a:gd name="T5" fmla="*/ 8 h 189"/>
                  <a:gd name="T6" fmla="*/ 299 w 411"/>
                  <a:gd name="T7" fmla="*/ 72 h 189"/>
                  <a:gd name="T8" fmla="*/ 411 w 411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89"/>
                  <a:gd name="T17" fmla="*/ 411 w 411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89">
                    <a:moveTo>
                      <a:pt x="0" y="189"/>
                    </a:moveTo>
                    <a:cubicBezTo>
                      <a:pt x="113" y="158"/>
                      <a:pt x="227" y="128"/>
                      <a:pt x="272" y="98"/>
                    </a:cubicBezTo>
                    <a:cubicBezTo>
                      <a:pt x="317" y="68"/>
                      <a:pt x="267" y="12"/>
                      <a:pt x="272" y="8"/>
                    </a:cubicBezTo>
                    <a:cubicBezTo>
                      <a:pt x="277" y="4"/>
                      <a:pt x="276" y="73"/>
                      <a:pt x="299" y="72"/>
                    </a:cubicBezTo>
                    <a:cubicBezTo>
                      <a:pt x="322" y="71"/>
                      <a:pt x="392" y="12"/>
                      <a:pt x="411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3408369" y="3162197"/>
              <a:ext cx="827357" cy="1324575"/>
              <a:chOff x="1927" y="1872"/>
              <a:chExt cx="411" cy="65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Freeform 16"/>
              <p:cNvSpPr>
                <a:spLocks/>
              </p:cNvSpPr>
              <p:nvPr/>
            </p:nvSpPr>
            <p:spPr bwMode="auto">
              <a:xfrm>
                <a:off x="2021" y="1872"/>
                <a:ext cx="203" cy="579"/>
              </a:xfrm>
              <a:custGeom>
                <a:avLst/>
                <a:gdLst>
                  <a:gd name="T0" fmla="*/ 0 w 203"/>
                  <a:gd name="T1" fmla="*/ 579 h 579"/>
                  <a:gd name="T2" fmla="*/ 167 w 203"/>
                  <a:gd name="T3" fmla="*/ 346 h 579"/>
                  <a:gd name="T4" fmla="*/ 114 w 203"/>
                  <a:gd name="T5" fmla="*/ 273 h 579"/>
                  <a:gd name="T6" fmla="*/ 115 w 203"/>
                  <a:gd name="T7" fmla="*/ 144 h 579"/>
                  <a:gd name="T8" fmla="*/ 203 w 203"/>
                  <a:gd name="T9" fmla="*/ 0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579"/>
                  <a:gd name="T17" fmla="*/ 203 w 203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579">
                    <a:moveTo>
                      <a:pt x="0" y="579"/>
                    </a:moveTo>
                    <a:cubicBezTo>
                      <a:pt x="73" y="488"/>
                      <a:pt x="148" y="397"/>
                      <a:pt x="167" y="346"/>
                    </a:cubicBezTo>
                    <a:cubicBezTo>
                      <a:pt x="186" y="296"/>
                      <a:pt x="123" y="307"/>
                      <a:pt x="114" y="273"/>
                    </a:cubicBezTo>
                    <a:cubicBezTo>
                      <a:pt x="105" y="239"/>
                      <a:pt x="100" y="190"/>
                      <a:pt x="115" y="144"/>
                    </a:cubicBezTo>
                    <a:cubicBezTo>
                      <a:pt x="130" y="98"/>
                      <a:pt x="185" y="30"/>
                      <a:pt x="203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 rot="-2154478">
                <a:off x="1927" y="2341"/>
                <a:ext cx="411" cy="189"/>
              </a:xfrm>
              <a:custGeom>
                <a:avLst/>
                <a:gdLst>
                  <a:gd name="T0" fmla="*/ 0 w 411"/>
                  <a:gd name="T1" fmla="*/ 189 h 189"/>
                  <a:gd name="T2" fmla="*/ 272 w 411"/>
                  <a:gd name="T3" fmla="*/ 98 h 189"/>
                  <a:gd name="T4" fmla="*/ 272 w 411"/>
                  <a:gd name="T5" fmla="*/ 8 h 189"/>
                  <a:gd name="T6" fmla="*/ 299 w 411"/>
                  <a:gd name="T7" fmla="*/ 72 h 189"/>
                  <a:gd name="T8" fmla="*/ 411 w 411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89"/>
                  <a:gd name="T17" fmla="*/ 411 w 411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89">
                    <a:moveTo>
                      <a:pt x="0" y="189"/>
                    </a:moveTo>
                    <a:cubicBezTo>
                      <a:pt x="113" y="158"/>
                      <a:pt x="227" y="128"/>
                      <a:pt x="272" y="98"/>
                    </a:cubicBezTo>
                    <a:cubicBezTo>
                      <a:pt x="317" y="68"/>
                      <a:pt x="267" y="12"/>
                      <a:pt x="272" y="8"/>
                    </a:cubicBezTo>
                    <a:cubicBezTo>
                      <a:pt x="277" y="4"/>
                      <a:pt x="276" y="73"/>
                      <a:pt x="299" y="72"/>
                    </a:cubicBezTo>
                    <a:cubicBezTo>
                      <a:pt x="322" y="71"/>
                      <a:pt x="392" y="12"/>
                      <a:pt x="411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765735" y="889484"/>
              <a:ext cx="2099593" cy="726705"/>
              <a:chOff x="1111" y="743"/>
              <a:chExt cx="1043" cy="36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19"/>
              <p:cNvSpPr>
                <a:spLocks/>
              </p:cNvSpPr>
              <p:nvPr/>
            </p:nvSpPr>
            <p:spPr bwMode="auto">
              <a:xfrm>
                <a:off x="1111" y="754"/>
                <a:ext cx="320" cy="232"/>
              </a:xfrm>
              <a:custGeom>
                <a:avLst/>
                <a:gdLst>
                  <a:gd name="T0" fmla="*/ 0 w 320"/>
                  <a:gd name="T1" fmla="*/ 232 h 232"/>
                  <a:gd name="T2" fmla="*/ 152 w 320"/>
                  <a:gd name="T3" fmla="*/ 72 h 232"/>
                  <a:gd name="T4" fmla="*/ 320 w 320"/>
                  <a:gd name="T5" fmla="*/ 0 h 232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232"/>
                  <a:gd name="T11" fmla="*/ 320 w 320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232">
                    <a:moveTo>
                      <a:pt x="0" y="232"/>
                    </a:moveTo>
                    <a:cubicBezTo>
                      <a:pt x="25" y="205"/>
                      <a:pt x="99" y="111"/>
                      <a:pt x="152" y="72"/>
                    </a:cubicBezTo>
                    <a:cubicBezTo>
                      <a:pt x="205" y="33"/>
                      <a:pt x="285" y="15"/>
                      <a:pt x="320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1247" y="845"/>
                <a:ext cx="90" cy="63"/>
              </a:xfrm>
              <a:custGeom>
                <a:avLst/>
                <a:gdLst>
                  <a:gd name="T0" fmla="*/ 0 w 90"/>
                  <a:gd name="T1" fmla="*/ 0 h 63"/>
                  <a:gd name="T2" fmla="*/ 90 w 90"/>
                  <a:gd name="T3" fmla="*/ 63 h 63"/>
                  <a:gd name="T4" fmla="*/ 0 60000 65536"/>
                  <a:gd name="T5" fmla="*/ 0 60000 65536"/>
                  <a:gd name="T6" fmla="*/ 0 w 90"/>
                  <a:gd name="T7" fmla="*/ 0 h 63"/>
                  <a:gd name="T8" fmla="*/ 90 w 90"/>
                  <a:gd name="T9" fmla="*/ 63 h 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63">
                    <a:moveTo>
                      <a:pt x="0" y="0"/>
                    </a:moveTo>
                    <a:cubicBezTo>
                      <a:pt x="15" y="10"/>
                      <a:pt x="71" y="50"/>
                      <a:pt x="90" y="6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1240" y="743"/>
                <a:ext cx="584" cy="241"/>
              </a:xfrm>
              <a:custGeom>
                <a:avLst/>
                <a:gdLst>
                  <a:gd name="T0" fmla="*/ 0 w 584"/>
                  <a:gd name="T1" fmla="*/ 241 h 241"/>
                  <a:gd name="T2" fmla="*/ 300 w 584"/>
                  <a:gd name="T3" fmla="*/ 37 h 241"/>
                  <a:gd name="T4" fmla="*/ 584 w 584"/>
                  <a:gd name="T5" fmla="*/ 17 h 241"/>
                  <a:gd name="T6" fmla="*/ 0 60000 65536"/>
                  <a:gd name="T7" fmla="*/ 0 60000 65536"/>
                  <a:gd name="T8" fmla="*/ 0 60000 65536"/>
                  <a:gd name="T9" fmla="*/ 0 w 584"/>
                  <a:gd name="T10" fmla="*/ 0 h 241"/>
                  <a:gd name="T11" fmla="*/ 584 w 584"/>
                  <a:gd name="T12" fmla="*/ 241 h 2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4" h="241">
                    <a:moveTo>
                      <a:pt x="0" y="241"/>
                    </a:moveTo>
                    <a:cubicBezTo>
                      <a:pt x="49" y="207"/>
                      <a:pt x="203" y="74"/>
                      <a:pt x="300" y="37"/>
                    </a:cubicBezTo>
                    <a:cubicBezTo>
                      <a:pt x="397" y="0"/>
                      <a:pt x="525" y="21"/>
                      <a:pt x="584" y="17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22"/>
              <p:cNvSpPr>
                <a:spLocks/>
              </p:cNvSpPr>
              <p:nvPr/>
            </p:nvSpPr>
            <p:spPr bwMode="auto">
              <a:xfrm>
                <a:off x="1429" y="827"/>
                <a:ext cx="90" cy="63"/>
              </a:xfrm>
              <a:custGeom>
                <a:avLst/>
                <a:gdLst>
                  <a:gd name="T0" fmla="*/ 0 w 90"/>
                  <a:gd name="T1" fmla="*/ 0 h 63"/>
                  <a:gd name="T2" fmla="*/ 90 w 90"/>
                  <a:gd name="T3" fmla="*/ 63 h 63"/>
                  <a:gd name="T4" fmla="*/ 0 60000 65536"/>
                  <a:gd name="T5" fmla="*/ 0 60000 65536"/>
                  <a:gd name="T6" fmla="*/ 0 w 90"/>
                  <a:gd name="T7" fmla="*/ 0 h 63"/>
                  <a:gd name="T8" fmla="*/ 90 w 90"/>
                  <a:gd name="T9" fmla="*/ 63 h 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63">
                    <a:moveTo>
                      <a:pt x="0" y="0"/>
                    </a:moveTo>
                    <a:cubicBezTo>
                      <a:pt x="15" y="10"/>
                      <a:pt x="71" y="50"/>
                      <a:pt x="90" y="6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1746" y="754"/>
                <a:ext cx="45" cy="91"/>
              </a:xfrm>
              <a:custGeom>
                <a:avLst/>
                <a:gdLst>
                  <a:gd name="T0" fmla="*/ 0 w 90"/>
                  <a:gd name="T1" fmla="*/ 0 h 63"/>
                  <a:gd name="T2" fmla="*/ 45 w 90"/>
                  <a:gd name="T3" fmla="*/ 91 h 63"/>
                  <a:gd name="T4" fmla="*/ 0 60000 65536"/>
                  <a:gd name="T5" fmla="*/ 0 60000 65536"/>
                  <a:gd name="T6" fmla="*/ 0 w 90"/>
                  <a:gd name="T7" fmla="*/ 0 h 63"/>
                  <a:gd name="T8" fmla="*/ 90 w 90"/>
                  <a:gd name="T9" fmla="*/ 63 h 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63">
                    <a:moveTo>
                      <a:pt x="0" y="0"/>
                    </a:moveTo>
                    <a:cubicBezTo>
                      <a:pt x="15" y="10"/>
                      <a:pt x="71" y="50"/>
                      <a:pt x="90" y="6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4"/>
              <p:cNvSpPr>
                <a:spLocks/>
              </p:cNvSpPr>
              <p:nvPr/>
            </p:nvSpPr>
            <p:spPr bwMode="auto">
              <a:xfrm>
                <a:off x="1280" y="872"/>
                <a:ext cx="320" cy="232"/>
              </a:xfrm>
              <a:custGeom>
                <a:avLst/>
                <a:gdLst>
                  <a:gd name="T0" fmla="*/ 0 w 320"/>
                  <a:gd name="T1" fmla="*/ 232 h 232"/>
                  <a:gd name="T2" fmla="*/ 152 w 320"/>
                  <a:gd name="T3" fmla="*/ 72 h 232"/>
                  <a:gd name="T4" fmla="*/ 320 w 320"/>
                  <a:gd name="T5" fmla="*/ 0 h 232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232"/>
                  <a:gd name="T11" fmla="*/ 320 w 320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232">
                    <a:moveTo>
                      <a:pt x="0" y="232"/>
                    </a:moveTo>
                    <a:cubicBezTo>
                      <a:pt x="25" y="205"/>
                      <a:pt x="99" y="111"/>
                      <a:pt x="152" y="72"/>
                    </a:cubicBezTo>
                    <a:cubicBezTo>
                      <a:pt x="205" y="33"/>
                      <a:pt x="285" y="15"/>
                      <a:pt x="320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 rot="1923157">
                <a:off x="1690" y="861"/>
                <a:ext cx="464" cy="120"/>
              </a:xfrm>
              <a:custGeom>
                <a:avLst/>
                <a:gdLst>
                  <a:gd name="T0" fmla="*/ 0 w 464"/>
                  <a:gd name="T1" fmla="*/ 120 h 120"/>
                  <a:gd name="T2" fmla="*/ 180 w 464"/>
                  <a:gd name="T3" fmla="*/ 20 h 120"/>
                  <a:gd name="T4" fmla="*/ 464 w 464"/>
                  <a:gd name="T5" fmla="*/ 0 h 120"/>
                  <a:gd name="T6" fmla="*/ 0 60000 65536"/>
                  <a:gd name="T7" fmla="*/ 0 60000 65536"/>
                  <a:gd name="T8" fmla="*/ 0 60000 65536"/>
                  <a:gd name="T9" fmla="*/ 0 w 464"/>
                  <a:gd name="T10" fmla="*/ 0 h 120"/>
                  <a:gd name="T11" fmla="*/ 464 w 464"/>
                  <a:gd name="T12" fmla="*/ 120 h 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4" h="120">
                    <a:moveTo>
                      <a:pt x="0" y="120"/>
                    </a:moveTo>
                    <a:cubicBezTo>
                      <a:pt x="30" y="102"/>
                      <a:pt x="103" y="40"/>
                      <a:pt x="180" y="20"/>
                    </a:cubicBezTo>
                    <a:cubicBezTo>
                      <a:pt x="257" y="0"/>
                      <a:pt x="405" y="4"/>
                      <a:pt x="464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2130095" y="5567769"/>
              <a:ext cx="1576203" cy="615988"/>
              <a:chOff x="1292" y="3067"/>
              <a:chExt cx="783" cy="30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1292" y="3237"/>
                <a:ext cx="500" cy="91"/>
              </a:xfrm>
              <a:custGeom>
                <a:avLst/>
                <a:gdLst>
                  <a:gd name="T0" fmla="*/ 0 w 500"/>
                  <a:gd name="T1" fmla="*/ 91 h 91"/>
                  <a:gd name="T2" fmla="*/ 363 w 500"/>
                  <a:gd name="T3" fmla="*/ 1 h 91"/>
                  <a:gd name="T4" fmla="*/ 500 w 500"/>
                  <a:gd name="T5" fmla="*/ 83 h 91"/>
                  <a:gd name="T6" fmla="*/ 0 60000 65536"/>
                  <a:gd name="T7" fmla="*/ 0 60000 65536"/>
                  <a:gd name="T8" fmla="*/ 0 60000 65536"/>
                  <a:gd name="T9" fmla="*/ 0 w 500"/>
                  <a:gd name="T10" fmla="*/ 0 h 91"/>
                  <a:gd name="T11" fmla="*/ 500 w 500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0" h="91">
                    <a:moveTo>
                      <a:pt x="0" y="91"/>
                    </a:moveTo>
                    <a:cubicBezTo>
                      <a:pt x="136" y="72"/>
                      <a:pt x="280" y="2"/>
                      <a:pt x="363" y="1"/>
                    </a:cubicBezTo>
                    <a:cubicBezTo>
                      <a:pt x="446" y="0"/>
                      <a:pt x="471" y="66"/>
                      <a:pt x="500" y="8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>
                <a:off x="1565" y="3067"/>
                <a:ext cx="510" cy="306"/>
              </a:xfrm>
              <a:custGeom>
                <a:avLst/>
                <a:gdLst>
                  <a:gd name="T0" fmla="*/ 0 w 510"/>
                  <a:gd name="T1" fmla="*/ 306 h 306"/>
                  <a:gd name="T2" fmla="*/ 363 w 510"/>
                  <a:gd name="T3" fmla="*/ 216 h 306"/>
                  <a:gd name="T4" fmla="*/ 510 w 510"/>
                  <a:gd name="T5" fmla="*/ 0 h 306"/>
                  <a:gd name="T6" fmla="*/ 0 60000 65536"/>
                  <a:gd name="T7" fmla="*/ 0 60000 65536"/>
                  <a:gd name="T8" fmla="*/ 0 60000 65536"/>
                  <a:gd name="T9" fmla="*/ 0 w 510"/>
                  <a:gd name="T10" fmla="*/ 0 h 306"/>
                  <a:gd name="T11" fmla="*/ 510 w 510"/>
                  <a:gd name="T12" fmla="*/ 306 h 3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0" h="306">
                    <a:moveTo>
                      <a:pt x="0" y="306"/>
                    </a:moveTo>
                    <a:cubicBezTo>
                      <a:pt x="136" y="287"/>
                      <a:pt x="278" y="267"/>
                      <a:pt x="363" y="216"/>
                    </a:cubicBezTo>
                    <a:cubicBezTo>
                      <a:pt x="448" y="165"/>
                      <a:pt x="480" y="45"/>
                      <a:pt x="510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82" name="Группа 159"/>
          <p:cNvGrpSpPr>
            <a:grpSpLocks/>
          </p:cNvGrpSpPr>
          <p:nvPr/>
        </p:nvGrpSpPr>
        <p:grpSpPr bwMode="auto">
          <a:xfrm>
            <a:off x="603250" y="1928813"/>
            <a:ext cx="3652838" cy="4005262"/>
            <a:chOff x="603194" y="1928802"/>
            <a:chExt cx="3652520" cy="4005339"/>
          </a:xfrm>
        </p:grpSpPr>
        <p:sp>
          <p:nvSpPr>
            <p:cNvPr id="87" name="Oval 91"/>
            <p:cNvSpPr>
              <a:spLocks noChangeArrowheads="1"/>
            </p:cNvSpPr>
            <p:nvPr/>
          </p:nvSpPr>
          <p:spPr bwMode="auto">
            <a:xfrm>
              <a:off x="2657240" y="4656179"/>
              <a:ext cx="366681" cy="36671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8" name="Oval 92"/>
            <p:cNvSpPr>
              <a:spLocks noChangeArrowheads="1"/>
            </p:cNvSpPr>
            <p:nvPr/>
          </p:nvSpPr>
          <p:spPr bwMode="auto">
            <a:xfrm>
              <a:off x="603194" y="2500313"/>
              <a:ext cx="366681" cy="36671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9" name="Oval 93"/>
            <p:cNvSpPr>
              <a:spLocks noChangeArrowheads="1"/>
            </p:cNvSpPr>
            <p:nvPr/>
          </p:nvSpPr>
          <p:spPr bwMode="auto">
            <a:xfrm>
              <a:off x="2933441" y="5567422"/>
              <a:ext cx="365093" cy="36671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" name="Oval 114"/>
            <p:cNvSpPr>
              <a:spLocks noChangeArrowheads="1"/>
            </p:cNvSpPr>
            <p:nvPr/>
          </p:nvSpPr>
          <p:spPr bwMode="auto">
            <a:xfrm>
              <a:off x="2385802" y="2921008"/>
              <a:ext cx="365093" cy="36672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9" name="Oval 91"/>
            <p:cNvSpPr>
              <a:spLocks noChangeArrowheads="1"/>
            </p:cNvSpPr>
            <p:nvPr/>
          </p:nvSpPr>
          <p:spPr bwMode="auto">
            <a:xfrm>
              <a:off x="674626" y="4214846"/>
              <a:ext cx="366680" cy="36671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0" name="Oval 114"/>
            <p:cNvSpPr>
              <a:spLocks noChangeArrowheads="1"/>
            </p:cNvSpPr>
            <p:nvPr/>
          </p:nvSpPr>
          <p:spPr bwMode="auto">
            <a:xfrm>
              <a:off x="3889033" y="1928802"/>
              <a:ext cx="366681" cy="36671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4" name="Oval 91"/>
            <p:cNvSpPr>
              <a:spLocks noChangeArrowheads="1"/>
            </p:cNvSpPr>
            <p:nvPr/>
          </p:nvSpPr>
          <p:spPr bwMode="auto">
            <a:xfrm>
              <a:off x="1531801" y="3714773"/>
              <a:ext cx="366680" cy="36672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2084" name="Группа 158"/>
          <p:cNvGrpSpPr>
            <a:grpSpLocks/>
          </p:cNvGrpSpPr>
          <p:nvPr/>
        </p:nvGrpSpPr>
        <p:grpSpPr bwMode="auto">
          <a:xfrm>
            <a:off x="650875" y="1468438"/>
            <a:ext cx="3786188" cy="4275137"/>
            <a:chOff x="650352" y="1468788"/>
            <a:chExt cx="3786534" cy="4274558"/>
          </a:xfrm>
        </p:grpSpPr>
        <p:grpSp>
          <p:nvGrpSpPr>
            <p:cNvPr id="2085" name="Group 78"/>
            <p:cNvGrpSpPr>
              <a:grpSpLocks/>
            </p:cNvGrpSpPr>
            <p:nvPr/>
          </p:nvGrpSpPr>
          <p:grpSpPr bwMode="auto">
            <a:xfrm>
              <a:off x="2103392" y="5286388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86" name="Group 81"/>
            <p:cNvGrpSpPr>
              <a:grpSpLocks/>
            </p:cNvGrpSpPr>
            <p:nvPr/>
          </p:nvGrpSpPr>
          <p:grpSpPr bwMode="auto">
            <a:xfrm rot="18972594">
              <a:off x="2815706" y="3729130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Oval 82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83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87" name="Group 94"/>
            <p:cNvGrpSpPr>
              <a:grpSpLocks/>
            </p:cNvGrpSpPr>
            <p:nvPr/>
          </p:nvGrpSpPr>
          <p:grpSpPr bwMode="auto">
            <a:xfrm rot="18226648">
              <a:off x="559767" y="3307004"/>
              <a:ext cx="638130" cy="456959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Oval 95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96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88" name="Group 78"/>
            <p:cNvGrpSpPr>
              <a:grpSpLocks/>
            </p:cNvGrpSpPr>
            <p:nvPr/>
          </p:nvGrpSpPr>
          <p:grpSpPr bwMode="auto">
            <a:xfrm>
              <a:off x="1103260" y="2714620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89" name="Group 78"/>
            <p:cNvGrpSpPr>
              <a:grpSpLocks/>
            </p:cNvGrpSpPr>
            <p:nvPr/>
          </p:nvGrpSpPr>
          <p:grpSpPr bwMode="auto">
            <a:xfrm rot="18648714">
              <a:off x="3889342" y="3286124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90" name="Group 78"/>
            <p:cNvGrpSpPr>
              <a:grpSpLocks/>
            </p:cNvGrpSpPr>
            <p:nvPr/>
          </p:nvGrpSpPr>
          <p:grpSpPr bwMode="auto">
            <a:xfrm rot="18707511">
              <a:off x="1024300" y="5143512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91" name="Group 78"/>
            <p:cNvGrpSpPr>
              <a:grpSpLocks/>
            </p:cNvGrpSpPr>
            <p:nvPr/>
          </p:nvGrpSpPr>
          <p:grpSpPr bwMode="auto">
            <a:xfrm rot="20134426">
              <a:off x="669118" y="1468788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4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92" name="Group 78"/>
            <p:cNvGrpSpPr>
              <a:grpSpLocks/>
            </p:cNvGrpSpPr>
            <p:nvPr/>
          </p:nvGrpSpPr>
          <p:grpSpPr bwMode="auto">
            <a:xfrm rot="19412902">
              <a:off x="3748356" y="4431126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7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93" name="Group 78"/>
            <p:cNvGrpSpPr>
              <a:grpSpLocks/>
            </p:cNvGrpSpPr>
            <p:nvPr/>
          </p:nvGrpSpPr>
          <p:grpSpPr bwMode="auto">
            <a:xfrm rot="4660167">
              <a:off x="1861358" y="3346704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138" name="Прямая со стрелкой 137"/>
          <p:cNvCxnSpPr/>
          <p:nvPr/>
        </p:nvCxnSpPr>
        <p:spPr>
          <a:xfrm rot="10800000">
            <a:off x="4214813" y="1643063"/>
            <a:ext cx="857250" cy="285750"/>
          </a:xfrm>
          <a:prstGeom prst="straightConnector1">
            <a:avLst/>
          </a:prstGeom>
          <a:ln w="57150">
            <a:solidFill>
              <a:schemeClr val="bg1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rot="10800000" flipV="1">
            <a:off x="1428750" y="1928813"/>
            <a:ext cx="3643313" cy="142875"/>
          </a:xfrm>
          <a:prstGeom prst="straightConnector1">
            <a:avLst/>
          </a:prstGeom>
          <a:ln w="57150">
            <a:solidFill>
              <a:schemeClr val="bg1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endCxn id="119" idx="4"/>
          </p:cNvCxnSpPr>
          <p:nvPr/>
        </p:nvCxnSpPr>
        <p:spPr>
          <a:xfrm rot="10800000" flipV="1">
            <a:off x="4154488" y="3500438"/>
            <a:ext cx="917575" cy="25400"/>
          </a:xfrm>
          <a:prstGeom prst="straightConnector1">
            <a:avLst/>
          </a:prstGeom>
          <a:ln w="57150">
            <a:solidFill>
              <a:schemeClr val="bg1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 rot="10800000">
            <a:off x="4071938" y="2143125"/>
            <a:ext cx="1000125" cy="1588"/>
          </a:xfrm>
          <a:prstGeom prst="straightConnector1">
            <a:avLst/>
          </a:prstGeom>
          <a:ln w="57150">
            <a:solidFill>
              <a:schemeClr val="bg1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>
            <a:endCxn id="10" idx="2"/>
          </p:cNvCxnSpPr>
          <p:nvPr/>
        </p:nvCxnSpPr>
        <p:spPr>
          <a:xfrm rot="10800000">
            <a:off x="3663950" y="2921000"/>
            <a:ext cx="1408113" cy="7938"/>
          </a:xfrm>
          <a:prstGeom prst="straightConnector1">
            <a:avLst/>
          </a:prstGeom>
          <a:ln w="57150">
            <a:solidFill>
              <a:schemeClr val="bg1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 стрелкой 178"/>
          <p:cNvCxnSpPr/>
          <p:nvPr/>
        </p:nvCxnSpPr>
        <p:spPr>
          <a:xfrm rot="10800000">
            <a:off x="3000375" y="2570163"/>
            <a:ext cx="2071688" cy="1587"/>
          </a:xfrm>
          <a:prstGeom prst="straightConnector1">
            <a:avLst/>
          </a:prstGeom>
          <a:ln w="57150">
            <a:solidFill>
              <a:schemeClr val="bg1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 rot="10800000">
            <a:off x="4143375" y="2928938"/>
            <a:ext cx="908050" cy="7937"/>
          </a:xfrm>
          <a:prstGeom prst="straightConnector1">
            <a:avLst/>
          </a:prstGeom>
          <a:ln w="57150">
            <a:solidFill>
              <a:schemeClr val="bg1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345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29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500"/>
                            </p:stCondLst>
                            <p:childTnLst>
                              <p:par>
                                <p:cTn id="28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 nodeType="clickPar">
                      <p:stCondLst>
                        <p:cond delay="0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 tmFilter="0, 0; .2, .5; .8, .5; 1, 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" dur="250" autoRev="1" fill="hold"/>
                                        <p:tgtEl>
                                          <p:spTgt spid="2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 nodeType="clickPar">
                      <p:stCondLst>
                        <p:cond delay="0"/>
                      </p:stCondLst>
                      <p:childTnLst>
                        <p:par>
                          <p:cTn id="4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 tmFilter="0, 0; .2, .5; .8, .5; 1, 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3" dur="250" autoRev="1" fill="hold"/>
                                        <p:tgtEl>
                                          <p:spTgt spid="2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 nodeType="clickPar">
                      <p:stCondLst>
                        <p:cond delay="0"/>
                      </p:stCondLst>
                      <p:childTnLst>
                        <p:par>
                          <p:cTn id="4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6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0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 nodeType="clickPar">
                      <p:stCondLst>
                        <p:cond delay="0"/>
                      </p:stCondLst>
                      <p:childTnLst>
                        <p:par>
                          <p:cTn id="5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0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8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 nodeType="clickPar">
                      <p:stCondLst>
                        <p:cond delay="0"/>
                      </p:stCondLst>
                      <p:childTnLst>
                        <p:par>
                          <p:cTn id="6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9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8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1" fill="hold" nodeType="clickPar">
                      <p:stCondLst>
                        <p:cond delay="0"/>
                      </p:stCondLst>
                      <p:childTnLst>
                        <p:par>
                          <p:cTn id="6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6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0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2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6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0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4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79388" y="333375"/>
            <a:ext cx="8713787" cy="1295400"/>
          </a:xfrm>
          <a:prstGeom prst="ribbon">
            <a:avLst>
              <a:gd name="adj1" fmla="val 25245"/>
              <a:gd name="adj2" fmla="val 75000"/>
            </a:avLst>
          </a:prstGeom>
          <a:gradFill rotWithShape="1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u="sng" dirty="0" smtClean="0">
                <a:solidFill>
                  <a:srgbClr val="800080"/>
                </a:solidFill>
                <a:latin typeface="Times New Roman" charset="0"/>
              </a:rPr>
              <a:t>ХЛОРОПЛАСТЫ</a:t>
            </a:r>
            <a:endParaRPr lang="ru-RU" sz="2400" b="1" u="sng" dirty="0">
              <a:solidFill>
                <a:srgbClr val="800080"/>
              </a:solidFill>
              <a:latin typeface="Times New Roman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3"/>
            <a:ext cx="4818112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824"/>
            <a:ext cx="36725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23527" y="5301208"/>
            <a:ext cx="8569647" cy="12961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CC"/>
              </a:gs>
              <a:gs pos="100000">
                <a:srgbClr val="FF99FF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4000" b="1" u="sng" kern="0" dirty="0">
                <a:solidFill>
                  <a:srgbClr val="080808"/>
                </a:solidFill>
                <a:latin typeface="Times New Roman" charset="0"/>
              </a:rPr>
              <a:t>ф</a:t>
            </a:r>
            <a:r>
              <a:rPr lang="ru-RU" sz="4000" b="1" u="sng" kern="0" dirty="0" smtClean="0">
                <a:solidFill>
                  <a:srgbClr val="080808"/>
                </a:solidFill>
                <a:latin typeface="Times New Roman" charset="0"/>
              </a:rPr>
              <a:t>ункция: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sz="3600" b="1" kern="0" dirty="0" smtClean="0">
                <a:solidFill>
                  <a:srgbClr val="080808"/>
                </a:solidFill>
                <a:latin typeface="Times New Roman" charset="0"/>
              </a:rPr>
              <a:t>Образование питательных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325735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TC010258012[[fn=Праздничная тема]]</Template>
  <TotalTime>12</TotalTime>
  <Words>251</Words>
  <Application>Microsoft Office PowerPoint</Application>
  <PresentationFormat>Экран (4:3)</PresentationFormat>
  <Paragraphs>80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1_Тема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HIBA</dc:creator>
  <cp:lastModifiedBy>HIBA</cp:lastModifiedBy>
  <cp:revision>3</cp:revision>
  <dcterms:created xsi:type="dcterms:W3CDTF">2011-01-30T16:52:21Z</dcterms:created>
  <dcterms:modified xsi:type="dcterms:W3CDTF">2011-01-31T20:14:20Z</dcterms:modified>
</cp:coreProperties>
</file>