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8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5" r:id="rId15"/>
    <p:sldId id="268" r:id="rId16"/>
    <p:sldId id="269" r:id="rId17"/>
    <p:sldId id="270" r:id="rId18"/>
    <p:sldId id="271" r:id="rId19"/>
    <p:sldId id="281" r:id="rId20"/>
    <p:sldId id="272" r:id="rId21"/>
    <p:sldId id="273" r:id="rId22"/>
    <p:sldId id="274" r:id="rId23"/>
    <p:sldId id="276" r:id="rId24"/>
    <p:sldId id="275" r:id="rId25"/>
    <p:sldId id="277" r:id="rId26"/>
    <p:sldId id="278" r:id="rId27"/>
    <p:sldId id="279" r:id="rId28"/>
    <p:sldId id="280" r:id="rId29"/>
    <p:sldId id="288" r:id="rId30"/>
    <p:sldId id="283" r:id="rId31"/>
    <p:sldId id="284" r:id="rId32"/>
  </p:sldIdLst>
  <p:sldSz cx="9144000" cy="6858000" type="screen4x3"/>
  <p:notesSz cx="6858000" cy="9144000"/>
  <p:embeddedFontLst>
    <p:embeddedFont>
      <p:font typeface="Constantia" pitchFamily="18" charset="0"/>
      <p:regular r:id="rId33"/>
      <p:bold r:id="rId34"/>
      <p:italic r:id="rId35"/>
      <p:boldItalic r:id="rId36"/>
    </p:embeddedFont>
    <p:embeddedFont>
      <p:font typeface="Wingdings 3" pitchFamily="18" charset="2"/>
      <p:regular r:id="rId37"/>
    </p:embeddedFont>
    <p:embeddedFont>
      <p:font typeface="Monotype Corsiva" pitchFamily="66" charset="0"/>
      <p:italic r:id="rId38"/>
    </p:embeddedFont>
    <p:embeddedFont>
      <p:font typeface="Verdana" pitchFamily="34" charset="0"/>
      <p:regular r:id="rId39"/>
      <p:bold r:id="rId40"/>
      <p:italic r:id="rId41"/>
      <p:boldItalic r:id="rId42"/>
    </p:embeddedFont>
    <p:embeddedFont>
      <p:font typeface="Wingdings 2" pitchFamily="18" charset="2"/>
      <p:regular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80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ADB7B-18A5-499E-8E2C-C9476ABB1C0E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</dgm:pt>
    <dgm:pt modelId="{133BADBE-EAA0-4740-BB80-EDAD5C34A5E4}">
      <dgm:prSet phldrT="[Текст]"/>
      <dgm:spPr/>
      <dgm:t>
        <a:bodyPr/>
        <a:lstStyle/>
        <a:p>
          <a:r>
            <a:rPr lang="ru-RU" b="1" dirty="0" smtClean="0"/>
            <a:t>Состав АК </a:t>
          </a:r>
          <a:endParaRPr lang="ru-RU" b="1" dirty="0"/>
        </a:p>
      </dgm:t>
    </dgm:pt>
    <dgm:pt modelId="{E2961AD6-A129-48A4-A1F4-9908CD84F8CF}" type="parTrans" cxnId="{6B9AAF6D-9AD5-448D-B6F2-4654102F9782}">
      <dgm:prSet/>
      <dgm:spPr/>
      <dgm:t>
        <a:bodyPr/>
        <a:lstStyle/>
        <a:p>
          <a:endParaRPr lang="ru-RU"/>
        </a:p>
      </dgm:t>
    </dgm:pt>
    <dgm:pt modelId="{6ADAFC64-4277-41C0-A3C2-B61B4CBE3287}" type="sibTrans" cxnId="{6B9AAF6D-9AD5-448D-B6F2-4654102F9782}">
      <dgm:prSet/>
      <dgm:spPr/>
      <dgm:t>
        <a:bodyPr/>
        <a:lstStyle/>
        <a:p>
          <a:endParaRPr lang="ru-RU"/>
        </a:p>
      </dgm:t>
    </dgm:pt>
    <dgm:pt modelId="{69A988FE-80B7-4DE2-BC1E-93275399ED20}">
      <dgm:prSet phldrT="[Текст]"/>
      <dgm:spPr/>
      <dgm:t>
        <a:bodyPr/>
        <a:lstStyle/>
        <a:p>
          <a:r>
            <a:rPr lang="ru-RU" b="1" dirty="0" smtClean="0"/>
            <a:t>Строение  АК</a:t>
          </a:r>
          <a:endParaRPr lang="ru-RU" b="1" dirty="0"/>
        </a:p>
      </dgm:t>
    </dgm:pt>
    <dgm:pt modelId="{C88D8866-1C65-4C88-BFB2-F43F1C411BD0}" type="parTrans" cxnId="{B0D881D7-7532-4E7C-87FD-0DB57F5EFC39}">
      <dgm:prSet/>
      <dgm:spPr/>
      <dgm:t>
        <a:bodyPr/>
        <a:lstStyle/>
        <a:p>
          <a:endParaRPr lang="ru-RU"/>
        </a:p>
      </dgm:t>
    </dgm:pt>
    <dgm:pt modelId="{C609F793-5225-453E-B570-49F5D64898BB}" type="sibTrans" cxnId="{B0D881D7-7532-4E7C-87FD-0DB57F5EFC39}">
      <dgm:prSet/>
      <dgm:spPr/>
      <dgm:t>
        <a:bodyPr/>
        <a:lstStyle/>
        <a:p>
          <a:endParaRPr lang="ru-RU"/>
        </a:p>
      </dgm:t>
    </dgm:pt>
    <dgm:pt modelId="{3669C9C3-8038-4F86-AF5C-5FAE61DF9149}">
      <dgm:prSet phldrT="[Текст]"/>
      <dgm:spPr/>
      <dgm:t>
        <a:bodyPr/>
        <a:lstStyle/>
        <a:p>
          <a:r>
            <a:rPr lang="ru-RU" b="1" dirty="0" smtClean="0"/>
            <a:t>Свойства  АК</a:t>
          </a:r>
          <a:endParaRPr lang="ru-RU" b="1" dirty="0"/>
        </a:p>
      </dgm:t>
    </dgm:pt>
    <dgm:pt modelId="{A72E525F-6753-45E6-BEC4-2D689CEC3F77}" type="parTrans" cxnId="{4A11F3ED-958A-4BC6-9173-3CCB41E244A6}">
      <dgm:prSet/>
      <dgm:spPr/>
      <dgm:t>
        <a:bodyPr/>
        <a:lstStyle/>
        <a:p>
          <a:endParaRPr lang="ru-RU"/>
        </a:p>
      </dgm:t>
    </dgm:pt>
    <dgm:pt modelId="{144DAF92-9FE3-4027-851B-5D43316A1D75}" type="sibTrans" cxnId="{4A11F3ED-958A-4BC6-9173-3CCB41E244A6}">
      <dgm:prSet/>
      <dgm:spPr/>
      <dgm:t>
        <a:bodyPr/>
        <a:lstStyle/>
        <a:p>
          <a:endParaRPr lang="ru-RU"/>
        </a:p>
      </dgm:t>
    </dgm:pt>
    <dgm:pt modelId="{714F55D7-A27B-49F5-B421-46FDF377DA72}" type="pres">
      <dgm:prSet presAssocID="{B93ADB7B-18A5-499E-8E2C-C9476ABB1C0E}" presName="Name0" presStyleCnt="0">
        <dgm:presLayoutVars>
          <dgm:dir/>
          <dgm:animLvl val="lvl"/>
          <dgm:resizeHandles val="exact"/>
        </dgm:presLayoutVars>
      </dgm:prSet>
      <dgm:spPr/>
    </dgm:pt>
    <dgm:pt modelId="{17517F85-ECCE-45E4-9BC5-09B4E1977FE1}" type="pres">
      <dgm:prSet presAssocID="{B93ADB7B-18A5-499E-8E2C-C9476ABB1C0E}" presName="tSp" presStyleCnt="0"/>
      <dgm:spPr/>
    </dgm:pt>
    <dgm:pt modelId="{890A499C-B3C9-48E5-BE5C-81768210C4E1}" type="pres">
      <dgm:prSet presAssocID="{B93ADB7B-18A5-499E-8E2C-C9476ABB1C0E}" presName="bSp" presStyleCnt="0"/>
      <dgm:spPr/>
    </dgm:pt>
    <dgm:pt modelId="{EC9936B2-945A-4FED-8C20-D16FCA76D98E}" type="pres">
      <dgm:prSet presAssocID="{B93ADB7B-18A5-499E-8E2C-C9476ABB1C0E}" presName="process" presStyleCnt="0"/>
      <dgm:spPr/>
    </dgm:pt>
    <dgm:pt modelId="{5327DCD7-0D6C-46B6-9479-D924C6861022}" type="pres">
      <dgm:prSet presAssocID="{133BADBE-EAA0-4740-BB80-EDAD5C34A5E4}" presName="composite1" presStyleCnt="0"/>
      <dgm:spPr/>
    </dgm:pt>
    <dgm:pt modelId="{78A48976-035D-431D-9F9D-09F05590EB62}" type="pres">
      <dgm:prSet presAssocID="{133BADBE-EAA0-4740-BB80-EDAD5C34A5E4}" presName="dummyNode1" presStyleLbl="node1" presStyleIdx="0" presStyleCnt="3"/>
      <dgm:spPr/>
    </dgm:pt>
    <dgm:pt modelId="{F065557B-35AA-4D31-B299-D336ADE74C0F}" type="pres">
      <dgm:prSet presAssocID="{133BADBE-EAA0-4740-BB80-EDAD5C34A5E4}" presName="childNode1" presStyleLbl="bgAcc1" presStyleIdx="0" presStyleCnt="3">
        <dgm:presLayoutVars>
          <dgm:bulletEnabled val="1"/>
        </dgm:presLayoutVars>
      </dgm:prSet>
      <dgm:spPr/>
    </dgm:pt>
    <dgm:pt modelId="{067A8117-488C-445E-A4BB-067FEAD3247E}" type="pres">
      <dgm:prSet presAssocID="{133BADBE-EAA0-4740-BB80-EDAD5C34A5E4}" presName="childNode1tx" presStyleLbl="bgAcc1" presStyleIdx="0" presStyleCnt="3">
        <dgm:presLayoutVars>
          <dgm:bulletEnabled val="1"/>
        </dgm:presLayoutVars>
      </dgm:prSet>
      <dgm:spPr/>
    </dgm:pt>
    <dgm:pt modelId="{13E45079-BFE9-490E-B110-34FB3A8EE97B}" type="pres">
      <dgm:prSet presAssocID="{133BADBE-EAA0-4740-BB80-EDAD5C34A5E4}" presName="parentNode1" presStyleLbl="node1" presStyleIdx="0" presStyleCnt="3" custScaleX="1339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84A1A-7D03-4FC1-AA22-7E4EAA8A76E7}" type="pres">
      <dgm:prSet presAssocID="{133BADBE-EAA0-4740-BB80-EDAD5C34A5E4}" presName="connSite1" presStyleCnt="0"/>
      <dgm:spPr/>
    </dgm:pt>
    <dgm:pt modelId="{7AAB1410-B8EB-4DF7-A156-FD4C1027D6E2}" type="pres">
      <dgm:prSet presAssocID="{6ADAFC64-4277-41C0-A3C2-B61B4CBE3287}" presName="Name9" presStyleLbl="sibTrans2D1" presStyleIdx="0" presStyleCnt="2"/>
      <dgm:spPr/>
      <dgm:t>
        <a:bodyPr/>
        <a:lstStyle/>
        <a:p>
          <a:endParaRPr lang="ru-RU"/>
        </a:p>
      </dgm:t>
    </dgm:pt>
    <dgm:pt modelId="{F59CC52B-C04C-4F99-AAD8-0C3155725230}" type="pres">
      <dgm:prSet presAssocID="{69A988FE-80B7-4DE2-BC1E-93275399ED20}" presName="composite2" presStyleCnt="0"/>
      <dgm:spPr/>
    </dgm:pt>
    <dgm:pt modelId="{1018AF8C-6C38-43CA-840D-567CCEA0022C}" type="pres">
      <dgm:prSet presAssocID="{69A988FE-80B7-4DE2-BC1E-93275399ED20}" presName="dummyNode2" presStyleLbl="node1" presStyleIdx="0" presStyleCnt="3"/>
      <dgm:spPr/>
    </dgm:pt>
    <dgm:pt modelId="{1956A9F4-C190-49C5-B463-05ACA34B02C3}" type="pres">
      <dgm:prSet presAssocID="{69A988FE-80B7-4DE2-BC1E-93275399ED20}" presName="childNode2" presStyleLbl="bgAcc1" presStyleIdx="1" presStyleCnt="3">
        <dgm:presLayoutVars>
          <dgm:bulletEnabled val="1"/>
        </dgm:presLayoutVars>
      </dgm:prSet>
      <dgm:spPr/>
    </dgm:pt>
    <dgm:pt modelId="{A7DCA3EB-8639-405B-8AC6-C6E4F9625C6A}" type="pres">
      <dgm:prSet presAssocID="{69A988FE-80B7-4DE2-BC1E-93275399ED20}" presName="childNode2tx" presStyleLbl="bgAcc1" presStyleIdx="1" presStyleCnt="3">
        <dgm:presLayoutVars>
          <dgm:bulletEnabled val="1"/>
        </dgm:presLayoutVars>
      </dgm:prSet>
      <dgm:spPr/>
    </dgm:pt>
    <dgm:pt modelId="{FDA586C5-9039-492A-8CA6-384833416048}" type="pres">
      <dgm:prSet presAssocID="{69A988FE-80B7-4DE2-BC1E-93275399ED20}" presName="parentNode2" presStyleLbl="node1" presStyleIdx="1" presStyleCnt="3" custScaleX="136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D7B59-DBCA-47B9-8F28-89F768AC9F25}" type="pres">
      <dgm:prSet presAssocID="{69A988FE-80B7-4DE2-BC1E-93275399ED20}" presName="connSite2" presStyleCnt="0"/>
      <dgm:spPr/>
    </dgm:pt>
    <dgm:pt modelId="{BAC439DB-3C70-4AF0-9FEE-11C44892039A}" type="pres">
      <dgm:prSet presAssocID="{C609F793-5225-453E-B570-49F5D64898BB}" presName="Name18" presStyleLbl="sibTrans2D1" presStyleIdx="1" presStyleCnt="2" custLinFactNeighborX="-157" custLinFactNeighborY="1232"/>
      <dgm:spPr/>
      <dgm:t>
        <a:bodyPr/>
        <a:lstStyle/>
        <a:p>
          <a:endParaRPr lang="ru-RU"/>
        </a:p>
      </dgm:t>
    </dgm:pt>
    <dgm:pt modelId="{33ABB6BC-DE2B-42C6-81CF-4A61DD10DA0C}" type="pres">
      <dgm:prSet presAssocID="{3669C9C3-8038-4F86-AF5C-5FAE61DF9149}" presName="composite1" presStyleCnt="0"/>
      <dgm:spPr/>
    </dgm:pt>
    <dgm:pt modelId="{6E403AAE-7308-4A74-9AB9-44315B80C46A}" type="pres">
      <dgm:prSet presAssocID="{3669C9C3-8038-4F86-AF5C-5FAE61DF9149}" presName="dummyNode1" presStyleLbl="node1" presStyleIdx="1" presStyleCnt="3"/>
      <dgm:spPr/>
    </dgm:pt>
    <dgm:pt modelId="{D7AE90BC-D383-4EDD-84D3-82D5E6D2FD79}" type="pres">
      <dgm:prSet presAssocID="{3669C9C3-8038-4F86-AF5C-5FAE61DF9149}" presName="childNode1" presStyleLbl="bgAcc1" presStyleIdx="2" presStyleCnt="3">
        <dgm:presLayoutVars>
          <dgm:bulletEnabled val="1"/>
        </dgm:presLayoutVars>
      </dgm:prSet>
      <dgm:spPr/>
    </dgm:pt>
    <dgm:pt modelId="{78E5314E-4E08-4C42-8216-B2B0DECC0CF8}" type="pres">
      <dgm:prSet presAssocID="{3669C9C3-8038-4F86-AF5C-5FAE61DF9149}" presName="childNode1tx" presStyleLbl="bgAcc1" presStyleIdx="2" presStyleCnt="3">
        <dgm:presLayoutVars>
          <dgm:bulletEnabled val="1"/>
        </dgm:presLayoutVars>
      </dgm:prSet>
      <dgm:spPr/>
    </dgm:pt>
    <dgm:pt modelId="{B9481FE6-B863-494B-853A-A93F9E96D72E}" type="pres">
      <dgm:prSet presAssocID="{3669C9C3-8038-4F86-AF5C-5FAE61DF9149}" presName="parentNode1" presStyleLbl="node1" presStyleIdx="2" presStyleCnt="3" custScaleX="130346" custScaleY="83924" custLinFactNeighborX="98" custLinFactNeighborY="20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23346-2F0A-4E66-A1DB-6FA5A10EBFFF}" type="pres">
      <dgm:prSet presAssocID="{3669C9C3-8038-4F86-AF5C-5FAE61DF9149}" presName="connSite1" presStyleCnt="0"/>
      <dgm:spPr/>
    </dgm:pt>
  </dgm:ptLst>
  <dgm:cxnLst>
    <dgm:cxn modelId="{47C74A50-2144-442B-841F-E0ACB4433A21}" type="presOf" srcId="{3669C9C3-8038-4F86-AF5C-5FAE61DF9149}" destId="{B9481FE6-B863-494B-853A-A93F9E96D72E}" srcOrd="0" destOrd="0" presId="urn:microsoft.com/office/officeart/2005/8/layout/hProcess4"/>
    <dgm:cxn modelId="{B0D881D7-7532-4E7C-87FD-0DB57F5EFC39}" srcId="{B93ADB7B-18A5-499E-8E2C-C9476ABB1C0E}" destId="{69A988FE-80B7-4DE2-BC1E-93275399ED20}" srcOrd="1" destOrd="0" parTransId="{C88D8866-1C65-4C88-BFB2-F43F1C411BD0}" sibTransId="{C609F793-5225-453E-B570-49F5D64898BB}"/>
    <dgm:cxn modelId="{C4D314D7-3076-4C30-B098-A884D96D47D6}" type="presOf" srcId="{69A988FE-80B7-4DE2-BC1E-93275399ED20}" destId="{FDA586C5-9039-492A-8CA6-384833416048}" srcOrd="0" destOrd="0" presId="urn:microsoft.com/office/officeart/2005/8/layout/hProcess4"/>
    <dgm:cxn modelId="{4A11F3ED-958A-4BC6-9173-3CCB41E244A6}" srcId="{B93ADB7B-18A5-499E-8E2C-C9476ABB1C0E}" destId="{3669C9C3-8038-4F86-AF5C-5FAE61DF9149}" srcOrd="2" destOrd="0" parTransId="{A72E525F-6753-45E6-BEC4-2D689CEC3F77}" sibTransId="{144DAF92-9FE3-4027-851B-5D43316A1D75}"/>
    <dgm:cxn modelId="{DD89B296-E821-4E84-9CA4-133C9BBBD5D3}" type="presOf" srcId="{6ADAFC64-4277-41C0-A3C2-B61B4CBE3287}" destId="{7AAB1410-B8EB-4DF7-A156-FD4C1027D6E2}" srcOrd="0" destOrd="0" presId="urn:microsoft.com/office/officeart/2005/8/layout/hProcess4"/>
    <dgm:cxn modelId="{E07AC9BC-E111-451D-9342-53482AEF02CA}" type="presOf" srcId="{B93ADB7B-18A5-499E-8E2C-C9476ABB1C0E}" destId="{714F55D7-A27B-49F5-B421-46FDF377DA72}" srcOrd="0" destOrd="0" presId="urn:microsoft.com/office/officeart/2005/8/layout/hProcess4"/>
    <dgm:cxn modelId="{6B9AAF6D-9AD5-448D-B6F2-4654102F9782}" srcId="{B93ADB7B-18A5-499E-8E2C-C9476ABB1C0E}" destId="{133BADBE-EAA0-4740-BB80-EDAD5C34A5E4}" srcOrd="0" destOrd="0" parTransId="{E2961AD6-A129-48A4-A1F4-9908CD84F8CF}" sibTransId="{6ADAFC64-4277-41C0-A3C2-B61B4CBE3287}"/>
    <dgm:cxn modelId="{596AF28D-13EA-4555-BDE4-EAD10118FC34}" type="presOf" srcId="{133BADBE-EAA0-4740-BB80-EDAD5C34A5E4}" destId="{13E45079-BFE9-490E-B110-34FB3A8EE97B}" srcOrd="0" destOrd="0" presId="urn:microsoft.com/office/officeart/2005/8/layout/hProcess4"/>
    <dgm:cxn modelId="{C743E8AA-FCF4-42D8-B7BE-78EDEF9313D2}" type="presOf" srcId="{C609F793-5225-453E-B570-49F5D64898BB}" destId="{BAC439DB-3C70-4AF0-9FEE-11C44892039A}" srcOrd="0" destOrd="0" presId="urn:microsoft.com/office/officeart/2005/8/layout/hProcess4"/>
    <dgm:cxn modelId="{96408322-559F-49B6-830C-C45EB1F4AC65}" type="presParOf" srcId="{714F55D7-A27B-49F5-B421-46FDF377DA72}" destId="{17517F85-ECCE-45E4-9BC5-09B4E1977FE1}" srcOrd="0" destOrd="0" presId="urn:microsoft.com/office/officeart/2005/8/layout/hProcess4"/>
    <dgm:cxn modelId="{7F52E199-B5B6-46BF-9662-C59E91629515}" type="presParOf" srcId="{714F55D7-A27B-49F5-B421-46FDF377DA72}" destId="{890A499C-B3C9-48E5-BE5C-81768210C4E1}" srcOrd="1" destOrd="0" presId="urn:microsoft.com/office/officeart/2005/8/layout/hProcess4"/>
    <dgm:cxn modelId="{E33CCED2-ABE3-4C64-8D17-7210E34DA755}" type="presParOf" srcId="{714F55D7-A27B-49F5-B421-46FDF377DA72}" destId="{EC9936B2-945A-4FED-8C20-D16FCA76D98E}" srcOrd="2" destOrd="0" presId="urn:microsoft.com/office/officeart/2005/8/layout/hProcess4"/>
    <dgm:cxn modelId="{9D8BC340-C1C1-4D9C-9C47-3ABD02390D29}" type="presParOf" srcId="{EC9936B2-945A-4FED-8C20-D16FCA76D98E}" destId="{5327DCD7-0D6C-46B6-9479-D924C6861022}" srcOrd="0" destOrd="0" presId="urn:microsoft.com/office/officeart/2005/8/layout/hProcess4"/>
    <dgm:cxn modelId="{2BD90AFE-1647-46A5-AE09-12050F778254}" type="presParOf" srcId="{5327DCD7-0D6C-46B6-9479-D924C6861022}" destId="{78A48976-035D-431D-9F9D-09F05590EB62}" srcOrd="0" destOrd="0" presId="urn:microsoft.com/office/officeart/2005/8/layout/hProcess4"/>
    <dgm:cxn modelId="{214930AD-9990-4B08-8240-85102EFB1398}" type="presParOf" srcId="{5327DCD7-0D6C-46B6-9479-D924C6861022}" destId="{F065557B-35AA-4D31-B299-D336ADE74C0F}" srcOrd="1" destOrd="0" presId="urn:microsoft.com/office/officeart/2005/8/layout/hProcess4"/>
    <dgm:cxn modelId="{73544286-6CAA-4C42-A8D5-79CDD42A123A}" type="presParOf" srcId="{5327DCD7-0D6C-46B6-9479-D924C6861022}" destId="{067A8117-488C-445E-A4BB-067FEAD3247E}" srcOrd="2" destOrd="0" presId="urn:microsoft.com/office/officeart/2005/8/layout/hProcess4"/>
    <dgm:cxn modelId="{E184915E-C14C-4BAD-AFF9-52C936210629}" type="presParOf" srcId="{5327DCD7-0D6C-46B6-9479-D924C6861022}" destId="{13E45079-BFE9-490E-B110-34FB3A8EE97B}" srcOrd="3" destOrd="0" presId="urn:microsoft.com/office/officeart/2005/8/layout/hProcess4"/>
    <dgm:cxn modelId="{17FA8166-F24A-430F-A2E1-4E2FEA161038}" type="presParOf" srcId="{5327DCD7-0D6C-46B6-9479-D924C6861022}" destId="{0E984A1A-7D03-4FC1-AA22-7E4EAA8A76E7}" srcOrd="4" destOrd="0" presId="urn:microsoft.com/office/officeart/2005/8/layout/hProcess4"/>
    <dgm:cxn modelId="{DC0663BB-C525-4E7B-B071-392F6CE85FAB}" type="presParOf" srcId="{EC9936B2-945A-4FED-8C20-D16FCA76D98E}" destId="{7AAB1410-B8EB-4DF7-A156-FD4C1027D6E2}" srcOrd="1" destOrd="0" presId="urn:microsoft.com/office/officeart/2005/8/layout/hProcess4"/>
    <dgm:cxn modelId="{F6A25820-057F-486C-88F6-3E37D3AE4F5B}" type="presParOf" srcId="{EC9936B2-945A-4FED-8C20-D16FCA76D98E}" destId="{F59CC52B-C04C-4F99-AAD8-0C3155725230}" srcOrd="2" destOrd="0" presId="urn:microsoft.com/office/officeart/2005/8/layout/hProcess4"/>
    <dgm:cxn modelId="{35F6FAD9-FDD3-4027-9F5F-6FBAA5E9E5E5}" type="presParOf" srcId="{F59CC52B-C04C-4F99-AAD8-0C3155725230}" destId="{1018AF8C-6C38-43CA-840D-567CCEA0022C}" srcOrd="0" destOrd="0" presId="urn:microsoft.com/office/officeart/2005/8/layout/hProcess4"/>
    <dgm:cxn modelId="{E0D86315-2AFA-466E-8E13-B722DA4D89B5}" type="presParOf" srcId="{F59CC52B-C04C-4F99-AAD8-0C3155725230}" destId="{1956A9F4-C190-49C5-B463-05ACA34B02C3}" srcOrd="1" destOrd="0" presId="urn:microsoft.com/office/officeart/2005/8/layout/hProcess4"/>
    <dgm:cxn modelId="{8A16DEA1-688B-4279-BAD0-ECB4BAC32209}" type="presParOf" srcId="{F59CC52B-C04C-4F99-AAD8-0C3155725230}" destId="{A7DCA3EB-8639-405B-8AC6-C6E4F9625C6A}" srcOrd="2" destOrd="0" presId="urn:microsoft.com/office/officeart/2005/8/layout/hProcess4"/>
    <dgm:cxn modelId="{D4E71257-9B72-498B-A43A-82C7CF701AE4}" type="presParOf" srcId="{F59CC52B-C04C-4F99-AAD8-0C3155725230}" destId="{FDA586C5-9039-492A-8CA6-384833416048}" srcOrd="3" destOrd="0" presId="urn:microsoft.com/office/officeart/2005/8/layout/hProcess4"/>
    <dgm:cxn modelId="{777A8EE8-F298-40F6-ACB3-D0D403C0145F}" type="presParOf" srcId="{F59CC52B-C04C-4F99-AAD8-0C3155725230}" destId="{22DD7B59-DBCA-47B9-8F28-89F768AC9F25}" srcOrd="4" destOrd="0" presId="urn:microsoft.com/office/officeart/2005/8/layout/hProcess4"/>
    <dgm:cxn modelId="{D2439C62-01C6-4AB8-B711-F3C1FA3BE35B}" type="presParOf" srcId="{EC9936B2-945A-4FED-8C20-D16FCA76D98E}" destId="{BAC439DB-3C70-4AF0-9FEE-11C44892039A}" srcOrd="3" destOrd="0" presId="urn:microsoft.com/office/officeart/2005/8/layout/hProcess4"/>
    <dgm:cxn modelId="{3C0AD245-F794-42EB-A499-0859C5CC6DA3}" type="presParOf" srcId="{EC9936B2-945A-4FED-8C20-D16FCA76D98E}" destId="{33ABB6BC-DE2B-42C6-81CF-4A61DD10DA0C}" srcOrd="4" destOrd="0" presId="urn:microsoft.com/office/officeart/2005/8/layout/hProcess4"/>
    <dgm:cxn modelId="{B5D93522-A5AD-409E-9415-1D4DDD3DAD5A}" type="presParOf" srcId="{33ABB6BC-DE2B-42C6-81CF-4A61DD10DA0C}" destId="{6E403AAE-7308-4A74-9AB9-44315B80C46A}" srcOrd="0" destOrd="0" presId="urn:microsoft.com/office/officeart/2005/8/layout/hProcess4"/>
    <dgm:cxn modelId="{D4AA7B2E-73AA-4467-93D8-4D691A4DC24A}" type="presParOf" srcId="{33ABB6BC-DE2B-42C6-81CF-4A61DD10DA0C}" destId="{D7AE90BC-D383-4EDD-84D3-82D5E6D2FD79}" srcOrd="1" destOrd="0" presId="urn:microsoft.com/office/officeart/2005/8/layout/hProcess4"/>
    <dgm:cxn modelId="{0036D070-8F4A-4359-A713-B5B0CAB664A9}" type="presParOf" srcId="{33ABB6BC-DE2B-42C6-81CF-4A61DD10DA0C}" destId="{78E5314E-4E08-4C42-8216-B2B0DECC0CF8}" srcOrd="2" destOrd="0" presId="urn:microsoft.com/office/officeart/2005/8/layout/hProcess4"/>
    <dgm:cxn modelId="{7B01A507-A18F-4D2C-8120-24473E4A09B7}" type="presParOf" srcId="{33ABB6BC-DE2B-42C6-81CF-4A61DD10DA0C}" destId="{B9481FE6-B863-494B-853A-A93F9E96D72E}" srcOrd="3" destOrd="0" presId="urn:microsoft.com/office/officeart/2005/8/layout/hProcess4"/>
    <dgm:cxn modelId="{46285664-A690-4C61-A2E6-4CECED543B0C}" type="presParOf" srcId="{33ABB6BC-DE2B-42C6-81CF-4A61DD10DA0C}" destId="{45723346-2F0A-4E66-A1DB-6FA5A10EBFF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F9213-7938-4E31-8424-D73F945DA2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25FF3A-6568-4232-B745-89312B52A6E4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1</a:t>
          </a:r>
          <a:r>
            <a:rPr lang="ru-RU" sz="2400" b="1" dirty="0" smtClean="0"/>
            <a:t>.    Бесцветные  кристаллические вещества ;</a:t>
          </a:r>
          <a:endParaRPr lang="ru-RU" sz="2400" b="1" dirty="0"/>
        </a:p>
      </dgm:t>
    </dgm:pt>
    <dgm:pt modelId="{7B65AAC6-0A03-4C93-9DAC-6807857158B1}" type="parTrans" cxnId="{3F6C62F7-0358-49AE-A478-7CC011D7F287}">
      <dgm:prSet/>
      <dgm:spPr/>
      <dgm:t>
        <a:bodyPr/>
        <a:lstStyle/>
        <a:p>
          <a:endParaRPr lang="ru-RU"/>
        </a:p>
      </dgm:t>
    </dgm:pt>
    <dgm:pt modelId="{927BFB4D-6F55-487A-A37E-15AC59F7E57F}" type="sibTrans" cxnId="{3F6C62F7-0358-49AE-A478-7CC011D7F287}">
      <dgm:prSet/>
      <dgm:spPr/>
      <dgm:t>
        <a:bodyPr/>
        <a:lstStyle/>
        <a:p>
          <a:endParaRPr lang="ru-RU"/>
        </a:p>
      </dgm:t>
    </dgm:pt>
    <dgm:pt modelId="{8809249E-7F88-4C4A-BBF2-292D35DC871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100" dirty="0" smtClean="0"/>
            <a:t>2.   </a:t>
          </a:r>
          <a:r>
            <a:rPr lang="ru-RU" sz="2400" b="1" dirty="0" smtClean="0"/>
            <a:t>Хорошо растворимы в воде;</a:t>
          </a:r>
          <a:endParaRPr lang="ru-RU" sz="2400" b="1" dirty="0"/>
        </a:p>
      </dgm:t>
    </dgm:pt>
    <dgm:pt modelId="{CBFEAD91-055F-4145-9765-D8C103C54A7F}" type="parTrans" cxnId="{70EB0155-971C-43DA-9243-3D740CA8C349}">
      <dgm:prSet/>
      <dgm:spPr/>
      <dgm:t>
        <a:bodyPr/>
        <a:lstStyle/>
        <a:p>
          <a:endParaRPr lang="ru-RU"/>
        </a:p>
      </dgm:t>
    </dgm:pt>
    <dgm:pt modelId="{AC87D6CA-2868-4165-921B-6E7CCACAA7BD}" type="sibTrans" cxnId="{70EB0155-971C-43DA-9243-3D740CA8C349}">
      <dgm:prSet/>
      <dgm:spPr/>
      <dgm:t>
        <a:bodyPr/>
        <a:lstStyle/>
        <a:p>
          <a:endParaRPr lang="ru-RU"/>
        </a:p>
      </dgm:t>
    </dgm:pt>
    <dgm:pt modelId="{0893313E-79B7-41C6-BBC4-75D71F5A8C0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/>
            <a:t>3.    В зависимости от радикала могут иметь сладкий, горький или соленый вкус;</a:t>
          </a:r>
          <a:endParaRPr lang="ru-RU" sz="2400" b="1" dirty="0"/>
        </a:p>
      </dgm:t>
    </dgm:pt>
    <dgm:pt modelId="{1F240400-2001-4ADD-ACE0-DFE40CF8FD68}" type="parTrans" cxnId="{A8D5618F-0022-4606-98B4-3E85CDB940CD}">
      <dgm:prSet/>
      <dgm:spPr/>
      <dgm:t>
        <a:bodyPr/>
        <a:lstStyle/>
        <a:p>
          <a:endParaRPr lang="ru-RU"/>
        </a:p>
      </dgm:t>
    </dgm:pt>
    <dgm:pt modelId="{12077A0D-309D-4695-BCA2-8A11C9943980}" type="sibTrans" cxnId="{A8D5618F-0022-4606-98B4-3E85CDB940CD}">
      <dgm:prSet/>
      <dgm:spPr/>
      <dgm:t>
        <a:bodyPr/>
        <a:lstStyle/>
        <a:p>
          <a:endParaRPr lang="ru-RU"/>
        </a:p>
      </dgm:t>
    </dgm:pt>
    <dgm:pt modelId="{74A7F4C1-C997-448F-A838-0B93D8E9FC39}" type="pres">
      <dgm:prSet presAssocID="{9B0F9213-7938-4E31-8424-D73F945DA2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0EFCBD-8A16-4493-9BAA-A03BC394900A}" type="pres">
      <dgm:prSet presAssocID="{7D25FF3A-6568-4232-B745-89312B52A6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62618-5183-4ADD-845B-2430A19780D4}" type="pres">
      <dgm:prSet presAssocID="{927BFB4D-6F55-487A-A37E-15AC59F7E57F}" presName="spacer" presStyleCnt="0"/>
      <dgm:spPr/>
    </dgm:pt>
    <dgm:pt modelId="{C40BE7AA-F013-46A9-B81D-8E764258ECF0}" type="pres">
      <dgm:prSet presAssocID="{8809249E-7F88-4C4A-BBF2-292D35DC87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1ED94-AFF5-4B9E-8687-ED2C917FF9EF}" type="pres">
      <dgm:prSet presAssocID="{AC87D6CA-2868-4165-921B-6E7CCACAA7BD}" presName="spacer" presStyleCnt="0"/>
      <dgm:spPr/>
    </dgm:pt>
    <dgm:pt modelId="{BCA8814B-4844-41C1-A51C-6A096A922CC3}" type="pres">
      <dgm:prSet presAssocID="{0893313E-79B7-41C6-BBC4-75D71F5A8C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9BDE12-4CFA-44ED-9E60-1BC3DA039B99}" type="presOf" srcId="{0893313E-79B7-41C6-BBC4-75D71F5A8C0B}" destId="{BCA8814B-4844-41C1-A51C-6A096A922CC3}" srcOrd="0" destOrd="0" presId="urn:microsoft.com/office/officeart/2005/8/layout/vList2"/>
    <dgm:cxn modelId="{0084AFF7-59A7-4FC7-96B4-9DADA29DDEE4}" type="presOf" srcId="{7D25FF3A-6568-4232-B745-89312B52A6E4}" destId="{B60EFCBD-8A16-4493-9BAA-A03BC394900A}" srcOrd="0" destOrd="0" presId="urn:microsoft.com/office/officeart/2005/8/layout/vList2"/>
    <dgm:cxn modelId="{70EB0155-971C-43DA-9243-3D740CA8C349}" srcId="{9B0F9213-7938-4E31-8424-D73F945DA2FA}" destId="{8809249E-7F88-4C4A-BBF2-292D35DC8718}" srcOrd="1" destOrd="0" parTransId="{CBFEAD91-055F-4145-9765-D8C103C54A7F}" sibTransId="{AC87D6CA-2868-4165-921B-6E7CCACAA7BD}"/>
    <dgm:cxn modelId="{0AEAA25A-28AE-47A4-A4E7-B180F4FA2668}" type="presOf" srcId="{8809249E-7F88-4C4A-BBF2-292D35DC8718}" destId="{C40BE7AA-F013-46A9-B81D-8E764258ECF0}" srcOrd="0" destOrd="0" presId="urn:microsoft.com/office/officeart/2005/8/layout/vList2"/>
    <dgm:cxn modelId="{A8D5618F-0022-4606-98B4-3E85CDB940CD}" srcId="{9B0F9213-7938-4E31-8424-D73F945DA2FA}" destId="{0893313E-79B7-41C6-BBC4-75D71F5A8C0B}" srcOrd="2" destOrd="0" parTransId="{1F240400-2001-4ADD-ACE0-DFE40CF8FD68}" sibTransId="{12077A0D-309D-4695-BCA2-8A11C9943980}"/>
    <dgm:cxn modelId="{3F6C62F7-0358-49AE-A478-7CC011D7F287}" srcId="{9B0F9213-7938-4E31-8424-D73F945DA2FA}" destId="{7D25FF3A-6568-4232-B745-89312B52A6E4}" srcOrd="0" destOrd="0" parTransId="{7B65AAC6-0A03-4C93-9DAC-6807857158B1}" sibTransId="{927BFB4D-6F55-487A-A37E-15AC59F7E57F}"/>
    <dgm:cxn modelId="{E63B1433-AB0A-44F7-A0C8-1D17E6FC2BD3}" type="presOf" srcId="{9B0F9213-7938-4E31-8424-D73F945DA2FA}" destId="{74A7F4C1-C997-448F-A838-0B93D8E9FC39}" srcOrd="0" destOrd="0" presId="urn:microsoft.com/office/officeart/2005/8/layout/vList2"/>
    <dgm:cxn modelId="{F76463C4-4AE2-4FCF-A341-B6464831AA90}" type="presParOf" srcId="{74A7F4C1-C997-448F-A838-0B93D8E9FC39}" destId="{B60EFCBD-8A16-4493-9BAA-A03BC394900A}" srcOrd="0" destOrd="0" presId="urn:microsoft.com/office/officeart/2005/8/layout/vList2"/>
    <dgm:cxn modelId="{C44E86AE-DFEC-4525-897B-C03BC1D3D203}" type="presParOf" srcId="{74A7F4C1-C997-448F-A838-0B93D8E9FC39}" destId="{51162618-5183-4ADD-845B-2430A19780D4}" srcOrd="1" destOrd="0" presId="urn:microsoft.com/office/officeart/2005/8/layout/vList2"/>
    <dgm:cxn modelId="{4BB673E8-4E62-42F8-B0C9-1E5C95D3D211}" type="presParOf" srcId="{74A7F4C1-C997-448F-A838-0B93D8E9FC39}" destId="{C40BE7AA-F013-46A9-B81D-8E764258ECF0}" srcOrd="2" destOrd="0" presId="urn:microsoft.com/office/officeart/2005/8/layout/vList2"/>
    <dgm:cxn modelId="{FC4E7029-631C-4BF1-9D16-F336644681F2}" type="presParOf" srcId="{74A7F4C1-C997-448F-A838-0B93D8E9FC39}" destId="{1191ED94-AFF5-4B9E-8687-ED2C917FF9EF}" srcOrd="3" destOrd="0" presId="urn:microsoft.com/office/officeart/2005/8/layout/vList2"/>
    <dgm:cxn modelId="{83D7E558-E2B7-4D0E-A345-3E012AF0AA9C}" type="presParOf" srcId="{74A7F4C1-C997-448F-A838-0B93D8E9FC39}" destId="{BCA8814B-4844-41C1-A51C-6A096A922C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65557B-35AA-4D31-B299-D336ADE74C0F}">
      <dsp:nvSpPr>
        <dsp:cNvPr id="0" name=""/>
        <dsp:cNvSpPr/>
      </dsp:nvSpPr>
      <dsp:spPr>
        <a:xfrm>
          <a:off x="422" y="1347954"/>
          <a:ext cx="2218808" cy="183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AB1410-B8EB-4DF7-A156-FD4C1027D6E2}">
      <dsp:nvSpPr>
        <dsp:cNvPr id="0" name=""/>
        <dsp:cNvSpPr/>
      </dsp:nvSpPr>
      <dsp:spPr>
        <a:xfrm>
          <a:off x="1219267" y="1485504"/>
          <a:ext cx="2847792" cy="2847792"/>
        </a:xfrm>
        <a:prstGeom prst="leftCircularArrow">
          <a:avLst>
            <a:gd name="adj1" fmla="val 2782"/>
            <a:gd name="adj2" fmla="val 339394"/>
            <a:gd name="adj3" fmla="val 2114905"/>
            <a:gd name="adj4" fmla="val 9024489"/>
            <a:gd name="adj5" fmla="val 324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E45079-BFE9-490E-B110-34FB3A8EE97B}">
      <dsp:nvSpPr>
        <dsp:cNvPr id="0" name=""/>
        <dsp:cNvSpPr/>
      </dsp:nvSpPr>
      <dsp:spPr>
        <a:xfrm>
          <a:off x="158500" y="2785853"/>
          <a:ext cx="2642256" cy="784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Состав АК </a:t>
          </a:r>
          <a:endParaRPr lang="ru-RU" sz="2800" b="1" kern="1200" dirty="0"/>
        </a:p>
      </dsp:txBody>
      <dsp:txXfrm>
        <a:off x="158500" y="2785853"/>
        <a:ext cx="2642256" cy="784308"/>
      </dsp:txXfrm>
    </dsp:sp>
    <dsp:sp modelId="{1956A9F4-C190-49C5-B463-05ACA34B02C3}">
      <dsp:nvSpPr>
        <dsp:cNvPr id="0" name=""/>
        <dsp:cNvSpPr/>
      </dsp:nvSpPr>
      <dsp:spPr>
        <a:xfrm>
          <a:off x="3178035" y="1347954"/>
          <a:ext cx="2218808" cy="183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C439DB-3C70-4AF0-9FEE-11C44892039A}">
      <dsp:nvSpPr>
        <dsp:cNvPr id="0" name=""/>
        <dsp:cNvSpPr/>
      </dsp:nvSpPr>
      <dsp:spPr>
        <a:xfrm>
          <a:off x="4371682" y="153027"/>
          <a:ext cx="3158138" cy="3158138"/>
        </a:xfrm>
        <a:prstGeom prst="circularArrow">
          <a:avLst>
            <a:gd name="adj1" fmla="val 2509"/>
            <a:gd name="adj2" fmla="val 304101"/>
            <a:gd name="adj3" fmla="val 19520389"/>
            <a:gd name="adj4" fmla="val 12575511"/>
            <a:gd name="adj5" fmla="val 29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A586C5-9039-492A-8CA6-384833416048}">
      <dsp:nvSpPr>
        <dsp:cNvPr id="0" name=""/>
        <dsp:cNvSpPr/>
      </dsp:nvSpPr>
      <dsp:spPr>
        <a:xfrm>
          <a:off x="3312781" y="955800"/>
          <a:ext cx="2688920" cy="784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Строение  АК</a:t>
          </a:r>
          <a:endParaRPr lang="ru-RU" sz="2700" b="1" kern="1200" dirty="0"/>
        </a:p>
      </dsp:txBody>
      <dsp:txXfrm>
        <a:off x="3312781" y="955800"/>
        <a:ext cx="2688920" cy="784308"/>
      </dsp:txXfrm>
    </dsp:sp>
    <dsp:sp modelId="{D7AE90BC-D383-4EDD-84D3-82D5E6D2FD79}">
      <dsp:nvSpPr>
        <dsp:cNvPr id="0" name=""/>
        <dsp:cNvSpPr/>
      </dsp:nvSpPr>
      <dsp:spPr>
        <a:xfrm>
          <a:off x="6378981" y="1347954"/>
          <a:ext cx="2218808" cy="183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481FE6-B863-494B-853A-A93F9E96D72E}">
      <dsp:nvSpPr>
        <dsp:cNvPr id="0" name=""/>
        <dsp:cNvSpPr/>
      </dsp:nvSpPr>
      <dsp:spPr>
        <a:xfrm>
          <a:off x="6573218" y="2864762"/>
          <a:ext cx="2570781" cy="658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Свойства  АК</a:t>
          </a:r>
          <a:endParaRPr lang="ru-RU" sz="2700" b="1" kern="1200" dirty="0"/>
        </a:p>
      </dsp:txBody>
      <dsp:txXfrm>
        <a:off x="6573218" y="2864762"/>
        <a:ext cx="2570781" cy="6582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18" Type="http://schemas.openxmlformats.org/officeDocument/2006/relationships/slide" Target="slide28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slide" Target="slide14.xml"/><Relationship Id="rId17" Type="http://schemas.openxmlformats.org/officeDocument/2006/relationships/slide" Target="slide27.xml"/><Relationship Id="rId2" Type="http://schemas.openxmlformats.org/officeDocument/2006/relationships/slide" Target="slide8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6.xml"/><Relationship Id="rId5" Type="http://schemas.openxmlformats.org/officeDocument/2006/relationships/slide" Target="slide13.xml"/><Relationship Id="rId15" Type="http://schemas.openxmlformats.org/officeDocument/2006/relationships/slide" Target="slide20.xml"/><Relationship Id="rId10" Type="http://schemas.openxmlformats.org/officeDocument/2006/relationships/slide" Target="slide11.xml"/><Relationship Id="rId19" Type="http://schemas.openxmlformats.org/officeDocument/2006/relationships/slide" Target="slide30.xml"/><Relationship Id="rId4" Type="http://schemas.openxmlformats.org/officeDocument/2006/relationships/slide" Target="slide4.xml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747705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 урока: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2500306"/>
            <a:ext cx="8929718" cy="2311005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«Аминокислоты»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4" descr="D:\октябрьские интернет картинки\shutterstock_20988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10715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i="1" dirty="0" smtClean="0"/>
              <a:t>Номенклатура аминокислот с использованием букв греческого алфавита.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7615262" cy="39417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2       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sz="40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       COOH</a:t>
            </a:r>
          </a:p>
          <a:p>
            <a:pPr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NH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34" y="1444294"/>
            <a:ext cx="8186766" cy="48422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β</a:t>
            </a:r>
            <a:r>
              <a:rPr lang="ru-RU" sz="4000" b="1" dirty="0" err="1" smtClean="0">
                <a:solidFill>
                  <a:srgbClr val="FF0000"/>
                </a:solidFill>
              </a:rPr>
              <a:t>             </a:t>
            </a:r>
            <a:r>
              <a:rPr lang="ru-RU" sz="4000" b="1" dirty="0" err="1" smtClean="0">
                <a:solidFill>
                  <a:srgbClr val="C00000"/>
                </a:solidFill>
              </a:rPr>
              <a:t>α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endParaRPr lang="ru-RU" sz="32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sz="3200" b="1" dirty="0" err="1" smtClean="0">
                <a:solidFill>
                  <a:srgbClr val="C00000"/>
                </a:solidFill>
              </a:rPr>
              <a:t>β</a:t>
            </a:r>
            <a:r>
              <a:rPr lang="ru-RU" sz="3200" b="1" i="1" dirty="0" err="1" smtClean="0">
                <a:solidFill>
                  <a:srgbClr val="0070C0"/>
                </a:solidFill>
              </a:rPr>
              <a:t>-амино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пропионовая</a:t>
            </a:r>
            <a:r>
              <a:rPr lang="ru-RU" sz="3200" b="1" i="1" dirty="0" err="1" smtClean="0"/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кислота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1500166" y="3000372"/>
            <a:ext cx="928694" cy="71438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3357554" y="3000372"/>
            <a:ext cx="928694" cy="71438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1071538" y="2357430"/>
            <a:ext cx="71438" cy="2571768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857364"/>
            <a:ext cx="58579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</a:t>
            </a:r>
            <a:r>
              <a:rPr lang="ru-RU" sz="4000" b="1" dirty="0" smtClean="0">
                <a:solidFill>
                  <a:srgbClr val="FF0000"/>
                </a:solidFill>
              </a:rPr>
              <a:t>3             2             1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Исторически </a:t>
            </a:r>
            <a:br>
              <a:rPr lang="ru-RU" sz="3600" dirty="0" smtClean="0"/>
            </a:br>
            <a:r>
              <a:rPr lang="ru-RU" sz="3600" dirty="0" smtClean="0"/>
              <a:t>сложившиеся названия аминокислот.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8572560" cy="39417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2       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CH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CH</a:t>
            </a:r>
            <a:r>
              <a:rPr lang="ru-RU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COOH</a:t>
            </a:r>
          </a:p>
          <a:p>
            <a:pPr>
              <a:buNone/>
            </a:pPr>
            <a:endParaRPr lang="en-US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NH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4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7159" y="1444294"/>
            <a:ext cx="8329642" cy="47707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δ               γ               β            α</a:t>
            </a:r>
            <a:endParaRPr lang="ru-RU" sz="3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α</a:t>
            </a:r>
            <a:r>
              <a:rPr lang="ru-RU" sz="3600" b="1" dirty="0" err="1" smtClean="0"/>
              <a:t>- </a:t>
            </a:r>
            <a:r>
              <a:rPr lang="ru-RU" sz="3600" b="1" dirty="0" smtClean="0">
                <a:solidFill>
                  <a:srgbClr val="0070C0"/>
                </a:solidFill>
              </a:rPr>
              <a:t>амино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валериановая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кислота</a:t>
            </a:r>
            <a:endParaRPr lang="ru-RU" sz="3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Минус 6"/>
          <p:cNvSpPr/>
          <p:nvPr/>
        </p:nvSpPr>
        <p:spPr>
          <a:xfrm>
            <a:off x="1285852" y="2786058"/>
            <a:ext cx="914400" cy="485772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2857488" y="2786058"/>
            <a:ext cx="914400" cy="485772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 rot="16200000">
            <a:off x="4929190" y="3500438"/>
            <a:ext cx="914400" cy="485772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357686" y="2786058"/>
            <a:ext cx="914400" cy="485772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5857884" y="2786058"/>
            <a:ext cx="914400" cy="485772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/>
              <a:t>Изомерия  углеродного скелета  аминокислот.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71546"/>
            <a:ext cx="86868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4                     3                   2                1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ru-RU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3       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2    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sz="40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  COOH</a:t>
            </a:r>
          </a:p>
          <a:p>
            <a:pPr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NH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40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baseline="-25000" dirty="0" smtClean="0">
                <a:solidFill>
                  <a:srgbClr val="008000"/>
                </a:solidFill>
              </a:rPr>
              <a:t>                                                               </a:t>
            </a:r>
            <a:r>
              <a:rPr lang="en-US" sz="4000" b="1" dirty="0" smtClean="0">
                <a:solidFill>
                  <a:srgbClr val="008000"/>
                </a:solidFill>
              </a:rPr>
              <a:t>CH</a:t>
            </a:r>
            <a:r>
              <a:rPr lang="ru-RU" sz="4000" b="1" baseline="-25000" dirty="0" smtClean="0">
                <a:solidFill>
                  <a:srgbClr val="008000"/>
                </a:solidFill>
              </a:rPr>
              <a:t>3</a:t>
            </a:r>
            <a:r>
              <a:rPr lang="ru-RU" sz="2800" b="1" dirty="0" smtClean="0">
                <a:solidFill>
                  <a:srgbClr val="008000"/>
                </a:solidFill>
              </a:rPr>
              <a:t>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8000"/>
                </a:solidFill>
              </a:rPr>
              <a:t>                                             3                 2                1</a:t>
            </a:r>
          </a:p>
          <a:p>
            <a:pPr marL="852678" indent="-742950">
              <a:buNone/>
            </a:pPr>
            <a:r>
              <a:rPr lang="ru-RU" sz="4000" b="1" dirty="0" smtClean="0">
                <a:solidFill>
                  <a:srgbClr val="008000"/>
                </a:solidFill>
              </a:rPr>
              <a:t>                              </a:t>
            </a:r>
            <a:r>
              <a:rPr lang="en-US" sz="4000" b="1" dirty="0" smtClean="0">
                <a:solidFill>
                  <a:srgbClr val="008000"/>
                </a:solidFill>
              </a:rPr>
              <a:t>CH</a:t>
            </a:r>
            <a:r>
              <a:rPr lang="en-US" sz="4000" b="1" baseline="-25000" dirty="0" smtClean="0">
                <a:solidFill>
                  <a:srgbClr val="008000"/>
                </a:solidFill>
              </a:rPr>
              <a:t>2        </a:t>
            </a:r>
            <a:r>
              <a:rPr lang="en-US" sz="4000" b="1" dirty="0" err="1" smtClean="0">
                <a:solidFill>
                  <a:srgbClr val="008000"/>
                </a:solidFill>
              </a:rPr>
              <a:t>CH</a:t>
            </a:r>
            <a:r>
              <a:rPr lang="en-US" sz="4000" b="1" baseline="-25000" dirty="0" err="1" smtClean="0">
                <a:solidFill>
                  <a:srgbClr val="008000"/>
                </a:solidFill>
              </a:rPr>
              <a:t>2</a:t>
            </a:r>
            <a:r>
              <a:rPr lang="ru-RU" sz="4000" b="1" baseline="-25000" dirty="0" smtClean="0">
                <a:solidFill>
                  <a:srgbClr val="008000"/>
                </a:solidFill>
              </a:rPr>
              <a:t>   </a:t>
            </a:r>
            <a:r>
              <a:rPr lang="en-US" sz="4000" b="1" dirty="0" smtClean="0">
                <a:solidFill>
                  <a:srgbClr val="008000"/>
                </a:solidFill>
              </a:rPr>
              <a:t>   COOH</a:t>
            </a: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8000"/>
                </a:solidFill>
              </a:rPr>
              <a:t>                                           </a:t>
            </a:r>
            <a:r>
              <a:rPr lang="en-US" sz="4000" b="1" dirty="0" smtClean="0">
                <a:solidFill>
                  <a:srgbClr val="008000"/>
                </a:solidFill>
              </a:rPr>
              <a:t>NH</a:t>
            </a:r>
            <a:r>
              <a:rPr lang="en-US" sz="4000" b="1" baseline="-25000" dirty="0" smtClean="0">
                <a:solidFill>
                  <a:srgbClr val="008000"/>
                </a:solidFill>
              </a:rPr>
              <a:t>2</a:t>
            </a:r>
            <a:endParaRPr lang="ru-RU" sz="4000" b="1" baseline="-250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428728" y="1444294"/>
            <a:ext cx="7143800" cy="54137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2-аминобутановая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кислота</a:t>
            </a:r>
          </a:p>
          <a:p>
            <a:pPr>
              <a:buNone/>
            </a:pPr>
            <a:endParaRPr lang="ru-RU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008000"/>
                </a:solidFill>
              </a:rPr>
              <a:t>2-амино-2-метилпропановая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8000"/>
                </a:solidFill>
              </a:rPr>
              <a:t>                                        кислота</a:t>
            </a:r>
          </a:p>
          <a:p>
            <a:pPr>
              <a:buNone/>
            </a:pPr>
            <a:endParaRPr lang="ru-RU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1428728" y="1785926"/>
            <a:ext cx="914400" cy="21431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2928926" y="1785926"/>
            <a:ext cx="914400" cy="21431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4429124" y="1785926"/>
            <a:ext cx="914400" cy="21431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 rot="16200000">
            <a:off x="3507577" y="2421721"/>
            <a:ext cx="914400" cy="21431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5400000">
            <a:off x="5579279" y="4279109"/>
            <a:ext cx="914400" cy="214314"/>
          </a:xfrm>
          <a:prstGeom prst="mathMinus">
            <a:avLst/>
          </a:prstGeom>
          <a:solidFill>
            <a:srgbClr val="008000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5000628" y="4857760"/>
            <a:ext cx="914400" cy="214314"/>
          </a:xfrm>
          <a:prstGeom prst="mathMinus">
            <a:avLst/>
          </a:prstGeom>
          <a:solidFill>
            <a:srgbClr val="008000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6500826" y="4857760"/>
            <a:ext cx="914400" cy="214314"/>
          </a:xfrm>
          <a:prstGeom prst="mathMinus">
            <a:avLst/>
          </a:prstGeom>
          <a:solidFill>
            <a:srgbClr val="008000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 rot="16200000">
            <a:off x="5579279" y="5564993"/>
            <a:ext cx="914400" cy="214314"/>
          </a:xfrm>
          <a:prstGeom prst="mathMinus">
            <a:avLst/>
          </a:prstGeom>
          <a:solidFill>
            <a:srgbClr val="008000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0" i="1" dirty="0" smtClean="0"/>
              <a:t>Изомерия положения аминогруппы.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857232"/>
            <a:ext cx="8401080" cy="571504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4                 3                 2                 1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ru-RU" sz="3600" b="1" baseline="-25000" dirty="0" smtClean="0">
                <a:solidFill>
                  <a:schemeClr val="accent6">
                    <a:lumMod val="50000"/>
                  </a:schemeClr>
                </a:solidFill>
              </a:rPr>
              <a:t>3       </a:t>
            </a:r>
            <a:r>
              <a:rPr lang="en-US" sz="3600" b="1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sz="3600" b="1" baseline="-25000" dirty="0" smtClean="0">
                <a:solidFill>
                  <a:schemeClr val="accent6">
                    <a:lumMod val="50000"/>
                  </a:schemeClr>
                </a:solidFill>
              </a:rPr>
              <a:t>2       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sz="36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3600" b="1" baseline="-250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  COOH</a:t>
            </a:r>
          </a:p>
          <a:p>
            <a:pPr>
              <a:buNone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NH</a:t>
            </a:r>
            <a:r>
              <a:rPr lang="en-US" sz="36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  <a:p>
            <a:pPr>
              <a:buNone/>
            </a:pPr>
            <a:endParaRPr lang="en-US" sz="36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baseline="-25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200" b="1" baseline="-25000" dirty="0" smtClean="0">
                <a:solidFill>
                  <a:schemeClr val="accent4">
                    <a:lumMod val="50000"/>
                  </a:schemeClr>
                </a:solidFill>
              </a:rPr>
              <a:t>4                 3                 2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           1</a:t>
            </a:r>
            <a:endParaRPr lang="en-US" sz="3200" b="1" baseline="-25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CH</a:t>
            </a:r>
            <a:r>
              <a:rPr lang="ru-RU" sz="3600" b="1" baseline="-25000" dirty="0" smtClean="0">
                <a:solidFill>
                  <a:schemeClr val="accent4">
                    <a:lumMod val="50000"/>
                  </a:schemeClr>
                </a:solidFill>
              </a:rPr>
              <a:t>3       </a:t>
            </a:r>
            <a:r>
              <a:rPr lang="en-US" sz="3600" b="1" baseline="-25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CH</a:t>
            </a:r>
            <a:r>
              <a:rPr lang="en-US" sz="3600" b="1" baseline="-25000" dirty="0" smtClean="0">
                <a:solidFill>
                  <a:schemeClr val="accent4">
                    <a:lumMod val="50000"/>
                  </a:schemeClr>
                </a:solidFill>
              </a:rPr>
              <a:t>2       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CH</a:t>
            </a:r>
            <a:r>
              <a:rPr lang="en-US" sz="3600" b="1" baseline="-25000" dirty="0" err="1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sz="3600" b="1" baseline="-25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  COOH</a:t>
            </a:r>
          </a:p>
          <a:p>
            <a:pPr>
              <a:buNone/>
            </a:pPr>
            <a:endParaRPr lang="en-US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NH</a:t>
            </a:r>
            <a:r>
              <a:rPr lang="en-US" sz="3600" b="1" baseline="-25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endParaRPr lang="ru-RU" sz="3600" b="1" baseline="-25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en-US" sz="36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36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2500297" y="1444294"/>
            <a:ext cx="6186503" cy="48422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       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2</a:t>
            </a:r>
            <a:r>
              <a:rPr lang="ru-RU" sz="3600" i="1" dirty="0" smtClean="0">
                <a:solidFill>
                  <a:srgbClr val="0070C0"/>
                </a:solidFill>
              </a:rPr>
              <a:t>-амино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бутановая</a:t>
            </a: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rgbClr val="7030A0"/>
                </a:solidFill>
              </a:rPr>
              <a:t>кислота.</a:t>
            </a:r>
          </a:p>
          <a:p>
            <a:pPr algn="r">
              <a:buNone/>
            </a:pPr>
            <a:endParaRPr lang="ru-RU" sz="3600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sz="3600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sz="3600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sz="3600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sz="3600" i="1" dirty="0" smtClean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3</a:t>
            </a:r>
            <a:r>
              <a:rPr lang="ru-RU" sz="3600" i="1" dirty="0" smtClean="0">
                <a:solidFill>
                  <a:srgbClr val="0070C0"/>
                </a:solidFill>
              </a:rPr>
              <a:t>-амино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бутановая</a:t>
            </a: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rgbClr val="7030A0"/>
                </a:solidFill>
              </a:rPr>
              <a:t>кислота.</a:t>
            </a:r>
          </a:p>
          <a:p>
            <a:pPr algn="r">
              <a:buNone/>
            </a:pP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14" name="Минус 13"/>
          <p:cNvSpPr/>
          <p:nvPr/>
        </p:nvSpPr>
        <p:spPr>
          <a:xfrm>
            <a:off x="1357290" y="1571612"/>
            <a:ext cx="64294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2714612" y="1571612"/>
            <a:ext cx="64294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4143372" y="1571612"/>
            <a:ext cx="64294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 rot="16200000">
            <a:off x="3344695" y="2155976"/>
            <a:ext cx="64294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1428728" y="4214818"/>
            <a:ext cx="642942" cy="45719"/>
          </a:xfrm>
          <a:prstGeom prst="mathMinus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4214810" y="4286256"/>
            <a:ext cx="642942" cy="45719"/>
          </a:xfrm>
          <a:prstGeom prst="mathMinus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2786050" y="4214818"/>
            <a:ext cx="642942" cy="45719"/>
          </a:xfrm>
          <a:prstGeom prst="mathMinus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 rot="16200000">
            <a:off x="1915935" y="4727743"/>
            <a:ext cx="642942" cy="45719"/>
          </a:xfrm>
          <a:prstGeom prst="mathMinus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зад 21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50019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Творческое задание №3.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357430"/>
            <a:ext cx="7772400" cy="245388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Зная  общую формулу   аминокислот, составьте  формулы </a:t>
            </a:r>
            <a:r>
              <a:rPr lang="ru-RU" sz="3600" b="1" dirty="0" err="1" smtClean="0"/>
              <a:t>аланина</a:t>
            </a:r>
            <a:r>
              <a:rPr lang="ru-RU" sz="3600" b="1" dirty="0" smtClean="0"/>
              <a:t> , </a:t>
            </a:r>
            <a:r>
              <a:rPr lang="ru-RU" sz="3600" b="1" dirty="0" err="1" smtClean="0"/>
              <a:t>фенилаланина</a:t>
            </a:r>
            <a:r>
              <a:rPr lang="ru-RU" sz="3600" b="1" dirty="0" smtClean="0"/>
              <a:t> , лейцина, изолейцина </a:t>
            </a:r>
            <a:r>
              <a:rPr lang="en-US" sz="3600" b="1" dirty="0" smtClean="0"/>
              <a:t> /</a:t>
            </a:r>
            <a:endParaRPr lang="ru-RU" sz="3600" b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928673"/>
          <a:ext cx="8229600" cy="5169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304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радикал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аминокислота</a:t>
                      </a:r>
                      <a:endParaRPr lang="ru-RU" dirty="0"/>
                    </a:p>
                  </a:txBody>
                  <a:tcPr/>
                </a:tc>
              </a:tr>
              <a:tr h="64841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ГЛИЦИН</a:t>
                      </a:r>
                      <a:endParaRPr lang="ru-RU" b="1" dirty="0"/>
                    </a:p>
                  </a:txBody>
                  <a:tcPr/>
                </a:tc>
              </a:tr>
              <a:tr h="64841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СН</a:t>
                      </a:r>
                      <a:r>
                        <a:rPr lang="ru-RU" sz="32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-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АЛАНИН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841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</a:t>
                      </a:r>
                      <a:r>
                        <a:rPr lang="en-US" sz="3200" b="1" dirty="0" smtClean="0"/>
                        <a:t>SCH</a:t>
                      </a:r>
                      <a:r>
                        <a:rPr lang="en-US" sz="3200" b="1" baseline="-25000" dirty="0" smtClean="0"/>
                        <a:t>2 </a:t>
                      </a:r>
                      <a:r>
                        <a:rPr lang="en-US" sz="3200" b="1" baseline="0" dirty="0" smtClean="0"/>
                        <a:t> -</a:t>
                      </a:r>
                      <a:r>
                        <a:rPr lang="en-US" sz="3200" b="1" baseline="-25000" dirty="0" smtClean="0"/>
                        <a:t> </a:t>
                      </a:r>
                      <a:r>
                        <a:rPr lang="en-US" sz="3200" b="1" baseline="0" dirty="0" smtClean="0"/>
                        <a:t>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ЦИСТЕИН</a:t>
                      </a:r>
                      <a:endParaRPr lang="ru-RU" b="1" dirty="0"/>
                    </a:p>
                  </a:txBody>
                  <a:tcPr/>
                </a:tc>
              </a:tr>
              <a:tr h="64841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(СН</a:t>
                      </a:r>
                      <a:r>
                        <a:rPr lang="ru-RU" sz="32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)СН СН</a:t>
                      </a:r>
                      <a:r>
                        <a:rPr lang="ru-RU" sz="32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ЛЕЙЦИН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8418"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 </a:t>
                      </a:r>
                      <a:r>
                        <a:rPr lang="ru-RU" sz="32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</a:t>
                      </a:r>
                      <a:r>
                        <a:rPr lang="ru-RU" sz="32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СН</a:t>
                      </a:r>
                      <a:r>
                        <a:rPr lang="ru-RU" sz="32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ФЕНИЛАЛАНИН</a:t>
                      </a:r>
                      <a:endParaRPr lang="ru-RU" b="1" dirty="0"/>
                    </a:p>
                  </a:txBody>
                  <a:tcPr/>
                </a:tc>
              </a:tr>
              <a:tr h="648418"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НОСН</a:t>
                      </a:r>
                      <a:r>
                        <a:rPr lang="ru-RU" sz="32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СЕРИН</a:t>
                      </a:r>
                      <a:endParaRPr lang="ru-RU" b="1" dirty="0"/>
                    </a:p>
                  </a:txBody>
                  <a:tcPr/>
                </a:tc>
              </a:tr>
              <a:tr h="648418"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</a:t>
                      </a:r>
                      <a:r>
                        <a:rPr lang="ru-RU" sz="32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Н</a:t>
                      </a:r>
                      <a:r>
                        <a:rPr lang="ru-RU" sz="32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СН</a:t>
                      </a:r>
                      <a:r>
                        <a:rPr lang="ru-RU" sz="32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ИЗОЛЕЙЦИН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/>
              <a:t>Радикалы некоторых важнейших АК.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/>
              <a:t>Физические свойства  АК.</a:t>
            </a:r>
            <a:endParaRPr lang="ru-RU" sz="3600" i="1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2"/>
          </p:nvPr>
        </p:nvGraphicFramePr>
        <p:xfrm>
          <a:off x="457200" y="1142984"/>
          <a:ext cx="404018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Изображение 002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4645025" y="1214422"/>
            <a:ext cx="4041775" cy="5643578"/>
          </a:xfrm>
        </p:spPr>
      </p:pic>
      <p:sp>
        <p:nvSpPr>
          <p:cNvPr id="6" name="Управляющая кнопка: назад 5">
            <a:hlinkClick r:id="rId8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Получение аминокислот.</a:t>
            </a:r>
            <a:endParaRPr lang="ru-RU" i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6143644"/>
            <a:ext cx="4329114" cy="5715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6" y="6143644"/>
            <a:ext cx="4041775" cy="5715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0" y="1444294"/>
            <a:ext cx="9144000" cy="50565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P </a:t>
            </a:r>
            <a:r>
              <a:rPr lang="ru-RU" dirty="0" smtClean="0"/>
              <a:t>(красный)</a:t>
            </a:r>
          </a:p>
          <a:p>
            <a:pPr>
              <a:buNone/>
            </a:pPr>
            <a:r>
              <a:rPr lang="ru-RU" sz="2800" b="1" dirty="0" smtClean="0"/>
              <a:t>СН</a:t>
            </a:r>
            <a:r>
              <a:rPr lang="ru-RU" sz="2800" b="1" baseline="-25000" dirty="0" smtClean="0"/>
              <a:t>3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СООН </a:t>
            </a:r>
            <a:r>
              <a:rPr lang="ru-RU" sz="2800" b="1" dirty="0" smtClean="0"/>
              <a:t>      </a:t>
            </a: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 </a:t>
            </a:r>
            <a:r>
              <a:rPr lang="ru-RU" sz="2800" b="1" baseline="-250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ru-RU" sz="2800" b="1" dirty="0" smtClean="0"/>
              <a:t> СН</a:t>
            </a:r>
            <a:r>
              <a:rPr lang="ru-RU" sz="2800" b="1" baseline="-25000" dirty="0" smtClean="0"/>
              <a:t>2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660066"/>
                </a:solidFill>
              </a:rPr>
              <a:t>СООН</a:t>
            </a:r>
            <a:r>
              <a:rPr lang="ru-RU" sz="2800" b="1" dirty="0" smtClean="0"/>
              <a:t>      Н </a:t>
            </a: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en-US" sz="2800" b="1" dirty="0" smtClean="0"/>
              <a:t> </a:t>
            </a:r>
            <a:endParaRPr lang="ru-RU" sz="2800" b="1" dirty="0" smtClean="0"/>
          </a:p>
          <a:p>
            <a:pPr>
              <a:buNone/>
            </a:pPr>
            <a:endParaRPr lang="ru-RU" sz="2800" b="1" baseline="-25000" dirty="0" smtClean="0"/>
          </a:p>
          <a:p>
            <a:pPr>
              <a:buNone/>
            </a:pPr>
            <a:endParaRPr lang="ru-RU" sz="2800" b="1" baseline="-25000" dirty="0" smtClean="0"/>
          </a:p>
          <a:p>
            <a:pPr>
              <a:buNone/>
            </a:pPr>
            <a:endParaRPr lang="ru-RU" sz="2800" b="1" baseline="-25000" dirty="0" smtClean="0"/>
          </a:p>
          <a:p>
            <a:pPr>
              <a:buNone/>
            </a:pPr>
            <a:r>
              <a:rPr lang="en-US" sz="2800" b="1" baseline="-250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ru-RU" sz="2800" b="1" dirty="0" smtClean="0"/>
              <a:t> СН</a:t>
            </a:r>
            <a:r>
              <a:rPr lang="ru-RU" sz="2800" b="1" baseline="-25000" dirty="0" smtClean="0"/>
              <a:t>2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660066"/>
                </a:solidFill>
              </a:rPr>
              <a:t>СООН</a:t>
            </a:r>
            <a:r>
              <a:rPr lang="ru-RU" sz="2800" b="1" dirty="0" smtClean="0"/>
              <a:t> </a:t>
            </a:r>
            <a:r>
              <a:rPr lang="en-US" sz="2800" b="1" baseline="-25000" dirty="0" smtClean="0"/>
              <a:t> </a:t>
            </a:r>
            <a:r>
              <a:rPr lang="ru-RU" sz="2800" b="1" dirty="0" smtClean="0"/>
              <a:t>     2 </a:t>
            </a:r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r>
              <a:rPr lang="ru-RU" sz="2800" b="1" dirty="0" smtClean="0">
                <a:solidFill>
                  <a:srgbClr val="0070C0"/>
                </a:solidFill>
              </a:rPr>
              <a:t>Н</a:t>
            </a:r>
            <a:r>
              <a:rPr lang="ru-RU" sz="28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2800" b="1" baseline="-25000" dirty="0" smtClean="0"/>
              <a:t>                </a:t>
            </a:r>
            <a:r>
              <a:rPr lang="ru-RU" sz="2800" b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r>
              <a:rPr lang="ru-RU" sz="2800" b="1" dirty="0" smtClean="0">
                <a:solidFill>
                  <a:srgbClr val="0070C0"/>
                </a:solidFill>
              </a:rPr>
              <a:t>Н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/>
              <a:t>СН</a:t>
            </a:r>
            <a:r>
              <a:rPr lang="ru-RU" sz="2800" b="1" baseline="-25000" dirty="0" smtClean="0"/>
              <a:t>2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660066"/>
                </a:solidFill>
              </a:rPr>
              <a:t>СООН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                                                            </a:t>
            </a:r>
          </a:p>
          <a:p>
            <a:pPr>
              <a:buNone/>
            </a:pPr>
            <a:r>
              <a:rPr lang="en-US" sz="2800" b="1" dirty="0" smtClean="0"/>
              <a:t>                                                                                    </a:t>
            </a:r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r>
              <a:rPr lang="ru-RU" sz="2800" b="1" dirty="0" smtClean="0">
                <a:solidFill>
                  <a:srgbClr val="0070C0"/>
                </a:solidFill>
              </a:rPr>
              <a:t>Н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4</a:t>
            </a:r>
            <a:r>
              <a:rPr lang="en-US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en-US" sz="2800" b="1" dirty="0" smtClean="0"/>
              <a:t>  </a:t>
            </a:r>
            <a:endParaRPr lang="ru-RU" sz="2800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7929586" y="4786322"/>
            <a:ext cx="757214" cy="5997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Плюс 12"/>
          <p:cNvSpPr/>
          <p:nvPr/>
        </p:nvSpPr>
        <p:spPr>
          <a:xfrm>
            <a:off x="2214546" y="2000240"/>
            <a:ext cx="357190" cy="285752"/>
          </a:xfrm>
          <a:prstGeom prst="mathPlus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143240" y="2071678"/>
            <a:ext cx="192882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7500958" y="1928802"/>
            <a:ext cx="357190" cy="285752"/>
          </a:xfrm>
          <a:prstGeom prst="mathPlus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2643174" y="3500438"/>
            <a:ext cx="357190" cy="285752"/>
          </a:xfrm>
          <a:prstGeom prst="mathPlus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071934" y="3571876"/>
            <a:ext cx="928694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7786710" y="3429000"/>
            <a:ext cx="357190" cy="285752"/>
          </a:xfrm>
          <a:prstGeom prst="mathPlus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D:\октябрьские интернет картинки\shutterstock_20988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8625"/>
            <a:ext cx="10715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Творческое задание № 4.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body" idx="1"/>
          </p:nvPr>
        </p:nvSpPr>
        <p:spPr>
          <a:xfrm>
            <a:off x="457200" y="6500834"/>
            <a:ext cx="4257676" cy="1428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32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766946" y="6485594"/>
            <a:ext cx="4041775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1142984"/>
            <a:ext cx="8401080" cy="535785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Учитывая особенности состава  и строения  аминокислот, попытайтесь охарактеризовать их кислотно-основные свойства.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Какое действие окажет   глицин на  универсальный индикатор?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4" descr="lec11_2_1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071546"/>
            <a:ext cx="2500330" cy="2076089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4643438" y="1142984"/>
            <a:ext cx="1214446" cy="192882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71868" y="2071678"/>
            <a:ext cx="1143008" cy="114300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3286124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аминогруппа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1928802"/>
            <a:ext cx="3357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карбоксильная группа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916750">
            <a:off x="2571736" y="2285992"/>
            <a:ext cx="731520" cy="1216152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265222">
            <a:off x="5883089" y="1224404"/>
            <a:ext cx="1216152" cy="73152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857488" y="4071942"/>
            <a:ext cx="484632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000892" y="3143248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521495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основные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свойства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4286256"/>
            <a:ext cx="36433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кислотные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свойства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12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3" grpId="0" animBg="1"/>
      <p:bldP spid="14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/>
              <a:t>Нейтральная реакция раствора глицина</a:t>
            </a:r>
            <a:endParaRPr lang="ru-RU" sz="2800" i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Универсальный индикатор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500562" y="5410200"/>
            <a:ext cx="4186239" cy="76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Изображение 0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1900436"/>
            <a:ext cx="4040188" cy="3030141"/>
          </a:xfrm>
        </p:spPr>
      </p:pic>
      <p:pic>
        <p:nvPicPr>
          <p:cNvPr id="14" name="Содержимое 13" descr="Изображение 0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5025" y="1899841"/>
            <a:ext cx="4041775" cy="3031331"/>
          </a:xfr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 animBg="1"/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2860" y="544325"/>
            <a:ext cx="8229600" cy="5458611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1600" dirty="0" smtClean="0"/>
              <a:t>1.</a:t>
            </a:r>
            <a:r>
              <a:rPr lang="ru-RU" sz="1600" i="1" dirty="0" smtClean="0"/>
              <a:t> Последовательность </a:t>
            </a:r>
            <a:r>
              <a:rPr lang="ru-RU" sz="1600" i="1" dirty="0"/>
              <a:t>изучения новой </a:t>
            </a:r>
            <a:r>
              <a:rPr lang="ru-RU" sz="1600" i="1" dirty="0" smtClean="0"/>
              <a:t>темы</a:t>
            </a:r>
          </a:p>
          <a:p>
            <a:pPr marL="109728" indent="0">
              <a:buNone/>
            </a:pPr>
            <a:r>
              <a:rPr lang="ru-RU" sz="1600" i="1" dirty="0" smtClean="0"/>
              <a:t>2.Творческое задание №1.</a:t>
            </a:r>
          </a:p>
          <a:p>
            <a:pPr marL="109728" indent="0">
              <a:buNone/>
            </a:pPr>
            <a:r>
              <a:rPr lang="ru-RU" sz="1600" i="1" dirty="0" smtClean="0"/>
              <a:t>3.Творческое </a:t>
            </a:r>
            <a:r>
              <a:rPr lang="ru-RU" sz="1600" i="1" dirty="0"/>
              <a:t>задание </a:t>
            </a:r>
            <a:r>
              <a:rPr lang="ru-RU" sz="1600" i="1" dirty="0" smtClean="0"/>
              <a:t>№2.</a:t>
            </a:r>
          </a:p>
          <a:p>
            <a:pPr marL="109728" indent="0">
              <a:buNone/>
            </a:pPr>
            <a:r>
              <a:rPr lang="ru-RU" sz="1600" i="1" dirty="0" smtClean="0"/>
              <a:t>4.Определение  аминокислот как класса органических соединений.</a:t>
            </a:r>
          </a:p>
          <a:p>
            <a:pPr marL="109728" indent="0">
              <a:buNone/>
            </a:pPr>
            <a:r>
              <a:rPr lang="ru-RU" sz="1600" i="1" dirty="0" smtClean="0"/>
              <a:t>5.</a:t>
            </a:r>
            <a:r>
              <a:rPr lang="ru-RU" sz="1600" i="1" dirty="0"/>
              <a:t> </a:t>
            </a:r>
            <a:r>
              <a:rPr lang="ru-RU" sz="1600" i="1" dirty="0" smtClean="0"/>
              <a:t>Номенклатура АК:</a:t>
            </a:r>
          </a:p>
          <a:p>
            <a:r>
              <a:rPr lang="ru-RU" sz="1600" i="1" dirty="0"/>
              <a:t>Международная  номенклатура </a:t>
            </a:r>
            <a:r>
              <a:rPr lang="ru-RU" sz="1600" i="1" dirty="0" smtClean="0"/>
              <a:t>АК. </a:t>
            </a:r>
          </a:p>
          <a:p>
            <a:r>
              <a:rPr lang="ru-RU" sz="1600" i="1" dirty="0"/>
              <a:t>Номенклатура аминокислот с использованием букв греческого алфавита</a:t>
            </a:r>
            <a:r>
              <a:rPr lang="ru-RU" sz="1600" i="1" dirty="0" smtClean="0"/>
              <a:t>.</a:t>
            </a:r>
          </a:p>
          <a:p>
            <a:r>
              <a:rPr lang="ru-RU" sz="1600" i="1" dirty="0"/>
              <a:t>Исторически </a:t>
            </a:r>
            <a:r>
              <a:rPr lang="ru-RU" sz="1600" i="1" dirty="0" smtClean="0"/>
              <a:t>сложившиеся </a:t>
            </a:r>
            <a:r>
              <a:rPr lang="ru-RU" sz="1600" i="1" dirty="0"/>
              <a:t>названия аминокислот</a:t>
            </a:r>
            <a:r>
              <a:rPr lang="ru-RU" sz="1600" i="1" dirty="0" smtClean="0"/>
              <a:t>.</a:t>
            </a:r>
          </a:p>
          <a:p>
            <a:pPr marL="109728" indent="0">
              <a:buNone/>
            </a:pPr>
            <a:r>
              <a:rPr lang="ru-RU" sz="1600" i="1" dirty="0" smtClean="0"/>
              <a:t>6.Изомерия  АК:</a:t>
            </a:r>
          </a:p>
          <a:p>
            <a:r>
              <a:rPr lang="ru-RU" sz="1600" i="1" dirty="0" smtClean="0"/>
              <a:t>Изомерия углеродного скелета АК.</a:t>
            </a:r>
          </a:p>
          <a:p>
            <a:r>
              <a:rPr lang="ru-RU" sz="1600" i="1" dirty="0"/>
              <a:t>Изомерия положения аминогруппы</a:t>
            </a:r>
            <a:r>
              <a:rPr lang="ru-RU" sz="1600" i="1" dirty="0" smtClean="0"/>
              <a:t>.</a:t>
            </a:r>
          </a:p>
          <a:p>
            <a:pPr marL="109728" indent="0">
              <a:buNone/>
            </a:pPr>
            <a:r>
              <a:rPr lang="ru-RU" sz="1600" i="1" dirty="0" smtClean="0"/>
              <a:t>7.Творческое задание №3.</a:t>
            </a:r>
          </a:p>
          <a:p>
            <a:pPr marL="109728" indent="0">
              <a:buNone/>
            </a:pPr>
            <a:r>
              <a:rPr lang="ru-RU" sz="1600" i="1" dirty="0" smtClean="0"/>
              <a:t>8.</a:t>
            </a:r>
            <a:r>
              <a:rPr lang="ru-RU" sz="1600" i="1" dirty="0"/>
              <a:t> Физические свойства  </a:t>
            </a:r>
            <a:r>
              <a:rPr lang="ru-RU" sz="1600" i="1" dirty="0" smtClean="0"/>
              <a:t>АК.</a:t>
            </a:r>
          </a:p>
          <a:p>
            <a:pPr marL="109728" indent="0">
              <a:buNone/>
            </a:pPr>
            <a:r>
              <a:rPr lang="ru-RU" sz="1600" i="1" dirty="0" smtClean="0"/>
              <a:t>9.</a:t>
            </a:r>
            <a:r>
              <a:rPr lang="ru-RU" sz="1600" i="1" dirty="0"/>
              <a:t> Получение </a:t>
            </a:r>
            <a:r>
              <a:rPr lang="ru-RU" sz="1600" i="1" dirty="0" smtClean="0"/>
              <a:t>аминокислот.</a:t>
            </a:r>
          </a:p>
          <a:p>
            <a:pPr marL="109728" indent="0">
              <a:buNone/>
            </a:pPr>
            <a:r>
              <a:rPr lang="ru-RU" sz="1600" i="1" dirty="0" smtClean="0"/>
              <a:t>10.Творческое задание №4. </a:t>
            </a:r>
          </a:p>
          <a:p>
            <a:pPr marL="109728" indent="0">
              <a:buNone/>
            </a:pPr>
            <a:r>
              <a:rPr lang="ru-RU" sz="1600" i="1" dirty="0" smtClean="0"/>
              <a:t>11.Творческое задание №5.</a:t>
            </a:r>
          </a:p>
          <a:p>
            <a:pPr marL="109728" indent="0">
              <a:buNone/>
            </a:pPr>
            <a:r>
              <a:rPr lang="ru-RU" sz="1600" i="1" dirty="0" smtClean="0"/>
              <a:t>12.Твоческое задание №6.</a:t>
            </a:r>
          </a:p>
          <a:p>
            <a:pPr marL="109728" indent="0">
              <a:buNone/>
            </a:pPr>
            <a:r>
              <a:rPr lang="ru-RU" sz="1600" i="1" dirty="0" smtClean="0"/>
              <a:t>13.Горение  АК.</a:t>
            </a:r>
          </a:p>
          <a:p>
            <a:pPr marL="109728" indent="0">
              <a:buNone/>
            </a:pPr>
            <a:r>
              <a:rPr lang="ru-RU" sz="1600" i="1" dirty="0" smtClean="0"/>
              <a:t>14.Реакция этерификации для АК.</a:t>
            </a:r>
          </a:p>
          <a:p>
            <a:pPr marL="109728" indent="0">
              <a:buNone/>
            </a:pPr>
            <a:r>
              <a:rPr lang="ru-RU" sz="1600" i="1" dirty="0" smtClean="0"/>
              <a:t>15.Выводы по уроку.  </a:t>
            </a:r>
          </a:p>
          <a:p>
            <a:pPr marL="109728" indent="0">
              <a:buNone/>
            </a:pPr>
            <a:r>
              <a:rPr lang="ru-RU" sz="1600" i="1" dirty="0" smtClean="0"/>
              <a:t>16.Домашнее задание.</a:t>
            </a:r>
          </a:p>
          <a:p>
            <a:pPr marL="109728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endParaRPr lang="ru-RU" sz="1600" i="1" dirty="0" smtClean="0"/>
          </a:p>
          <a:p>
            <a:pPr marL="109728" indent="0">
              <a:buNone/>
            </a:pPr>
            <a:endParaRPr lang="ru-RU" sz="2400" i="1" dirty="0" smtClean="0"/>
          </a:p>
          <a:p>
            <a:endParaRPr lang="ru-RU" sz="2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Микро-темы  урока:</a:t>
            </a:r>
            <a:endParaRPr lang="ru-RU" dirty="0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6588224" y="1211747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4752020" y="512676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2932940" y="728700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4287527" y="2897341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7464482" y="1947639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2932940" y="960882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8" action="ppaction://hlinksldjump" highlightClick="1"/>
          </p:cNvPr>
          <p:cNvSpPr/>
          <p:nvPr/>
        </p:nvSpPr>
        <p:spPr>
          <a:xfrm>
            <a:off x="4155116" y="1642000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9" action="ppaction://hlinksldjump" highlightClick="1"/>
          </p:cNvPr>
          <p:cNvSpPr/>
          <p:nvPr/>
        </p:nvSpPr>
        <p:spPr>
          <a:xfrm>
            <a:off x="4287527" y="2681317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10" action="ppaction://hlinksldjump" highlightClick="1"/>
          </p:cNvPr>
          <p:cNvSpPr/>
          <p:nvPr/>
        </p:nvSpPr>
        <p:spPr>
          <a:xfrm>
            <a:off x="5580112" y="2171055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11" action="ppaction://hlinksldjump" highlightClick="1"/>
          </p:cNvPr>
          <p:cNvSpPr/>
          <p:nvPr/>
        </p:nvSpPr>
        <p:spPr>
          <a:xfrm>
            <a:off x="3283487" y="3298767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12" action="ppaction://hlinksldjump" highlightClick="1"/>
          </p:cNvPr>
          <p:cNvSpPr/>
          <p:nvPr/>
        </p:nvSpPr>
        <p:spPr>
          <a:xfrm>
            <a:off x="2951157" y="3082743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13" action="ppaction://hlinksldjump" highlightClick="1"/>
          </p:cNvPr>
          <p:cNvSpPr/>
          <p:nvPr/>
        </p:nvSpPr>
        <p:spPr>
          <a:xfrm>
            <a:off x="3283358" y="3514791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rId14" action="ppaction://hlinksldjump" highlightClick="1"/>
          </p:cNvPr>
          <p:cNvSpPr/>
          <p:nvPr/>
        </p:nvSpPr>
        <p:spPr>
          <a:xfrm>
            <a:off x="2942096" y="3753036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rId15" action="ppaction://hlinksldjump" highlightClick="1"/>
          </p:cNvPr>
          <p:cNvSpPr/>
          <p:nvPr/>
        </p:nvSpPr>
        <p:spPr>
          <a:xfrm>
            <a:off x="2951157" y="4019732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rId16" action="ppaction://hlinksldjump" highlightClick="1"/>
          </p:cNvPr>
          <p:cNvSpPr/>
          <p:nvPr/>
        </p:nvSpPr>
        <p:spPr>
          <a:xfrm>
            <a:off x="2951157" y="4238695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rId17" action="ppaction://hlinksldjump" highlightClick="1"/>
          </p:cNvPr>
          <p:cNvSpPr/>
          <p:nvPr/>
        </p:nvSpPr>
        <p:spPr>
          <a:xfrm>
            <a:off x="2020551" y="4547229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rId18" action="ppaction://hlinksldjump" highlightClick="1"/>
          </p:cNvPr>
          <p:cNvSpPr/>
          <p:nvPr/>
        </p:nvSpPr>
        <p:spPr>
          <a:xfrm>
            <a:off x="3692911" y="4763253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rId19" action="ppaction://hlinksldjump" highlightClick="1"/>
          </p:cNvPr>
          <p:cNvSpPr/>
          <p:nvPr/>
        </p:nvSpPr>
        <p:spPr>
          <a:xfrm>
            <a:off x="2723398" y="5223124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rId19" action="ppaction://hlinksldjump" highlightClick="1"/>
          </p:cNvPr>
          <p:cNvSpPr/>
          <p:nvPr/>
        </p:nvSpPr>
        <p:spPr>
          <a:xfrm>
            <a:off x="2723398" y="5007100"/>
            <a:ext cx="360040" cy="21602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7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Творческое задание № 5.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928670"/>
            <a:ext cx="7000924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Определите  реакцию раствора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глутаминовой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кислоты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(HOOC-CH</a:t>
            </a:r>
            <a:r>
              <a:rPr lang="en-US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-CH</a:t>
            </a:r>
            <a:r>
              <a:rPr lang="en-US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-CH-COOH)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NH</a:t>
            </a:r>
            <a:r>
              <a:rPr lang="en-US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2                 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лизина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NH</a:t>
            </a:r>
            <a:r>
              <a:rPr lang="en-US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-(CH</a:t>
            </a:r>
            <a:r>
              <a:rPr lang="en-US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-CH-COOH)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NH</a:t>
            </a:r>
            <a:r>
              <a:rPr lang="en-US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2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394331" y="2678107"/>
            <a:ext cx="35719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822827" y="4821247"/>
            <a:ext cx="35719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534368">
            <a:off x="42835" y="4579947"/>
            <a:ext cx="1301389" cy="484187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3575154">
            <a:off x="8018713" y="2101354"/>
            <a:ext cx="484188" cy="1475632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95513" y="1052736"/>
            <a:ext cx="1555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eaLnBrk="0" hangingPunct="0">
              <a:spcBef>
                <a:spcPts val="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Щелочная среда  (лизин)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1916" y="5957140"/>
            <a:ext cx="3773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09538" eaLnBrk="0" hangingPunct="0">
              <a:spcBef>
                <a:spcPts val="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b="1" i="1" dirty="0">
                <a:solidFill>
                  <a:srgbClr val="333300"/>
                </a:solidFill>
              </a:rPr>
              <a:t>Нейтральная  среда (глицин) 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5025" y="3861047"/>
            <a:ext cx="4041775" cy="15250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" name="Содержимое 7" descr="Изображение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7" y="764705"/>
            <a:ext cx="6098315" cy="4968551"/>
          </a:xfrm>
          <a:prstGeom prst="rect">
            <a:avLst/>
          </a:prstGeom>
          <a:ln>
            <a:noFill/>
            <a:prstDash val="sysDash"/>
            <a:miter lim="800000"/>
          </a:ln>
        </p:spPr>
      </p:pic>
      <p:sp>
        <p:nvSpPr>
          <p:cNvPr id="12" name="Прямоугольник 11"/>
          <p:cNvSpPr/>
          <p:nvPr/>
        </p:nvSpPr>
        <p:spPr>
          <a:xfrm>
            <a:off x="0" y="56482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09538">
              <a:spcBef>
                <a:spcPct val="0"/>
              </a:spcBef>
            </a:pPr>
            <a:r>
              <a:rPr lang="ru-RU" b="1" i="1" dirty="0">
                <a:solidFill>
                  <a:srgbClr val="C00000"/>
                </a:solidFill>
              </a:rPr>
              <a:t>Кислая среда (</a:t>
            </a:r>
            <a:r>
              <a:rPr lang="ru-RU" b="1" i="1" dirty="0" err="1">
                <a:solidFill>
                  <a:srgbClr val="C00000"/>
                </a:solidFill>
              </a:rPr>
              <a:t>глутаминовая</a:t>
            </a:r>
            <a:r>
              <a:rPr lang="ru-RU" b="1" i="1" dirty="0">
                <a:solidFill>
                  <a:srgbClr val="C00000"/>
                </a:solidFill>
              </a:rPr>
              <a:t> кислота) Кислая среда (</a:t>
            </a:r>
            <a:r>
              <a:rPr lang="ru-RU" b="1" i="1" dirty="0" err="1">
                <a:solidFill>
                  <a:srgbClr val="C00000"/>
                </a:solidFill>
              </a:rPr>
              <a:t>глутаминовая</a:t>
            </a:r>
            <a:r>
              <a:rPr lang="ru-RU" b="1" i="1" dirty="0">
                <a:solidFill>
                  <a:srgbClr val="C00000"/>
                </a:solidFill>
              </a:rPr>
              <a:t> кислота)  </a:t>
            </a:r>
          </a:p>
          <a:p>
            <a:pPr indent="109538">
              <a:spcBef>
                <a:spcPct val="0"/>
              </a:spcBef>
            </a:pP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 rot="3542941">
            <a:off x="4591065" y="5002672"/>
            <a:ext cx="1369471" cy="484187"/>
          </a:xfrm>
          <a:prstGeom prst="leftArrow">
            <a:avLst/>
          </a:prstGeom>
          <a:solidFill>
            <a:srgbClr val="33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13" grpId="0" animBg="1"/>
      <p:bldP spid="14" grpId="0" animBg="1"/>
      <p:bldP spid="4" grpId="0"/>
      <p:bldP spid="6" grpId="0"/>
      <p:bldP spid="12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Творческое задание №6.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dirty="0" smtClean="0"/>
              <a:t> </a:t>
            </a:r>
            <a:r>
              <a:rPr lang="ru-RU" sz="2700" dirty="0" smtClean="0"/>
              <a:t>Предложите  химические реакции   с помощью которых можно доказать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4040188" cy="1214446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А) кислотный характер АК;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00562" y="1857364"/>
            <a:ext cx="4041775" cy="1214446"/>
          </a:xfrm>
        </p:spPr>
        <p:txBody>
          <a:bodyPr/>
          <a:lstStyle/>
          <a:p>
            <a:r>
              <a:rPr lang="ru-RU" sz="3200" b="1" dirty="0" smtClean="0"/>
              <a:t>Б) основной характер АК;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3000372"/>
            <a:ext cx="4040188" cy="3714776"/>
          </a:xfrm>
        </p:spPr>
        <p:txBody>
          <a:bodyPr/>
          <a:lstStyle/>
          <a:p>
            <a:pPr>
              <a:buNone/>
            </a:pPr>
            <a:r>
              <a:rPr lang="ru-RU" sz="3200" b="1" i="1" u="sng" dirty="0" smtClean="0">
                <a:solidFill>
                  <a:schemeClr val="accent6">
                    <a:lumMod val="50000"/>
                  </a:schemeClr>
                </a:solidFill>
              </a:rPr>
              <a:t>Ответ.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А) кислотные свойства характеризуются  реакциями со щелочами с образованием солей.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3643338"/>
          </a:xfrm>
        </p:spPr>
        <p:txBody>
          <a:bodyPr/>
          <a:lstStyle/>
          <a:p>
            <a:pPr>
              <a:buNone/>
            </a:pP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Ответ.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проявляя  основные свойства  АК реагируют  с  неорганическими кислотами с образованием  солей.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100"/>
                            </p:stCondLst>
                            <p:childTnLst>
                              <p:par>
                                <p:cTn id="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600"/>
                            </p:stCondLst>
                            <p:childTnLst>
                              <p:par>
                                <p:cTn id="4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endParaRPr lang="ru-RU" b="1" dirty="0" smtClean="0">
              <a:solidFill>
                <a:srgbClr val="1D1D59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  <a:buNone/>
            </a:pPr>
            <a:endParaRPr lang="ru-RU" b="1" dirty="0" smtClean="0">
              <a:solidFill>
                <a:srgbClr val="1D1D59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  <a:buNone/>
            </a:pPr>
            <a:endParaRPr lang="ru-RU" b="1" dirty="0" smtClean="0">
              <a:solidFill>
                <a:srgbClr val="1D1D59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1D1D59"/>
                </a:solidFill>
                <a:latin typeface="Monotype Corsiva" pitchFamily="66" charset="0"/>
              </a:rPr>
              <a:t>глицин(аминоуксусная кислота)</a:t>
            </a:r>
          </a:p>
          <a:p>
            <a:pPr>
              <a:spcBef>
                <a:spcPct val="50000"/>
              </a:spcBef>
              <a:buNone/>
            </a:pPr>
            <a:endParaRPr lang="ru-RU" b="1" dirty="0" smtClean="0">
              <a:solidFill>
                <a:srgbClr val="1D1D59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  <a:buNone/>
            </a:pPr>
            <a:endParaRPr lang="ru-RU" b="1" dirty="0" smtClean="0">
              <a:solidFill>
                <a:srgbClr val="1D1D59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ru-RU" sz="2800" b="1" dirty="0" smtClean="0">
                <a:solidFill>
                  <a:srgbClr val="1D1D59"/>
                </a:solidFill>
                <a:latin typeface="Monotype Corsiva" pitchFamily="66" charset="0"/>
              </a:rPr>
              <a:t>                                                     хлорид глициния</a:t>
            </a:r>
          </a:p>
          <a:p>
            <a:pPr>
              <a:spcBef>
                <a:spcPct val="50000"/>
              </a:spcBef>
              <a:buNone/>
            </a:pPr>
            <a:endParaRPr lang="ru-RU" b="1" dirty="0">
              <a:solidFill>
                <a:srgbClr val="1D1D59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i="1" dirty="0" smtClean="0"/>
              <a:t>Реакции АК  , как оснований .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85825" y="5786438"/>
            <a:ext cx="8258175" cy="85725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200" b="1" i="1" dirty="0" smtClean="0">
                <a:solidFill>
                  <a:srgbClr val="0070C0"/>
                </a:solidFill>
              </a:rPr>
              <a:t>Взаимодействуют с кислотами.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928958" cy="1174756"/>
          </a:xfrm>
          <a:prstGeom prst="rect">
            <a:avLst/>
          </a:prstGeom>
          <a:noFill/>
        </p:spPr>
      </p:pic>
      <p:sp>
        <p:nvSpPr>
          <p:cNvPr id="9" name="Плюс 8"/>
          <p:cNvSpPr/>
          <p:nvPr/>
        </p:nvSpPr>
        <p:spPr>
          <a:xfrm>
            <a:off x="3214678" y="2571744"/>
            <a:ext cx="214314" cy="214314"/>
          </a:xfrm>
          <a:prstGeom prst="mathPlus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-14610" t="18733" r="-3247" b="18733"/>
          <a:stretch>
            <a:fillRect/>
          </a:stretch>
        </p:blipFill>
        <p:spPr bwMode="auto">
          <a:xfrm>
            <a:off x="3571868" y="2357430"/>
            <a:ext cx="404906" cy="506411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285992"/>
            <a:ext cx="475423" cy="642942"/>
          </a:xfrm>
          <a:prstGeom prst="rect">
            <a:avLst/>
          </a:prstGeom>
          <a:noFill/>
        </p:spPr>
      </p:pic>
      <p:sp>
        <p:nvSpPr>
          <p:cNvPr id="12" name="Стрелка вниз 11"/>
          <p:cNvSpPr/>
          <p:nvPr/>
        </p:nvSpPr>
        <p:spPr>
          <a:xfrm rot="16200000">
            <a:off x="4970334" y="2101972"/>
            <a:ext cx="181740" cy="978408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071942"/>
            <a:ext cx="5614988" cy="1100138"/>
          </a:xfrm>
          <a:prstGeom prst="rect">
            <a:avLst/>
          </a:prstGeom>
          <a:noFill/>
        </p:spPr>
      </p:pic>
      <p:sp>
        <p:nvSpPr>
          <p:cNvPr id="16" name="Блок-схема: узел 15"/>
          <p:cNvSpPr/>
          <p:nvPr/>
        </p:nvSpPr>
        <p:spPr>
          <a:xfrm>
            <a:off x="857224" y="2143116"/>
            <a:ext cx="71438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 flipH="1">
            <a:off x="1000100" y="2143116"/>
            <a:ext cx="61914" cy="2238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rId6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D:\октябрьские интернет картинки\shutterstock_209882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9" y="116632"/>
            <a:ext cx="10715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10232 C -0.00069 -0.1044 -0.00139 -0.10695 -0.00277 -0.1088 C -0.00416 -0.11065 -0.00642 -0.11112 -0.00764 -0.1132 C -0.01614 -0.12755 -0.00069 -0.11227 -0.01406 -0.12385 C -0.02361 -0.1426 -0.01215 -0.11899 -0.01892 -0.13681 C -0.02187 -0.14468 -0.02274 -0.1426 -0.02708 -0.14977 C -0.02829 -0.15186 -0.02882 -0.15463 -0.0302 -0.15625 C -0.03316 -0.15973 -0.03993 -0.16482 -0.03993 -0.16459 C -0.04305 -0.17801 -0.0526 -0.18334 -0.06093 -0.19051 C -0.06406 -0.19329 -0.06597 -0.19815 -0.06892 -0.20139 C -0.07361 -0.20649 -0.0809 -0.21019 -0.08663 -0.21204 C -0.08836 -0.21436 -0.0934 -0.222 -0.09635 -0.22292 C -0.10277 -0.22524 -0.11579 -0.22709 -0.11579 -0.22686 C -0.14045 -0.2257 -0.16527 -0.22431 -0.18993 -0.22292 C -0.19496 -0.22269 -0.20451 -0.21644 -0.20451 -0.21621 C -0.21562 -0.20649 -0.21093 -0.21065 -0.21892 -0.20348 C -0.22361 -0.19931 -0.23125 -0.19931 -0.23663 -0.197 C -0.23819 -0.19561 -0.23975 -0.19375 -0.24149 -0.1926 C -0.24305 -0.19167 -0.24496 -0.19167 -0.24635 -0.19051 C -0.2585 -0.17987 -0.24444 -0.18681 -0.25607 -0.18195 C -0.26284 -0.17593 -0.2618 -0.17871 -0.26406 -0.16482 C -0.26493 -0.15903 -0.26423 -0.15162 -0.26736 -0.14746 C -0.27014 -0.14375 -0.27708 -0.13889 -0.27708 -0.13866 C -0.27916 -0.13033 -0.2809 -0.12662 -0.28663 -0.12176 C -0.29062 -0.11412 -0.28993 -0.11274 -0.28993 -0.11968 " pathEditMode="relative" rAng="0" ptsTypes="ffffffffffffffffffffffff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5371 C -0.00209 0.05857 -0.00313 0.06459 -0.00625 0.06875 C -0.01198 0.07639 -0.0283 0.08588 -0.03698 0.08611 C -0.08316 0.0875 -0.12986 0.0875 -0.17622 0.0882 C -0.23403 0.09074 -0.29167 0.09398 -0.34931 0.09028 C -0.40382 0.09491 -0.38368 0.09838 -0.41042 0.0926 C -0.41649 0.08959 -0.41823 0.0838 -0.42309 0.07755 C -0.4257 0.06644 -0.43038 0.06019 -0.4375 0.05371 C -0.44149 0.0463 -0.43906 0.04746 -0.44375 0.04746 " pathEditMode="relative" rAng="0" ptsTypes="ffffffff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2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smtClean="0"/>
              <a:t>Реакции АК, как  кислот.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115328" cy="762000"/>
          </a:xfrm>
        </p:spPr>
        <p:txBody>
          <a:bodyPr/>
          <a:lstStyle/>
          <a:p>
            <a:pPr algn="ctr"/>
            <a:r>
              <a:rPr lang="ru-RU" sz="3200" b="1" i="1" smtClean="0"/>
              <a:t>Взаимодействие с основаниями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8115328" cy="3941763"/>
          </a:xfrm>
        </p:spPr>
        <p:txBody>
          <a:bodyPr/>
          <a:lstStyle/>
          <a:p>
            <a:pPr>
              <a:buNone/>
            </a:pPr>
            <a:endParaRPr lang="ru-RU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2808288" cy="1512887"/>
          </a:xfrm>
          <a:prstGeom prst="rect">
            <a:avLst/>
          </a:prstGeom>
          <a:noFill/>
        </p:spPr>
      </p:pic>
      <p:sp>
        <p:nvSpPr>
          <p:cNvPr id="9" name="Плюс 8"/>
          <p:cNvSpPr/>
          <p:nvPr/>
        </p:nvSpPr>
        <p:spPr>
          <a:xfrm>
            <a:off x="3143240" y="2000240"/>
            <a:ext cx="285752" cy="28575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557338"/>
            <a:ext cx="936625" cy="1512887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4500562" y="2000240"/>
            <a:ext cx="978408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71612"/>
            <a:ext cx="2447925" cy="1512887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1500174"/>
            <a:ext cx="647700" cy="151288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857752" y="2714620"/>
            <a:ext cx="3318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1D1D59"/>
                </a:solidFill>
                <a:latin typeface="Monotype Corsiva" pitchFamily="66" charset="0"/>
              </a:rPr>
              <a:t>аминоацетат</a:t>
            </a:r>
            <a:r>
              <a:rPr lang="ru-RU" sz="2800" b="1" dirty="0" smtClean="0">
                <a:solidFill>
                  <a:srgbClr val="1D1D59"/>
                </a:solidFill>
                <a:latin typeface="Monotype Corsiva" pitchFamily="66" charset="0"/>
              </a:rPr>
              <a:t> натрия</a:t>
            </a:r>
            <a:endParaRPr lang="ru-RU" sz="2800" b="1" dirty="0">
              <a:solidFill>
                <a:srgbClr val="1D1D59"/>
              </a:solidFill>
              <a:latin typeface="Monotype Corsiva" pitchFamily="66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1557338"/>
            <a:ext cx="287338" cy="1512887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571612"/>
            <a:ext cx="503237" cy="1512887"/>
          </a:xfrm>
          <a:prstGeom prst="rect">
            <a:avLst/>
          </a:prstGeom>
          <a:noFill/>
        </p:spPr>
      </p:pic>
      <p:sp>
        <p:nvSpPr>
          <p:cNvPr id="17" name="Управляющая кнопка: назад 16">
            <a:hlinkClick r:id="rId8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D:\октябрьские интернет картинки\shutterstock_209882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488"/>
            <a:ext cx="10715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C 0.00539 0.00717 0.0099 0.00972 0.01615 0.01504 C 0.01841 0.0169 0.02014 0.01991 0.02257 0.02153 C 0.0257 0.02361 0.0323 0.02569 0.0323 0.02592 C 0.04115 0.0375 0.05556 0.0419 0.06771 0.04514 C 0.08421 0.06018 0.10209 0.06759 0.12101 0.07315 C 0.13959 0.07847 0.154 0.08588 0.17257 0.08819 C 0.19341 0.09491 0.22761 0.09514 0.25 0.09676 C 0.26112 0.10787 0.26007 0.11018 0.27414 0.11389 C 0.28577 0.1294 0.29254 0.12778 0.30487 0.13773 C 0.31667 0.14722 0.31164 0.14398 0.32101 0.15278 C 0.32726 0.15856 0.33091 0.16018 0.33872 0.16551 C 0.3408 0.1669 0.34514 0.16991 0.34514 0.17014 C 0.34619 0.17199 0.34671 0.175 0.34844 0.17639 C 0.35122 0.1787 0.35799 0.18055 0.35799 0.18078 C 0.36424 0.18889 0.37188 0.19097 0.379 0.19791 C 0.38091 0.19977 0.38178 0.20301 0.38386 0.2044 C 0.39705 0.21389 0.4165 0.21713 0.43056 0.22153 C 0.44375 0.22569 0.45747 0.23217 0.47101 0.23217 " pathEditMode="relative" rAng="0" ptsTypes="ffffffffffffffffff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116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125 C 0.05104 -0.01041 0.05642 -0.00579 0.06684 -0.00393 C 0.07569 -0.00046 0.08229 0.0044 0.09097 0.00695 C 0.1059 0.02199 0.08697 0.00509 0.10868 0.01551 C 0.11128 0.01667 0.11267 0.02084 0.11527 0.02199 C 0.12048 0.02431 0.13142 0.02616 0.13142 0.02616 C 0.13941 0.03426 0.14774 0.03727 0.15711 0.04121 C 0.15972 0.04236 0.16267 0.04259 0.16527 0.04352 C 0.16857 0.04468 0.17482 0.04769 0.17482 0.04769 C 0.1875 0.06019 0.20191 0.06644 0.21684 0.07361 C 0.22152 0.07963 0.2342 0.09769 0.24097 0.09931 C 0.24826 0.10093 0.25503 0.10278 0.26197 0.10579 C 0.26927 0.1125 0.2776 0.11204 0.28611 0.11435 C 0.29409 0.11968 0.30191 0.1257 0.31041 0.1294 C 0.31892 0.13704 0.32204 0.13843 0.33142 0.14236 C 0.34166 0.15648 0.32916 0.14144 0.34913 0.15301 C 0.3526 0.15509 0.35503 0.16019 0.35868 0.16181 C 0.36024 0.1625 0.36197 0.1632 0.36354 0.16389 C 0.36684 0.16829 0.36996 0.17246 0.37326 0.17685 C 0.37465 0.17871 0.375 0.18171 0.37656 0.18334 C 0.37795 0.18472 0.37986 0.18472 0.38142 0.18542 C 0.38437 0.19167 0.38402 0.19306 0.38941 0.19607 C 0.39253 0.19792 0.39913 0.20046 0.39913 0.20046 C 0.40312 0.2169 0.40225 0.2088 0.40225 0.22408 " pathEditMode="relative" ptsTypes="fffffffffffffffffffffff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  <p:bldP spid="9" grpId="0" animBg="1"/>
      <p:bldP spid="11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Реакции АК, как  кислот.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Взаимодействуют с  основными  оксидами, так при нагревании проходит реакция между оксидом меди 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 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глутаминовой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кислотой с образованием соли ярко синего цвета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глутамата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меди.</a:t>
            </a:r>
          </a:p>
          <a:p>
            <a:endParaRPr lang="ru-RU" dirty="0"/>
          </a:p>
        </p:txBody>
      </p:sp>
      <p:pic>
        <p:nvPicPr>
          <p:cNvPr id="7" name="Содержимое 6" descr="Изображение 00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85994" y="1866377"/>
            <a:ext cx="4944044" cy="4000528"/>
          </a:xfrm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/>
              <a:t>Творческое задание № 6</a:t>
            </a:r>
            <a:r>
              <a:rPr lang="ru-RU" dirty="0" smtClean="0"/>
              <a:t>.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5800" y="2857496"/>
            <a:ext cx="7772400" cy="19538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Зная  структурную формулу аминокислот , подумайте , могут ли они  соединяться друг с другом ? Если да , то каким образом ?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1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  <a:ln/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Схема образования пептидов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2916238" y="2781300"/>
            <a:ext cx="287337" cy="0"/>
          </a:xfrm>
          <a:prstGeom prst="line">
            <a:avLst/>
          </a:prstGeom>
          <a:noFill/>
          <a:ln w="28575">
            <a:solidFill>
              <a:srgbClr val="DC2D0A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95288" y="2420938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DC2D0A"/>
                </a:solidFill>
                <a:latin typeface="Monotype Corsiva" pitchFamily="66" charset="0"/>
              </a:rPr>
              <a:t>H</a:t>
            </a:r>
            <a:r>
              <a:rPr lang="en-US" sz="3600" baseline="-25000" dirty="0">
                <a:solidFill>
                  <a:srgbClr val="DC2D0A"/>
                </a:solidFill>
                <a:latin typeface="Monotype Corsiva" pitchFamily="66" charset="0"/>
              </a:rPr>
              <a:t>2</a:t>
            </a:r>
            <a:r>
              <a:rPr lang="en-US" sz="3600" dirty="0">
                <a:solidFill>
                  <a:srgbClr val="DC2D0A"/>
                </a:solidFill>
                <a:latin typeface="Monotype Corsiva" pitchFamily="66" charset="0"/>
              </a:rPr>
              <a:t>N</a:t>
            </a:r>
            <a:endParaRPr lang="ru-RU" sz="3600" dirty="0">
              <a:solidFill>
                <a:srgbClr val="DC2D0A"/>
              </a:solidFill>
              <a:latin typeface="Monotype Corsiva" pitchFamily="66" charset="0"/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1403350" y="2781300"/>
            <a:ext cx="215900" cy="0"/>
          </a:xfrm>
          <a:prstGeom prst="line">
            <a:avLst/>
          </a:prstGeom>
          <a:noFill/>
          <a:ln w="28575">
            <a:solidFill>
              <a:srgbClr val="DC2D0A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1619250" y="2420938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DC2D0A"/>
                </a:solidFill>
                <a:latin typeface="Monotype Corsiva" pitchFamily="66" charset="0"/>
              </a:rPr>
              <a:t>CH</a:t>
            </a:r>
            <a:endParaRPr lang="ru-RU" sz="3600" dirty="0">
              <a:solidFill>
                <a:srgbClr val="DC2D0A"/>
              </a:solidFill>
              <a:latin typeface="Monotype Corsiva" pitchFamily="66" charset="0"/>
            </a:endParaRP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V="1">
            <a:off x="1835150" y="2997200"/>
            <a:ext cx="0" cy="215900"/>
          </a:xfrm>
          <a:prstGeom prst="line">
            <a:avLst/>
          </a:prstGeom>
          <a:noFill/>
          <a:ln w="28575">
            <a:solidFill>
              <a:srgbClr val="DC2D0A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547813" y="32131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DC2D0A"/>
                </a:solidFill>
                <a:latin typeface="Monotype Corsiva" pitchFamily="66" charset="0"/>
              </a:rPr>
              <a:t>R</a:t>
            </a:r>
            <a:endParaRPr lang="ru-RU" sz="3600">
              <a:solidFill>
                <a:srgbClr val="DC2D0A"/>
              </a:solidFill>
              <a:latin typeface="Monotype Corsiva" pitchFamily="66" charset="0"/>
            </a:endParaRPr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2339975" y="2781300"/>
            <a:ext cx="215900" cy="0"/>
          </a:xfrm>
          <a:prstGeom prst="line">
            <a:avLst/>
          </a:prstGeom>
          <a:noFill/>
          <a:ln w="28575">
            <a:solidFill>
              <a:srgbClr val="DC2D0A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2484438" y="2420938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DC2D0A"/>
                </a:solidFill>
                <a:latin typeface="Monotype Corsiva" pitchFamily="66" charset="0"/>
              </a:rPr>
              <a:t>C</a:t>
            </a:r>
            <a:endParaRPr lang="ru-RU" sz="3600">
              <a:solidFill>
                <a:srgbClr val="DC2D0A"/>
              </a:solidFill>
              <a:latin typeface="Monotype Corsiva" pitchFamily="66" charset="0"/>
            </a:endParaRPr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 flipV="1">
            <a:off x="2700338" y="2349500"/>
            <a:ext cx="0" cy="214313"/>
          </a:xfrm>
          <a:prstGeom prst="line">
            <a:avLst/>
          </a:prstGeom>
          <a:noFill/>
          <a:ln w="28575">
            <a:solidFill>
              <a:srgbClr val="DC2D0A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3132138" y="2493963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DC2D0A"/>
                </a:solidFill>
                <a:latin typeface="Monotype Corsiva" pitchFamily="66" charset="0"/>
              </a:rPr>
              <a:t>OH</a:t>
            </a:r>
            <a:endParaRPr lang="ru-RU" sz="3600">
              <a:solidFill>
                <a:srgbClr val="DC2D0A"/>
              </a:solidFill>
              <a:latin typeface="Monotype Corsiva" pitchFamily="66" charset="0"/>
            </a:endParaRP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 flipV="1">
            <a:off x="2843213" y="2349500"/>
            <a:ext cx="0" cy="214313"/>
          </a:xfrm>
          <a:prstGeom prst="line">
            <a:avLst/>
          </a:prstGeom>
          <a:noFill/>
          <a:ln w="28575">
            <a:solidFill>
              <a:srgbClr val="DC2D0A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2555875" y="1773238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DC2D0A"/>
                </a:solidFill>
                <a:latin typeface="Monotype Corsiva" pitchFamily="66" charset="0"/>
              </a:rPr>
              <a:t>O</a:t>
            </a:r>
            <a:endParaRPr lang="ru-RU" sz="3600">
              <a:solidFill>
                <a:srgbClr val="DC2D0A"/>
              </a:solidFill>
              <a:latin typeface="Monotype Corsiva" pitchFamily="66" charset="0"/>
            </a:endParaRP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4356100" y="2492375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DC2D0A"/>
                </a:solidFill>
                <a:latin typeface="Monotype Corsiva" pitchFamily="66" charset="0"/>
              </a:rPr>
              <a:t>H</a:t>
            </a:r>
            <a:endParaRPr lang="ru-RU" sz="3600">
              <a:solidFill>
                <a:srgbClr val="DC2D0A"/>
              </a:solidFill>
              <a:latin typeface="Monotype Corsiva" pitchFamily="66" charset="0"/>
            </a:endParaRP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4643438" y="2636838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aseline="-25000">
                <a:solidFill>
                  <a:srgbClr val="DC2D0A"/>
                </a:solidFill>
                <a:latin typeface="Monotype Corsiva" pitchFamily="66" charset="0"/>
              </a:rPr>
              <a:t>2 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211638" y="1844675"/>
            <a:ext cx="4032250" cy="2081213"/>
            <a:chOff x="2653" y="1162"/>
            <a:chExt cx="2540" cy="1311"/>
          </a:xfrm>
        </p:grpSpPr>
        <p:sp>
          <p:nvSpPr>
            <p:cNvPr id="19518" name="Line 62"/>
            <p:cNvSpPr>
              <a:spLocks noChangeShapeType="1"/>
            </p:cNvSpPr>
            <p:nvPr/>
          </p:nvSpPr>
          <p:spPr bwMode="auto">
            <a:xfrm>
              <a:off x="3198" y="1525"/>
              <a:ext cx="0" cy="136"/>
            </a:xfrm>
            <a:prstGeom prst="line">
              <a:avLst/>
            </a:prstGeom>
            <a:noFill/>
            <a:ln w="28575">
              <a:solidFill>
                <a:srgbClr val="DC2D0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2653" y="1162"/>
              <a:ext cx="2540" cy="1311"/>
              <a:chOff x="2653" y="1162"/>
              <a:chExt cx="2540" cy="1311"/>
            </a:xfrm>
          </p:grpSpPr>
          <p:grpSp>
            <p:nvGrpSpPr>
              <p:cNvPr id="4" name="Group 60"/>
              <p:cNvGrpSpPr>
                <a:grpSpLocks/>
              </p:cNvGrpSpPr>
              <p:nvPr/>
            </p:nvGrpSpPr>
            <p:grpSpPr bwMode="auto">
              <a:xfrm>
                <a:off x="2653" y="1162"/>
                <a:ext cx="2540" cy="1311"/>
                <a:chOff x="2653" y="1162"/>
                <a:chExt cx="2540" cy="1311"/>
              </a:xfrm>
            </p:grpSpPr>
            <p:sp>
              <p:nvSpPr>
                <p:cNvPr id="19506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105" y="1525"/>
                  <a:ext cx="0" cy="135"/>
                </a:xfrm>
                <a:prstGeom prst="line">
                  <a:avLst/>
                </a:prstGeom>
                <a:noFill/>
                <a:ln w="28575">
                  <a:solidFill>
                    <a:srgbClr val="DC2D0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195" y="1525"/>
                  <a:ext cx="0" cy="135"/>
                </a:xfrm>
                <a:prstGeom prst="line">
                  <a:avLst/>
                </a:prstGeom>
                <a:noFill/>
                <a:ln w="28575">
                  <a:solidFill>
                    <a:srgbClr val="DC2D0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" name="Group 59"/>
                <p:cNvGrpSpPr>
                  <a:grpSpLocks/>
                </p:cNvGrpSpPr>
                <p:nvPr/>
              </p:nvGrpSpPr>
              <p:grpSpPr bwMode="auto">
                <a:xfrm>
                  <a:off x="2653" y="1162"/>
                  <a:ext cx="2540" cy="1311"/>
                  <a:chOff x="2653" y="1162"/>
                  <a:chExt cx="2540" cy="1311"/>
                </a:xfrm>
              </p:grpSpPr>
              <p:sp>
                <p:nvSpPr>
                  <p:cNvPr id="1949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241" y="1797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DC2D0A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7" y="1616"/>
                    <a:ext cx="816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>
                        <a:solidFill>
                          <a:srgbClr val="DC2D0A"/>
                        </a:solidFill>
                        <a:latin typeface="Monotype Corsiva" pitchFamily="66" charset="0"/>
                      </a:rPr>
                      <a:t>OH</a:t>
                    </a:r>
                    <a:endParaRPr lang="ru-RU" sz="3600">
                      <a:solidFill>
                        <a:srgbClr val="DC2D0A"/>
                      </a:solidFill>
                      <a:latin typeface="Monotype Corsiva" pitchFamily="66" charset="0"/>
                    </a:endParaRPr>
                  </a:p>
                </p:txBody>
              </p:sp>
              <p:grpSp>
                <p:nvGrpSpPr>
                  <p:cNvPr id="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653" y="1162"/>
                    <a:ext cx="2177" cy="1311"/>
                    <a:chOff x="2653" y="1162"/>
                    <a:chExt cx="2177" cy="1311"/>
                  </a:xfrm>
                </p:grpSpPr>
                <p:sp>
                  <p:nvSpPr>
                    <p:cNvPr id="19501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4" y="1570"/>
                      <a:ext cx="816" cy="40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3600">
                          <a:solidFill>
                            <a:srgbClr val="DC2D0A"/>
                          </a:solidFill>
                          <a:latin typeface="Monotype Corsiva" pitchFamily="66" charset="0"/>
                        </a:rPr>
                        <a:t>CH</a:t>
                      </a:r>
                      <a:endParaRPr lang="ru-RU" sz="3600">
                        <a:solidFill>
                          <a:srgbClr val="DC2D0A"/>
                        </a:solidFill>
                        <a:latin typeface="Monotype Corsiva" pitchFamily="66" charset="0"/>
                      </a:endParaRPr>
                    </a:p>
                  </p:txBody>
                </p:sp>
                <p:grpSp>
                  <p:nvGrpSpPr>
                    <p:cNvPr id="7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3" y="1162"/>
                      <a:ext cx="2177" cy="1311"/>
                      <a:chOff x="2653" y="1162"/>
                      <a:chExt cx="2177" cy="1311"/>
                    </a:xfrm>
                  </p:grpSpPr>
                  <p:sp>
                    <p:nvSpPr>
                      <p:cNvPr id="19502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60" y="1933"/>
                        <a:ext cx="0" cy="1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DC2D0A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8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53" y="1162"/>
                        <a:ext cx="2177" cy="1311"/>
                        <a:chOff x="2653" y="1162"/>
                        <a:chExt cx="2177" cy="1311"/>
                      </a:xfrm>
                    </p:grpSpPr>
                    <p:sp>
                      <p:nvSpPr>
                        <p:cNvPr id="19499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53" y="1570"/>
                          <a:ext cx="953" cy="4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ru-RU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rPr>
                            <a:t>     </a:t>
                          </a:r>
                          <a:r>
                            <a:rPr lang="en-US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rPr>
                            <a:t>N</a:t>
                          </a:r>
                          <a:endParaRPr lang="ru-RU" sz="3600">
                            <a:solidFill>
                              <a:srgbClr val="DC2D0A"/>
                            </a:solidFill>
                            <a:latin typeface="Monotype Corsiva" pitchFamily="66" charset="0"/>
                          </a:endParaRPr>
                        </a:p>
                      </p:txBody>
                    </p:sp>
                    <p:sp>
                      <p:nvSpPr>
                        <p:cNvPr id="19500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88" y="1797"/>
                          <a:ext cx="13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DC2D0A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503" name="Text Box 4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79" y="2069"/>
                          <a:ext cx="816" cy="4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rPr>
                            <a:t>R</a:t>
                          </a:r>
                          <a:endParaRPr lang="ru-RU" sz="3600">
                            <a:solidFill>
                              <a:srgbClr val="DC2D0A"/>
                            </a:solidFill>
                            <a:latin typeface="Monotype Corsiva" pitchFamily="66" charset="0"/>
                          </a:endParaRPr>
                        </a:p>
                      </p:txBody>
                    </p:sp>
                    <p:sp>
                      <p:nvSpPr>
                        <p:cNvPr id="19504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78" y="1797"/>
                          <a:ext cx="13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DC2D0A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505" name="Text Box 4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69" y="1570"/>
                          <a:ext cx="816" cy="4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rPr>
                            <a:t>C</a:t>
                          </a:r>
                          <a:endParaRPr lang="ru-RU" sz="3600">
                            <a:solidFill>
                              <a:srgbClr val="DC2D0A"/>
                            </a:solidFill>
                            <a:latin typeface="Monotype Corsiva" pitchFamily="66" charset="0"/>
                          </a:endParaRPr>
                        </a:p>
                      </p:txBody>
                    </p:sp>
                    <p:sp>
                      <p:nvSpPr>
                        <p:cNvPr id="19509" name="Text Box 5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14" y="1162"/>
                          <a:ext cx="816" cy="4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rPr>
                            <a:t>O</a:t>
                          </a:r>
                          <a:endParaRPr lang="ru-RU" sz="3600">
                            <a:solidFill>
                              <a:srgbClr val="DC2D0A"/>
                            </a:solidFill>
                            <a:latin typeface="Monotype Corsiva" pitchFamily="66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9519" name="Rectangle 63"/>
              <p:cNvSpPr>
                <a:spLocks noChangeArrowheads="1"/>
              </p:cNvSpPr>
              <p:nvPr/>
            </p:nvSpPr>
            <p:spPr bwMode="auto">
              <a:xfrm>
                <a:off x="3016" y="1207"/>
                <a:ext cx="31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DC2D0A"/>
                    </a:solidFill>
                    <a:latin typeface="Monotype Corsiva" pitchFamily="66" charset="0"/>
                  </a:rPr>
                  <a:t>H</a:t>
                </a:r>
                <a:endParaRPr lang="ru-RU" sz="3600" b="1">
                  <a:solidFill>
                    <a:srgbClr val="DC2D0A"/>
                  </a:solidFill>
                  <a:latin typeface="Monotype Corsiva" pitchFamily="66" charset="0"/>
                </a:endParaRPr>
              </a:p>
            </p:txBody>
          </p:sp>
        </p:grpSp>
      </p:grp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3924300" y="2492375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Monotype Corsiva" pitchFamily="66" charset="0"/>
              </a:rPr>
              <a:t>+</a:t>
            </a:r>
          </a:p>
        </p:txBody>
      </p: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1000100" y="4000504"/>
            <a:ext cx="6624637" cy="2081212"/>
            <a:chOff x="657" y="2523"/>
            <a:chExt cx="4173" cy="1311"/>
          </a:xfrm>
        </p:grpSpPr>
        <p:sp>
          <p:nvSpPr>
            <p:cNvPr id="19524" name="Line 68"/>
            <p:cNvSpPr>
              <a:spLocks noChangeShapeType="1"/>
            </p:cNvSpPr>
            <p:nvPr/>
          </p:nvSpPr>
          <p:spPr bwMode="auto">
            <a:xfrm>
              <a:off x="930" y="3158"/>
              <a:ext cx="181" cy="0"/>
            </a:xfrm>
            <a:prstGeom prst="line">
              <a:avLst/>
            </a:prstGeom>
            <a:noFill/>
            <a:ln w="28575">
              <a:solidFill>
                <a:srgbClr val="DC2D0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657" y="2931"/>
              <a:ext cx="3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DC2D0A"/>
                  </a:solidFill>
                  <a:latin typeface="Monotype Corsiva" pitchFamily="66" charset="0"/>
                </a:rPr>
                <a:t>H</a:t>
              </a:r>
              <a:endParaRPr lang="ru-RU" sz="3600">
                <a:solidFill>
                  <a:srgbClr val="DC2D0A"/>
                </a:solidFill>
                <a:latin typeface="Monotype Corsiva" pitchFamily="66" charset="0"/>
              </a:endParaRPr>
            </a:p>
          </p:txBody>
        </p:sp>
        <p:sp>
          <p:nvSpPr>
            <p:cNvPr id="19537" name="Rectangle 81"/>
            <p:cNvSpPr>
              <a:spLocks noChangeArrowheads="1"/>
            </p:cNvSpPr>
            <p:nvPr/>
          </p:nvSpPr>
          <p:spPr bwMode="auto">
            <a:xfrm>
              <a:off x="2970" y="2976"/>
              <a:ext cx="1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aseline="-25000">
                  <a:solidFill>
                    <a:srgbClr val="DC2D0A"/>
                  </a:solidFill>
                  <a:latin typeface="Monotype Corsiva" pitchFamily="66" charset="0"/>
                </a:rPr>
                <a:t> </a:t>
              </a:r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703" y="2523"/>
              <a:ext cx="1905" cy="1311"/>
              <a:chOff x="2653" y="1162"/>
              <a:chExt cx="2177" cy="1311"/>
            </a:xfrm>
          </p:grpSpPr>
          <p:sp>
            <p:nvSpPr>
              <p:cNvPr id="19539" name="Line 83"/>
              <p:cNvSpPr>
                <a:spLocks noChangeShapeType="1"/>
              </p:cNvSpPr>
              <p:nvPr/>
            </p:nvSpPr>
            <p:spPr bwMode="auto">
              <a:xfrm>
                <a:off x="3198" y="1525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DC2D0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" name="Group 84"/>
              <p:cNvGrpSpPr>
                <a:grpSpLocks/>
              </p:cNvGrpSpPr>
              <p:nvPr/>
            </p:nvGrpSpPr>
            <p:grpSpPr bwMode="auto">
              <a:xfrm>
                <a:off x="2653" y="1162"/>
                <a:ext cx="2177" cy="1311"/>
                <a:chOff x="2653" y="1162"/>
                <a:chExt cx="2177" cy="1311"/>
              </a:xfrm>
            </p:grpSpPr>
            <p:grpSp>
              <p:nvGrpSpPr>
                <p:cNvPr id="12" name="Group 85"/>
                <p:cNvGrpSpPr>
                  <a:grpSpLocks/>
                </p:cNvGrpSpPr>
                <p:nvPr/>
              </p:nvGrpSpPr>
              <p:grpSpPr bwMode="auto">
                <a:xfrm>
                  <a:off x="2653" y="1162"/>
                  <a:ext cx="2177" cy="1311"/>
                  <a:chOff x="2653" y="1162"/>
                  <a:chExt cx="2177" cy="1311"/>
                </a:xfrm>
              </p:grpSpPr>
              <p:sp>
                <p:nvSpPr>
                  <p:cNvPr id="19542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5" y="1525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rgbClr val="DC2D0A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3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95" y="1525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rgbClr val="DC2D0A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3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2653" y="1162"/>
                    <a:ext cx="2177" cy="1311"/>
                    <a:chOff x="2653" y="1162"/>
                    <a:chExt cx="2177" cy="1311"/>
                  </a:xfrm>
                </p:grpSpPr>
                <p:sp>
                  <p:nvSpPr>
                    <p:cNvPr id="19545" name="Line 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41" y="1768"/>
                      <a:ext cx="571" cy="2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C2D0A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4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3" y="1162"/>
                      <a:ext cx="2177" cy="1311"/>
                      <a:chOff x="2653" y="1162"/>
                      <a:chExt cx="2177" cy="1311"/>
                    </a:xfrm>
                  </p:grpSpPr>
                  <p:sp>
                    <p:nvSpPr>
                      <p:cNvPr id="19548" name="Text Box 9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24" y="1570"/>
                        <a:ext cx="816" cy="4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3600">
                            <a:solidFill>
                              <a:srgbClr val="DC2D0A"/>
                            </a:solidFill>
                            <a:latin typeface="Monotype Corsiva" pitchFamily="66" charset="0"/>
                          </a:rPr>
                          <a:t>CH</a:t>
                        </a:r>
                        <a:endParaRPr lang="ru-RU" sz="3600">
                          <a:solidFill>
                            <a:srgbClr val="DC2D0A"/>
                          </a:solidFill>
                          <a:latin typeface="Monotype Corsiva" pitchFamily="66" charset="0"/>
                        </a:endParaRPr>
                      </a:p>
                    </p:txBody>
                  </p:sp>
                  <p:grpSp>
                    <p:nvGrpSpPr>
                      <p:cNvPr id="15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53" y="1162"/>
                        <a:ext cx="2177" cy="1311"/>
                        <a:chOff x="2653" y="1162"/>
                        <a:chExt cx="2177" cy="1311"/>
                      </a:xfrm>
                    </p:grpSpPr>
                    <p:sp>
                      <p:nvSpPr>
                        <p:cNvPr id="19550" name="Line 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560" y="1933"/>
                          <a:ext cx="0" cy="13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DC2D0A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6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1162"/>
                          <a:ext cx="2177" cy="1311"/>
                          <a:chOff x="2653" y="1162"/>
                          <a:chExt cx="2177" cy="1311"/>
                        </a:xfrm>
                      </p:grpSpPr>
                      <p:sp>
                        <p:nvSpPr>
                          <p:cNvPr id="19552" name="Text Box 9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1570"/>
                            <a:ext cx="953" cy="4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ru-RU" sz="3600">
                                <a:solidFill>
                                  <a:srgbClr val="DC2D0A"/>
                                </a:solidFill>
                                <a:latin typeface="Monotype Corsiva" pitchFamily="66" charset="0"/>
                              </a:rPr>
                              <a:t>     </a:t>
                            </a:r>
                            <a:r>
                              <a:rPr lang="en-US" sz="3600">
                                <a:solidFill>
                                  <a:srgbClr val="DC2D0A"/>
                                </a:solidFill>
                                <a:latin typeface="Monotype Corsiva" pitchFamily="66" charset="0"/>
                              </a:rPr>
                              <a:t>N</a:t>
                            </a:r>
                            <a:endParaRPr lang="ru-RU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endParaRPr>
                          </a:p>
                        </p:txBody>
                      </p:sp>
                      <p:sp>
                        <p:nvSpPr>
                          <p:cNvPr id="19553" name="Line 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88" y="1797"/>
                            <a:ext cx="136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DC2D0A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9554" name="Text Box 9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79" y="2069"/>
                            <a:ext cx="816" cy="4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sz="3600">
                                <a:solidFill>
                                  <a:srgbClr val="DC2D0A"/>
                                </a:solidFill>
                                <a:latin typeface="Monotype Corsiva" pitchFamily="66" charset="0"/>
                              </a:rPr>
                              <a:t>R</a:t>
                            </a:r>
                            <a:endParaRPr lang="ru-RU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endParaRPr>
                          </a:p>
                        </p:txBody>
                      </p:sp>
                      <p:sp>
                        <p:nvSpPr>
                          <p:cNvPr id="19555" name="Line 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78" y="1797"/>
                            <a:ext cx="136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DC2D0A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9556" name="Text Box 10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69" y="1570"/>
                            <a:ext cx="816" cy="4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sz="3600">
                                <a:solidFill>
                                  <a:srgbClr val="DC2D0A"/>
                                </a:solidFill>
                                <a:latin typeface="Monotype Corsiva" pitchFamily="66" charset="0"/>
                              </a:rPr>
                              <a:t>C</a:t>
                            </a:r>
                            <a:endParaRPr lang="ru-RU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endParaRPr>
                          </a:p>
                        </p:txBody>
                      </p:sp>
                      <p:sp>
                        <p:nvSpPr>
                          <p:cNvPr id="19557" name="Text Box 10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14" y="1162"/>
                            <a:ext cx="816" cy="4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sz="3600">
                                <a:solidFill>
                                  <a:srgbClr val="DC2D0A"/>
                                </a:solidFill>
                                <a:latin typeface="Monotype Corsiva" pitchFamily="66" charset="0"/>
                              </a:rPr>
                              <a:t>O</a:t>
                            </a:r>
                            <a:endParaRPr lang="ru-RU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9558" name="Rectangle 102"/>
                <p:cNvSpPr>
                  <a:spLocks noChangeArrowheads="1"/>
                </p:cNvSpPr>
                <p:nvPr/>
              </p:nvSpPr>
              <p:spPr bwMode="auto">
                <a:xfrm>
                  <a:off x="3017" y="1207"/>
                  <a:ext cx="356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>
                      <a:solidFill>
                        <a:srgbClr val="DC2D0A"/>
                      </a:solidFill>
                      <a:latin typeface="Monotype Corsiva" pitchFamily="66" charset="0"/>
                    </a:rPr>
                    <a:t>H</a:t>
                  </a:r>
                  <a:endParaRPr lang="ru-RU" sz="3600" b="1">
                    <a:solidFill>
                      <a:srgbClr val="DC2D0A"/>
                    </a:solidFill>
                    <a:latin typeface="Monotype Corsiva" pitchFamily="66" charset="0"/>
                  </a:endParaRPr>
                </a:p>
              </p:txBody>
            </p:sp>
          </p:grpSp>
        </p:grpSp>
        <p:grpSp>
          <p:nvGrpSpPr>
            <p:cNvPr id="17" name="Group 104"/>
            <p:cNvGrpSpPr>
              <a:grpSpLocks/>
            </p:cNvGrpSpPr>
            <p:nvPr/>
          </p:nvGrpSpPr>
          <p:grpSpPr bwMode="auto">
            <a:xfrm>
              <a:off x="2290" y="2523"/>
              <a:ext cx="2540" cy="1311"/>
              <a:chOff x="2653" y="1162"/>
              <a:chExt cx="2540" cy="1311"/>
            </a:xfrm>
          </p:grpSpPr>
          <p:sp>
            <p:nvSpPr>
              <p:cNvPr id="19561" name="Line 105"/>
              <p:cNvSpPr>
                <a:spLocks noChangeShapeType="1"/>
              </p:cNvSpPr>
              <p:nvPr/>
            </p:nvSpPr>
            <p:spPr bwMode="auto">
              <a:xfrm>
                <a:off x="3198" y="1525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DC2D0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" name="Group 106"/>
              <p:cNvGrpSpPr>
                <a:grpSpLocks/>
              </p:cNvGrpSpPr>
              <p:nvPr/>
            </p:nvGrpSpPr>
            <p:grpSpPr bwMode="auto">
              <a:xfrm>
                <a:off x="2653" y="1162"/>
                <a:ext cx="2540" cy="1311"/>
                <a:chOff x="2653" y="1162"/>
                <a:chExt cx="2540" cy="1311"/>
              </a:xfrm>
            </p:grpSpPr>
            <p:grpSp>
              <p:nvGrpSpPr>
                <p:cNvPr id="19" name="Group 107"/>
                <p:cNvGrpSpPr>
                  <a:grpSpLocks/>
                </p:cNvGrpSpPr>
                <p:nvPr/>
              </p:nvGrpSpPr>
              <p:grpSpPr bwMode="auto">
                <a:xfrm>
                  <a:off x="2653" y="1162"/>
                  <a:ext cx="2540" cy="1311"/>
                  <a:chOff x="2653" y="1162"/>
                  <a:chExt cx="2540" cy="1311"/>
                </a:xfrm>
              </p:grpSpPr>
              <p:sp>
                <p:nvSpPr>
                  <p:cNvPr id="19564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5" y="1525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rgbClr val="DC2D0A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65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95" y="1525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rgbClr val="DC2D0A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0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2653" y="1162"/>
                    <a:ext cx="2540" cy="1311"/>
                    <a:chOff x="2653" y="1162"/>
                    <a:chExt cx="2540" cy="1311"/>
                  </a:xfrm>
                </p:grpSpPr>
                <p:sp>
                  <p:nvSpPr>
                    <p:cNvPr id="19567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1797"/>
                      <a:ext cx="18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C2D0A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568" name="Text Box 1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77" y="1616"/>
                      <a:ext cx="816" cy="40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3600">
                          <a:solidFill>
                            <a:srgbClr val="DC2D0A"/>
                          </a:solidFill>
                          <a:latin typeface="Monotype Corsiva" pitchFamily="66" charset="0"/>
                        </a:rPr>
                        <a:t>OH</a:t>
                      </a:r>
                      <a:endParaRPr lang="ru-RU" sz="3600">
                        <a:solidFill>
                          <a:srgbClr val="DC2D0A"/>
                        </a:solidFill>
                        <a:latin typeface="Monotype Corsiva" pitchFamily="66" charset="0"/>
                      </a:endParaRPr>
                    </a:p>
                  </p:txBody>
                </p:sp>
                <p:grpSp>
                  <p:nvGrpSpPr>
                    <p:cNvPr id="21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3" y="1162"/>
                      <a:ext cx="2177" cy="1311"/>
                      <a:chOff x="2653" y="1162"/>
                      <a:chExt cx="2177" cy="1311"/>
                    </a:xfrm>
                  </p:grpSpPr>
                  <p:sp>
                    <p:nvSpPr>
                      <p:cNvPr id="19570" name="Text Box 1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24" y="1570"/>
                        <a:ext cx="816" cy="4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3600">
                            <a:solidFill>
                              <a:srgbClr val="DC2D0A"/>
                            </a:solidFill>
                            <a:latin typeface="Monotype Corsiva" pitchFamily="66" charset="0"/>
                          </a:rPr>
                          <a:t>CH</a:t>
                        </a:r>
                        <a:endParaRPr lang="ru-RU" sz="3600">
                          <a:solidFill>
                            <a:srgbClr val="DC2D0A"/>
                          </a:solidFill>
                          <a:latin typeface="Monotype Corsiva" pitchFamily="66" charset="0"/>
                        </a:endParaRPr>
                      </a:p>
                    </p:txBody>
                  </p:sp>
                  <p:grpSp>
                    <p:nvGrpSpPr>
                      <p:cNvPr id="22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53" y="1162"/>
                        <a:ext cx="2177" cy="1311"/>
                        <a:chOff x="2653" y="1162"/>
                        <a:chExt cx="2177" cy="1311"/>
                      </a:xfrm>
                    </p:grpSpPr>
                    <p:sp>
                      <p:nvSpPr>
                        <p:cNvPr id="19572" name="Lin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560" y="1933"/>
                          <a:ext cx="0" cy="13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DC2D0A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3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1162"/>
                          <a:ext cx="2177" cy="1311"/>
                          <a:chOff x="2653" y="1162"/>
                          <a:chExt cx="2177" cy="1311"/>
                        </a:xfrm>
                      </p:grpSpPr>
                      <p:sp>
                        <p:nvSpPr>
                          <p:cNvPr id="19574" name="Text Box 11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1570"/>
                            <a:ext cx="953" cy="4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ru-RU" sz="3600">
                                <a:solidFill>
                                  <a:srgbClr val="DC2D0A"/>
                                </a:solidFill>
                                <a:latin typeface="Monotype Corsiva" pitchFamily="66" charset="0"/>
                              </a:rPr>
                              <a:t>     </a:t>
                            </a:r>
                            <a:r>
                              <a:rPr lang="en-US" sz="3600">
                                <a:solidFill>
                                  <a:srgbClr val="DC2D0A"/>
                                </a:solidFill>
                                <a:latin typeface="Monotype Corsiva" pitchFamily="66" charset="0"/>
                              </a:rPr>
                              <a:t>N</a:t>
                            </a:r>
                            <a:endParaRPr lang="ru-RU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endParaRPr>
                          </a:p>
                        </p:txBody>
                      </p:sp>
                      <p:sp>
                        <p:nvSpPr>
                          <p:cNvPr id="19575" name="Line 1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88" y="1797"/>
                            <a:ext cx="136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DC2D0A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9576" name="Text Box 12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79" y="2069"/>
                            <a:ext cx="816" cy="4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sz="3600">
                                <a:solidFill>
                                  <a:srgbClr val="DC2D0A"/>
                                </a:solidFill>
                                <a:latin typeface="Monotype Corsiva" pitchFamily="66" charset="0"/>
                              </a:rPr>
                              <a:t>R</a:t>
                            </a:r>
                            <a:endParaRPr lang="ru-RU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endParaRPr>
                          </a:p>
                        </p:txBody>
                      </p:sp>
                      <p:sp>
                        <p:nvSpPr>
                          <p:cNvPr id="19577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78" y="1797"/>
                            <a:ext cx="136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DC2D0A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9578" name="Text Box 12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69" y="1570"/>
                            <a:ext cx="816" cy="4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sz="3600">
                                <a:solidFill>
                                  <a:srgbClr val="DC2D0A"/>
                                </a:solidFill>
                                <a:latin typeface="Monotype Corsiva" pitchFamily="66" charset="0"/>
                              </a:rPr>
                              <a:t>C</a:t>
                            </a:r>
                            <a:endParaRPr lang="ru-RU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endParaRPr>
                          </a:p>
                        </p:txBody>
                      </p:sp>
                      <p:sp>
                        <p:nvSpPr>
                          <p:cNvPr id="19579" name="Text Box 12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14" y="1162"/>
                            <a:ext cx="816" cy="4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sz="3600">
                                <a:solidFill>
                                  <a:srgbClr val="DC2D0A"/>
                                </a:solidFill>
                                <a:latin typeface="Monotype Corsiva" pitchFamily="66" charset="0"/>
                              </a:rPr>
                              <a:t>O</a:t>
                            </a:r>
                            <a:endParaRPr lang="ru-RU" sz="3600">
                              <a:solidFill>
                                <a:srgbClr val="DC2D0A"/>
                              </a:solidFill>
                              <a:latin typeface="Monotype Corsiva" pitchFamily="66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9580" name="Rectangle 124"/>
                <p:cNvSpPr>
                  <a:spLocks noChangeArrowheads="1"/>
                </p:cNvSpPr>
                <p:nvPr/>
              </p:nvSpPr>
              <p:spPr bwMode="auto">
                <a:xfrm>
                  <a:off x="3016" y="1207"/>
                  <a:ext cx="31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>
                      <a:solidFill>
                        <a:srgbClr val="DC2D0A"/>
                      </a:solidFill>
                      <a:latin typeface="Monotype Corsiva" pitchFamily="66" charset="0"/>
                    </a:rPr>
                    <a:t>H</a:t>
                  </a:r>
                  <a:endParaRPr lang="ru-RU" sz="3600" b="1">
                    <a:solidFill>
                      <a:srgbClr val="DC2D0A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cxnSp>
        <p:nvCxnSpPr>
          <p:cNvPr id="87" name="Прямая со стрелкой 86"/>
          <p:cNvCxnSpPr/>
          <p:nvPr/>
        </p:nvCxnSpPr>
        <p:spPr>
          <a:xfrm>
            <a:off x="6715140" y="2928934"/>
            <a:ext cx="92869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Управляющая кнопка: назад 84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4" descr="D:\октябрьские интернет картинки\shutterstock_20988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10715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2659E-7 L 0.32726 0.446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223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19653E-6 L 0.48819 0.44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0578 L -0.1776 -0.010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31E0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  <p:bldP spid="19494" grpId="0"/>
      <p:bldP spid="19510" grpId="0"/>
      <p:bldP spid="195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Горение  аминокислот.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6286520"/>
            <a:ext cx="4329114" cy="35719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6" y="6286520"/>
            <a:ext cx="4041775" cy="35719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3214686"/>
            <a:ext cx="8186766" cy="21431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4NH</a:t>
            </a:r>
            <a:r>
              <a:rPr lang="pt-BR" sz="28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t-BR" sz="28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COOH + 13O</a:t>
            </a:r>
            <a:r>
              <a:rPr lang="pt-BR" sz="28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    8CO</a:t>
            </a:r>
            <a:r>
              <a:rPr lang="pt-BR" sz="28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 + 10H</a:t>
            </a:r>
            <a:r>
              <a:rPr lang="pt-BR" sz="28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O + 2N</a:t>
            </a:r>
            <a:r>
              <a:rPr lang="pt-BR" sz="28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baseline="-25000" dirty="0">
              <a:solidFill>
                <a:srgbClr val="1D1D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57158" y="2000240"/>
            <a:ext cx="8358246" cy="39417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931E0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b="1" dirty="0" smtClean="0">
              <a:solidFill>
                <a:srgbClr val="931E07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931E07"/>
                </a:solidFill>
                <a:latin typeface="Monotype Corsiva" pitchFamily="66" charset="0"/>
              </a:rPr>
              <a:t>                                       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rgbClr val="1D1D59"/>
                </a:solidFill>
                <a:latin typeface="Monotype Corsiva" pitchFamily="66" charset="0"/>
              </a:rPr>
              <a:t>       </a:t>
            </a:r>
            <a:endParaRPr lang="ru-RU" b="1" dirty="0" smtClean="0">
              <a:solidFill>
                <a:srgbClr val="1D1D59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286248" y="342900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D:\октябрьские интернет картинки\shutterstock_20988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10715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Этерификация </a:t>
            </a:r>
            <a:br>
              <a:rPr lang="ru-RU" sz="4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8186766" cy="127032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1D1D5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1D1D5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1D1D5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1D1D5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1D1D5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51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1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51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1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COOH + C</a:t>
            </a:r>
            <a:r>
              <a:rPr lang="ru-RU" sz="51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1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1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1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OH	            NH</a:t>
            </a:r>
            <a:r>
              <a:rPr lang="ru-RU" sz="51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1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51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1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ru-RU" sz="51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1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1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1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ru-RU" sz="5100" b="1" baseline="-25000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100" b="1" dirty="0" smtClean="0">
                <a:solidFill>
                  <a:srgbClr val="1D1D59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en-US" sz="5100" b="1" dirty="0" smtClean="0">
              <a:solidFill>
                <a:srgbClr val="1D1D5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2" name="Содержимое 11" descr="Изображение 86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428860" y="3143248"/>
            <a:ext cx="4041775" cy="3031331"/>
          </a:xfr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786182" y="2000240"/>
            <a:ext cx="1000132" cy="214313"/>
          </a:xfrm>
          <a:prstGeom prst="rect">
            <a:avLst/>
          </a:prstGeom>
          <a:gradFill rotWithShape="1">
            <a:gsLst>
              <a:gs pos="0">
                <a:schemeClr val="accent1">
                  <a:alpha val="25999"/>
                </a:schemeClr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DC2D0A"/>
                </a:solidFill>
              </a:rPr>
              <a:t>H</a:t>
            </a:r>
            <a:r>
              <a:rPr lang="en-US" baseline="-25000" dirty="0">
                <a:solidFill>
                  <a:srgbClr val="DC2D0A"/>
                </a:solidFill>
              </a:rPr>
              <a:t>2</a:t>
            </a:r>
            <a:r>
              <a:rPr lang="en-US" dirty="0">
                <a:solidFill>
                  <a:srgbClr val="DC2D0A"/>
                </a:solidFill>
              </a:rPr>
              <a:t>SO</a:t>
            </a:r>
            <a:r>
              <a:rPr lang="en-US" baseline="-25000" dirty="0">
                <a:solidFill>
                  <a:srgbClr val="DC2D0A"/>
                </a:solidFill>
              </a:rPr>
              <a:t>4</a:t>
            </a:r>
            <a:r>
              <a:rPr lang="en-US" dirty="0">
                <a:solidFill>
                  <a:srgbClr val="DC2D0A"/>
                </a:solidFill>
              </a:rPr>
              <a:t> (</a:t>
            </a:r>
            <a:r>
              <a:rPr lang="ru-RU" dirty="0">
                <a:solidFill>
                  <a:srgbClr val="DC2D0A"/>
                </a:solidFill>
              </a:rPr>
              <a:t>к)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9058" y="24288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3929058" y="257174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D:\октябрьские интернет картинки\shutterstock_20988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10715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402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Выводы по теме урока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206680" cy="5256584"/>
          </a:xfrm>
        </p:spPr>
        <p:txBody>
          <a:bodyPr/>
          <a:lstStyle/>
          <a:p>
            <a:pPr marL="457200" lvl="0" indent="-457200" algn="l">
              <a:buAutoNum type="arabicPeriod"/>
            </a:pPr>
            <a:r>
              <a:rPr lang="ru-RU" sz="2400" b="1" dirty="0" smtClean="0"/>
              <a:t>Аминокислоты </a:t>
            </a:r>
            <a:r>
              <a:rPr lang="ru-RU" sz="2400" b="1" dirty="0"/>
              <a:t>– это бифункциональные органические соединения </a:t>
            </a:r>
            <a:r>
              <a:rPr lang="ru-RU" sz="2400" b="1" dirty="0" smtClean="0"/>
              <a:t>;</a:t>
            </a:r>
          </a:p>
          <a:p>
            <a:pPr marL="457200" indent="-457200" algn="l">
              <a:buFont typeface="Wingdings 3"/>
              <a:buAutoNum type="arabicPeriod"/>
            </a:pPr>
            <a:r>
              <a:rPr lang="ru-RU" sz="2400" b="1" dirty="0"/>
              <a:t>Для  аминокислот возможны  изомерия углеродного  скелета и положения </a:t>
            </a:r>
            <a:r>
              <a:rPr lang="ru-RU" sz="2400" b="1" dirty="0" smtClean="0"/>
              <a:t>;</a:t>
            </a:r>
          </a:p>
          <a:p>
            <a:pPr marL="457200" lvl="0" indent="-457200" algn="l">
              <a:buFont typeface="Wingdings 3"/>
              <a:buAutoNum type="arabicPeriod"/>
            </a:pPr>
            <a:r>
              <a:rPr lang="ru-RU" sz="2400" b="1" dirty="0"/>
              <a:t>Аминокислоты – </a:t>
            </a:r>
            <a:r>
              <a:rPr lang="ru-RU" sz="2400" b="1" dirty="0" smtClean="0"/>
              <a:t>амфотерны;</a:t>
            </a:r>
          </a:p>
          <a:p>
            <a:pPr marL="457200" indent="-457200" algn="l">
              <a:buFont typeface="Wingdings 3"/>
              <a:buAutoNum type="arabicPeriod"/>
            </a:pPr>
            <a:r>
              <a:rPr lang="ru-RU" sz="2400" b="1" dirty="0"/>
              <a:t>Аминокислоты –горят, вступают в реакции с неорганическими  кислотами и основаниями, в реакцию этерификации и образуют пептиды 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pPr marL="457200" lvl="0" indent="-457200" algn="l">
              <a:buFont typeface="Wingdings 3"/>
              <a:buAutoNum type="arabicPeriod"/>
            </a:pPr>
            <a:endParaRPr lang="ru-RU" sz="2400" dirty="0"/>
          </a:p>
          <a:p>
            <a:pPr marL="457200" indent="-457200" algn="l">
              <a:buFont typeface="Wingdings 3"/>
              <a:buAutoNum type="arabicPeriod"/>
            </a:pPr>
            <a:endParaRPr lang="ru-RU" sz="2400" dirty="0"/>
          </a:p>
          <a:p>
            <a:pPr lvl="0"/>
            <a:r>
              <a:rPr lang="ru-RU" sz="2400" b="1" dirty="0" smtClean="0"/>
              <a:t>  </a:t>
            </a:r>
          </a:p>
          <a:p>
            <a:pPr marL="457200" lvl="0" indent="-457200" algn="l">
              <a:buAutoNum type="arabicPeriod"/>
            </a:pPr>
            <a:endParaRPr lang="ru-RU" sz="2400" b="1" dirty="0"/>
          </a:p>
          <a:p>
            <a:pPr lvl="0"/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13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91440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/>
              <a:t>Последовательность изучения новой темы</a:t>
            </a:r>
            <a:endParaRPr lang="ru-RU" sz="2800" i="1" dirty="0"/>
          </a:p>
        </p:txBody>
      </p:sp>
      <p:sp>
        <p:nvSpPr>
          <p:cNvPr id="2" name="Управляющая кнопка: назад 1">
            <a:hlinkClick r:id="rId7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Домашнее задание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Обязательная   часть :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500562" y="5410200"/>
            <a:ext cx="4186239" cy="762000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/>
              <a:t>Индивидуальная   часть :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§26 стр.220-225 ;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упр.1, 6. на стр.225-226;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660066"/>
                </a:solidFill>
              </a:rPr>
              <a:t>на основе результатов рефлексивного этапа составить перечень вопросов для работы дома.</a:t>
            </a:r>
          </a:p>
          <a:p>
            <a:pPr>
              <a:buNone/>
            </a:pP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7" grpId="0" build="p" animBg="1"/>
      <p:bldP spid="6" grpId="0" build="p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effectLst/>
              </a:rPr>
              <a:t>Спасибо за урок.</a:t>
            </a:r>
            <a:endParaRPr lang="ru-RU" sz="5400" dirty="0">
              <a:effectLst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ru-RU" i="1" u="sng" dirty="0" smtClean="0"/>
              <a:t>Творческое задание № 1.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85860"/>
            <a:ext cx="7772400" cy="352545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Рассмотрите  слово 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6000" b="1" i="1" dirty="0" smtClean="0">
                <a:solidFill>
                  <a:srgbClr val="000066"/>
                </a:solidFill>
              </a:rPr>
              <a:t>«Аминокислоты » 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с точки зрения  словообразования.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u="sng" dirty="0" smtClean="0"/>
              <a:t>Ответ 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7829576" cy="39417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4400" b="1" i="1" dirty="0" smtClean="0">
              <a:solidFill>
                <a:srgbClr val="000066"/>
              </a:solidFill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000066"/>
                </a:solidFill>
              </a:rPr>
              <a:t>«Аминокислоты » </a:t>
            </a:r>
          </a:p>
          <a:p>
            <a:pPr algn="ctr">
              <a:buNone/>
            </a:pPr>
            <a:endParaRPr lang="ru-RU" sz="3200" b="1" i="1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28597" y="1444294"/>
            <a:ext cx="8258204" cy="39417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Арка 10"/>
          <p:cNvSpPr/>
          <p:nvPr/>
        </p:nvSpPr>
        <p:spPr>
          <a:xfrm>
            <a:off x="1571604" y="2643182"/>
            <a:ext cx="1928826" cy="428628"/>
          </a:xfrm>
          <a:prstGeom prst="blockArc">
            <a:avLst>
              <a:gd name="adj1" fmla="val 10873136"/>
              <a:gd name="adj2" fmla="val 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4000496" y="2643182"/>
            <a:ext cx="2643206" cy="500066"/>
          </a:xfrm>
          <a:prstGeom prst="blockArc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3286116" y="3357562"/>
            <a:ext cx="642942" cy="428628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785817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Творческое задание №2.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85800" y="2000240"/>
            <a:ext cx="7772400" cy="321471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</a:rPr>
              <a:t>Предложите  </a:t>
            </a:r>
            <a:r>
              <a:rPr lang="ru-RU" sz="4000" b="1" i="1" u="sng" dirty="0" smtClean="0">
                <a:solidFill>
                  <a:srgbClr val="660066"/>
                </a:solidFill>
              </a:rPr>
              <a:t>общую формулу </a:t>
            </a:r>
            <a:r>
              <a:rPr lang="ru-RU" sz="4000" b="1" i="1" dirty="0" smtClean="0">
                <a:solidFill>
                  <a:srgbClr val="660066"/>
                </a:solidFill>
              </a:rPr>
              <a:t>для </a:t>
            </a:r>
            <a:r>
              <a:rPr lang="ru-RU" sz="4000" b="1" i="1" u="sng" dirty="0" smtClean="0">
                <a:solidFill>
                  <a:srgbClr val="660066"/>
                </a:solidFill>
              </a:rPr>
              <a:t>аминокислот </a:t>
            </a:r>
            <a:r>
              <a:rPr lang="ru-RU" sz="4000" b="1" i="1" dirty="0" smtClean="0">
                <a:solidFill>
                  <a:srgbClr val="660066"/>
                </a:solidFill>
              </a:rPr>
              <a:t>(АК) , исходя из  </a:t>
            </a:r>
            <a:r>
              <a:rPr lang="ru-RU" sz="4000" b="1" i="1" dirty="0" err="1" smtClean="0">
                <a:solidFill>
                  <a:srgbClr val="660066"/>
                </a:solidFill>
              </a:rPr>
              <a:t>морфемики</a:t>
            </a:r>
            <a:r>
              <a:rPr lang="ru-RU" sz="4000" b="1" i="1" dirty="0" smtClean="0">
                <a:solidFill>
                  <a:srgbClr val="660066"/>
                </a:solidFill>
              </a:rPr>
              <a:t>   этого слова.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Ответ .</a:t>
            </a: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7758138" cy="3941763"/>
          </a:xfrm>
        </p:spPr>
        <p:txBody>
          <a:bodyPr/>
          <a:lstStyle/>
          <a:p>
            <a:pPr algn="just">
              <a:buNone/>
            </a:pPr>
            <a:endParaRPr lang="en-US" sz="4000" b="1" dirty="0" smtClean="0"/>
          </a:p>
          <a:p>
            <a:pPr algn="just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NH2        CH      COOH</a:t>
            </a:r>
          </a:p>
          <a:p>
            <a:pPr algn="ctr">
              <a:buNone/>
            </a:pPr>
            <a:endParaRPr lang="en-US" sz="4000" b="1" dirty="0" smtClean="0"/>
          </a:p>
          <a:p>
            <a:pPr algn="just">
              <a:buNone/>
            </a:pPr>
            <a:r>
              <a:rPr lang="ru-RU" sz="4000" b="1" dirty="0" smtClean="0"/>
              <a:t>                             </a:t>
            </a:r>
            <a:r>
              <a:rPr lang="en-US" sz="4000" b="1" dirty="0" smtClean="0"/>
              <a:t>R</a:t>
            </a:r>
            <a:endParaRPr lang="ru-RU" sz="4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00034" y="1000108"/>
            <a:ext cx="8186766" cy="438594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 общий фрагмент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           </a:t>
            </a:r>
            <a:r>
              <a:rPr lang="ru-RU" sz="3200" b="1" dirty="0" smtClean="0">
                <a:solidFill>
                  <a:srgbClr val="00B050"/>
                </a:solidFill>
              </a:rPr>
              <a:t>радикал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00364" y="3143248"/>
            <a:ext cx="714380" cy="1588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43438" y="3143248"/>
            <a:ext cx="714380" cy="1588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3929852" y="3786984"/>
            <a:ext cx="712792" cy="1588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214414" y="2285992"/>
            <a:ext cx="7143800" cy="1571636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857620" y="4000504"/>
            <a:ext cx="914400" cy="1285884"/>
          </a:xfrm>
          <a:prstGeom prst="ellipse">
            <a:avLst/>
          </a:prstGeom>
          <a:noFill/>
          <a:ln w="635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429124" y="1643050"/>
            <a:ext cx="428628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4929190" y="4429132"/>
            <a:ext cx="642942" cy="28575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D:\октябрьские интернет картинки\shutterstock_20988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894" y="1258877"/>
            <a:ext cx="10715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5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4429155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Аминокислоты</a:t>
            </a:r>
            <a:r>
              <a:rPr lang="ru-RU" sz="3200" dirty="0" smtClean="0"/>
              <a:t> –</a:t>
            </a:r>
            <a:r>
              <a:rPr lang="ru-RU" sz="3200" dirty="0" err="1" smtClean="0"/>
              <a:t>гетерофункцио-нальные</a:t>
            </a:r>
            <a:r>
              <a:rPr lang="ru-RU" sz="3200" dirty="0" smtClean="0"/>
              <a:t> соединения , которые обязательно содержат две </a:t>
            </a:r>
            <a:r>
              <a:rPr lang="ru-RU" sz="3200" dirty="0" err="1" smtClean="0"/>
              <a:t>функци-ональные</a:t>
            </a:r>
            <a:r>
              <a:rPr lang="ru-RU" sz="3200" dirty="0" smtClean="0"/>
              <a:t> группы: аминогруппу </a:t>
            </a:r>
            <a:r>
              <a:rPr lang="ru-RU" sz="3200" u="sng" dirty="0" smtClean="0">
                <a:solidFill>
                  <a:srgbClr val="0070C0"/>
                </a:solidFill>
              </a:rPr>
              <a:t>-</a:t>
            </a:r>
            <a:r>
              <a:rPr lang="en-US" sz="3200" u="sng" dirty="0" smtClean="0">
                <a:solidFill>
                  <a:srgbClr val="0070C0"/>
                </a:solidFill>
              </a:rPr>
              <a:t>NH</a:t>
            </a:r>
            <a:r>
              <a:rPr lang="en-US" sz="3200" u="sng" baseline="-25000" dirty="0" smtClean="0">
                <a:solidFill>
                  <a:srgbClr val="0070C0"/>
                </a:solidFill>
              </a:rPr>
              <a:t>2   </a:t>
            </a:r>
            <a:r>
              <a:rPr lang="ru-RU" sz="3200" dirty="0" smtClean="0"/>
              <a:t>карбоксильную группу </a:t>
            </a:r>
            <a:r>
              <a:rPr lang="ru-RU" sz="3200" u="sng" dirty="0" smtClean="0">
                <a:solidFill>
                  <a:srgbClr val="7030A0"/>
                </a:solidFill>
              </a:rPr>
              <a:t>–СООН </a:t>
            </a:r>
            <a:r>
              <a:rPr lang="ru-RU" sz="3200" dirty="0" smtClean="0"/>
              <a:t>, связанные с </a:t>
            </a:r>
            <a:r>
              <a:rPr lang="ru-RU" sz="3200" u="sng" dirty="0" smtClean="0">
                <a:solidFill>
                  <a:schemeClr val="accent2">
                    <a:lumMod val="75000"/>
                  </a:schemeClr>
                </a:solidFill>
              </a:rPr>
              <a:t>углеводородным радикалом.</a:t>
            </a:r>
            <a:endParaRPr lang="ru-RU" sz="3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5800" y="4643446"/>
            <a:ext cx="7772400" cy="1678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/>
              <a:t>Международная  номенклатура АК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6758006" cy="5056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CH</a:t>
            </a:r>
            <a:r>
              <a:rPr lang="en-US" sz="40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       COOH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NH</a:t>
            </a:r>
            <a:r>
              <a:rPr lang="en-US" sz="4000" b="1" baseline="-25000" dirty="0" smtClean="0">
                <a:solidFill>
                  <a:schemeClr val="accent3">
                    <a:lumMod val="50000"/>
                  </a:schemeClr>
                </a:solidFill>
              </a:rPr>
              <a:t>2     </a:t>
            </a:r>
          </a:p>
          <a:p>
            <a:pPr>
              <a:buNone/>
            </a:pPr>
            <a:endParaRPr lang="en-US" sz="4000" b="1" baseline="-25000" dirty="0" smtClean="0"/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2       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sz="40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       COOH</a:t>
            </a:r>
          </a:p>
          <a:p>
            <a:pPr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NH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500430" y="1444294"/>
            <a:ext cx="5643571" cy="5127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       </a:t>
            </a:r>
            <a:r>
              <a:rPr lang="ru-RU" sz="4000" b="1" i="1" dirty="0" smtClean="0">
                <a:solidFill>
                  <a:srgbClr val="0070C0"/>
                </a:solidFill>
              </a:rPr>
              <a:t>амино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уксусная 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</a:t>
            </a:r>
            <a:r>
              <a:rPr lang="ru-RU" sz="4000" b="1" i="1" dirty="0" smtClean="0">
                <a:solidFill>
                  <a:srgbClr val="7030A0"/>
                </a:solidFill>
              </a:rPr>
              <a:t>кислота</a:t>
            </a:r>
          </a:p>
          <a:p>
            <a:pPr>
              <a:buNone/>
            </a:pPr>
            <a:endParaRPr lang="ru-RU" sz="4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4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4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4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3-амино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пропионовая  </a:t>
            </a:r>
            <a:r>
              <a:rPr lang="ru-RU" sz="4000" b="1" i="1" dirty="0" smtClean="0">
                <a:solidFill>
                  <a:srgbClr val="7030A0"/>
                </a:solidFill>
              </a:rPr>
              <a:t>кислота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 rot="16200000">
            <a:off x="714348" y="2285992"/>
            <a:ext cx="714380" cy="142876"/>
          </a:xfrm>
          <a:prstGeom prst="mathMinus">
            <a:avLst/>
          </a:prstGeom>
          <a:solidFill>
            <a:schemeClr val="accent3">
              <a:lumMod val="5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1500166" y="1785926"/>
            <a:ext cx="928694" cy="71438"/>
          </a:xfrm>
          <a:prstGeom prst="mathMin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1428728" y="4643446"/>
            <a:ext cx="928694" cy="71438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3286116" y="4643446"/>
            <a:ext cx="928694" cy="71438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 rot="16200000">
            <a:off x="642910" y="5286388"/>
            <a:ext cx="714380" cy="142876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Скругленная соединительная линия 16"/>
          <p:cNvCxnSpPr/>
          <p:nvPr/>
        </p:nvCxnSpPr>
        <p:spPr>
          <a:xfrm rot="10800000" flipV="1">
            <a:off x="2357422" y="2143116"/>
            <a:ext cx="2143140" cy="500066"/>
          </a:xfrm>
          <a:prstGeom prst="curvedConnector3">
            <a:avLst>
              <a:gd name="adj1" fmla="val 50000"/>
            </a:avLst>
          </a:prstGeom>
          <a:ln w="114300" cmpd="sng">
            <a:solidFill>
              <a:schemeClr val="accent3">
                <a:lumMod val="50000"/>
              </a:schemeClr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rot="10800000">
            <a:off x="1928794" y="4929198"/>
            <a:ext cx="1928826" cy="1357322"/>
          </a:xfrm>
          <a:prstGeom prst="curvedConnector3">
            <a:avLst>
              <a:gd name="adj1" fmla="val 50000"/>
            </a:avLst>
          </a:prstGeom>
          <a:ln w="114300">
            <a:solidFill>
              <a:schemeClr val="accent6">
                <a:lumMod val="50000"/>
              </a:schemeClr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Управляющая кнопка: назад 14">
            <a:hlinkClick r:id="rId2" action="ppaction://hlinksldjump" highlightClick="1"/>
          </p:cNvPr>
          <p:cNvSpPr/>
          <p:nvPr/>
        </p:nvSpPr>
        <p:spPr>
          <a:xfrm>
            <a:off x="8192679" y="6021288"/>
            <a:ext cx="52120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513</TotalTime>
  <Words>811</Words>
  <Application>Microsoft Office PowerPoint</Application>
  <PresentationFormat>Экран (4:3)</PresentationFormat>
  <Paragraphs>303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Constantia</vt:lpstr>
      <vt:lpstr>Wingdings 3</vt:lpstr>
      <vt:lpstr>Monotype Corsiva</vt:lpstr>
      <vt:lpstr>Times New Roman</vt:lpstr>
      <vt:lpstr>Verdana</vt:lpstr>
      <vt:lpstr>Wingdings 2</vt:lpstr>
      <vt:lpstr>Открытая</vt:lpstr>
      <vt:lpstr>Тема урока:</vt:lpstr>
      <vt:lpstr>Микро-темы  урока:</vt:lpstr>
      <vt:lpstr>Последовательность изучения новой темы</vt:lpstr>
      <vt:lpstr>Творческое задание № 1.</vt:lpstr>
      <vt:lpstr>Ответ .</vt:lpstr>
      <vt:lpstr>Творческое задание №2. </vt:lpstr>
      <vt:lpstr>Ответ .</vt:lpstr>
      <vt:lpstr>Аминокислоты –гетерофункцио-нальные соединения , которые обязательно содержат две функци-ональные группы: аминогруппу -NH2   карбоксильную группу –СООН , связанные с углеводородным радикалом.</vt:lpstr>
      <vt:lpstr>Международная  номенклатура АК.</vt:lpstr>
      <vt:lpstr>Номенклатура аминокислот с использованием букв греческого алфавита. </vt:lpstr>
      <vt:lpstr>Исторически  сложившиеся названия аминокислот. </vt:lpstr>
      <vt:lpstr>Изомерия  углеродного скелета  аминокислот. </vt:lpstr>
      <vt:lpstr>Изомерия положения аминогруппы. </vt:lpstr>
      <vt:lpstr>Творческое задание №3. </vt:lpstr>
      <vt:lpstr>Радикалы некоторых важнейших АК. </vt:lpstr>
      <vt:lpstr>Физические свойства  АК.</vt:lpstr>
      <vt:lpstr>Получение аминокислот.</vt:lpstr>
      <vt:lpstr>Творческое задание № 4. </vt:lpstr>
      <vt:lpstr>Нейтральная реакция раствора глицина</vt:lpstr>
      <vt:lpstr>Творческое задание № 5.  </vt:lpstr>
      <vt:lpstr>Творческое задание №6.  Предложите  химические реакции   с помощью которых можно доказать :  </vt:lpstr>
      <vt:lpstr>Реакции АК  , как оснований .</vt:lpstr>
      <vt:lpstr>Реакции АК, как  кислот.</vt:lpstr>
      <vt:lpstr>Реакции АК, как  кислот.</vt:lpstr>
      <vt:lpstr>Творческое задание № 6.  </vt:lpstr>
      <vt:lpstr>Схема образования пептидов</vt:lpstr>
      <vt:lpstr>Горение  аминокислот. </vt:lpstr>
      <vt:lpstr>Этерификация  </vt:lpstr>
      <vt:lpstr>Выводы по теме урока  </vt:lpstr>
      <vt:lpstr>Домашнее задание</vt:lpstr>
      <vt:lpstr>Спасибо за урок.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Школа</dc:creator>
  <cp:lastModifiedBy>Roman</cp:lastModifiedBy>
  <cp:revision>59</cp:revision>
  <dcterms:created xsi:type="dcterms:W3CDTF">2012-01-28T06:05:36Z</dcterms:created>
  <dcterms:modified xsi:type="dcterms:W3CDTF">2012-05-24T18:28:41Z</dcterms:modified>
</cp:coreProperties>
</file>