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56"/>
  </p:notesMasterIdLst>
  <p:sldIdLst>
    <p:sldId id="267" r:id="rId2"/>
    <p:sldId id="385" r:id="rId3"/>
    <p:sldId id="347" r:id="rId4"/>
    <p:sldId id="350" r:id="rId5"/>
    <p:sldId id="351" r:id="rId6"/>
    <p:sldId id="352" r:id="rId7"/>
    <p:sldId id="353" r:id="rId8"/>
    <p:sldId id="354" r:id="rId9"/>
    <p:sldId id="355" r:id="rId10"/>
    <p:sldId id="340" r:id="rId11"/>
    <p:sldId id="341" r:id="rId12"/>
    <p:sldId id="386" r:id="rId13"/>
    <p:sldId id="342" r:id="rId14"/>
    <p:sldId id="345" r:id="rId15"/>
    <p:sldId id="387" r:id="rId16"/>
    <p:sldId id="339" r:id="rId17"/>
    <p:sldId id="349" r:id="rId18"/>
    <p:sldId id="291" r:id="rId19"/>
    <p:sldId id="368" r:id="rId20"/>
    <p:sldId id="292" r:id="rId21"/>
    <p:sldId id="362" r:id="rId22"/>
    <p:sldId id="360" r:id="rId23"/>
    <p:sldId id="363" r:id="rId24"/>
    <p:sldId id="294" r:id="rId25"/>
    <p:sldId id="295" r:id="rId26"/>
    <p:sldId id="348" r:id="rId27"/>
    <p:sldId id="388" r:id="rId28"/>
    <p:sldId id="367" r:id="rId29"/>
    <p:sldId id="257" r:id="rId30"/>
    <p:sldId id="272" r:id="rId31"/>
    <p:sldId id="299" r:id="rId32"/>
    <p:sldId id="276" r:id="rId33"/>
    <p:sldId id="301" r:id="rId34"/>
    <p:sldId id="314" r:id="rId35"/>
    <p:sldId id="317" r:id="rId36"/>
    <p:sldId id="364" r:id="rId37"/>
    <p:sldId id="326" r:id="rId38"/>
    <p:sldId id="365" r:id="rId39"/>
    <p:sldId id="366" r:id="rId40"/>
    <p:sldId id="356" r:id="rId41"/>
    <p:sldId id="358" r:id="rId42"/>
    <p:sldId id="369" r:id="rId43"/>
    <p:sldId id="371" r:id="rId44"/>
    <p:sldId id="370" r:id="rId45"/>
    <p:sldId id="372" r:id="rId46"/>
    <p:sldId id="374" r:id="rId47"/>
    <p:sldId id="376" r:id="rId48"/>
    <p:sldId id="377" r:id="rId49"/>
    <p:sldId id="378" r:id="rId50"/>
    <p:sldId id="379" r:id="rId51"/>
    <p:sldId id="381" r:id="rId52"/>
    <p:sldId id="382" r:id="rId53"/>
    <p:sldId id="383" r:id="rId54"/>
    <p:sldId id="384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0033CC"/>
    <a:srgbClr val="000066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723" autoAdjust="0"/>
  </p:normalViewPr>
  <p:slideViewPr>
    <p:cSldViewPr>
      <p:cViewPr varScale="1">
        <p:scale>
          <a:sx n="53" d="100"/>
          <a:sy n="53" d="100"/>
        </p:scale>
        <p:origin x="-11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C47CDF2-A09F-45A8-891F-0E463AA22A4B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D5732DB-B723-4043-A38D-7DA812210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B72163-EFE9-4EE4-B453-EA0EA499702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8203AC-D8B2-4D13-ACD8-FF27A1FC2EF1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12E998-9969-4694-8FBB-F05FBB87E46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FAD0F6-9410-44CB-8EF3-77D44BDA916A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77C470-9726-4B1E-9D17-DA0D190C781E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18CFE6-A0E7-47CA-85C0-640A6E05E2D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1A1D71-659D-4175-95B1-93E66E50D01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42FC43-5F6F-4130-98A6-16DE11B8D6D4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A74647-44D2-47CB-AA55-7BAF24DBD60F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52E82-2CB9-45AA-8153-F0A789A45ED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3E48E7-CA7F-4249-9FFE-371D883EEC09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E1E3B-DEAE-4714-9645-D7E2270D57A8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49399-DC5B-4E6E-8221-876CC053B3F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C578FA-794C-4A3A-AA8D-0236FE53FE7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6333A3-473A-40DE-8C0D-D6B47039C9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F8C35-C306-4030-9534-825A87DCC278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288709-ADD1-4C82-A149-A5A4F27D9746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991BD-88A4-4FDA-8441-99602ECC55B2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58C305-C405-4B84-8E55-47FDEBC90ACF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484485-9455-4EEF-90A0-B91AC188A7D4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DFB66C-73F7-43CA-8078-A76572CEAAE7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266F4-3033-487F-90D4-A41ACBAE7382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7D49F-030D-45DC-B78A-CD4A6BD58CC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3222DA-47FF-4520-B3DD-110CD9E8F568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118CA8-E793-4558-A53A-469E0F3200B1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54F1E3-BA46-4249-A619-F0740892F41D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DF0F59-387F-4866-8779-9A53EF9D8BD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F5E58B-8AB7-4168-B0B1-54C9E993B16B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60A506-2B87-4E23-BF27-834F1A870DB2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013B49-9780-4E4D-9AFC-A618C1F7BF37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4C584A-0F25-4182-9DB6-1A2327649A09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E2E69F-1081-4EC0-9920-6FAE50EB8B1F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B429FE-1000-4BBE-A47B-82DDA420A854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60116A-1EBB-4BB6-A32B-96EA31454902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A55AC0-A56D-458B-A472-5AC7C60933C2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9B3499-69F8-426B-8BAD-E3108F89FA7A}" type="slidenum">
              <a:rPr lang="ru-RU" smtClean="0"/>
              <a:pPr/>
              <a:t>41</a:t>
            </a:fld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E4A0A4-CFE6-4AFE-B8D9-8CDB32418AAE}" type="slidenum">
              <a:rPr lang="ru-RU" smtClean="0"/>
              <a:pPr/>
              <a:t>42</a:t>
            </a:fld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0B780D-5D95-4C72-8132-480ABE794D6B}" type="slidenum">
              <a:rPr lang="ru-RU" smtClean="0"/>
              <a:pPr/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CF6D57-4FC6-4996-9C07-3C7A88302ABD}" type="slidenum">
              <a:rPr lang="ru-RU" smtClean="0"/>
              <a:pPr/>
              <a:t>44</a:t>
            </a:fld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A31296-E2CB-448A-BE62-97195F5EB884}" type="slidenum">
              <a:rPr lang="ru-RU" smtClean="0"/>
              <a:pPr/>
              <a:t>45</a:t>
            </a:fld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7B43E-E466-4974-84C6-F9803D5D4B33}" type="slidenum">
              <a:rPr lang="ru-RU" smtClean="0"/>
              <a:pPr/>
              <a:t>46</a:t>
            </a:fld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1F3D81-9915-41AD-B9A9-E26002DCBC13}" type="slidenum">
              <a:rPr lang="ru-RU" smtClean="0"/>
              <a:pPr/>
              <a:t>47</a:t>
            </a:fld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029CA4-776C-4FE5-8128-F17DF0CE3FCD}" type="slidenum">
              <a:rPr lang="ru-RU" smtClean="0"/>
              <a:pPr/>
              <a:t>48</a:t>
            </a:fld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F882B3-FA77-4F0E-B070-31EA418665E3}" type="slidenum">
              <a:rPr lang="ru-RU" smtClean="0"/>
              <a:pPr/>
              <a:t>49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93163A-D9D2-4A8E-AC0B-05B4853A06A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9BFF71-32FE-4896-8F3A-A36D948F0EB7}" type="slidenum">
              <a:rPr lang="ru-RU" smtClean="0"/>
              <a:pPr/>
              <a:t>50</a:t>
            </a:fld>
            <a:endParaRPr lang="ru-R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BDF359-2E99-48DF-A482-98A32845C047}" type="slidenum">
              <a:rPr lang="ru-RU" smtClean="0"/>
              <a:pPr/>
              <a:t>51</a:t>
            </a:fld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2F7204-14ED-48E3-9BE6-139C9ABE69FA}" type="slidenum">
              <a:rPr lang="ru-RU" smtClean="0"/>
              <a:pPr/>
              <a:t>52</a:t>
            </a:fld>
            <a:endParaRPr lang="ru-R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5E4A95-F49D-4BBE-AECC-4F2231E2C05E}" type="slidenum">
              <a:rPr lang="ru-RU" smtClean="0"/>
              <a:pPr/>
              <a:t>53</a:t>
            </a:fld>
            <a:endParaRPr lang="ru-R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B09BD0-45FF-4642-83A3-F93DAC2625BC}" type="slidenum">
              <a:rPr lang="ru-RU" smtClean="0"/>
              <a:pPr/>
              <a:t>54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C7D41E-5799-421B-9293-BAC18C7A57BB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AB659B-6431-4C6D-92DF-57743AE822F7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C0F304-0C78-493D-8491-92425F42BCF4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1514E2-C322-4045-B03F-145A9038502A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5771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71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243BE-71C9-4708-98DC-0F15F284C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A0BE-F3AC-4D10-BB25-80F1A7F7F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9976-7553-4C97-9E13-C9C5C1CE2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D59DF-AADE-4717-A3E7-E7760925D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16554-A5C6-45CF-932B-9ABAE7FB4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5B2A-BBCB-4277-8D6B-045D6F5EA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D06D-CA9A-4FFD-8C63-081490E3B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E7279-191B-427A-833D-0F556FE70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41B84-C66D-4447-AAEE-518A17518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9BEE1-45F4-4BE4-8C1A-C5A9ADEA6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D1C57-2407-4BD8-9D10-2DC000D62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74831-D2F2-4CED-871A-1028B80F7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5667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667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5667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67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68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68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68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68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68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68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668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5668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8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66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9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9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C8FC56C-5656-4768-A9CC-CDBCF0940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6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6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6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6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6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6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6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6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6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7" grpId="0"/>
      <p:bldP spid="15668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668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66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66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668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66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66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668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66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66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668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66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66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668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66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66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анирование0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2643188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6443663" y="5013325"/>
            <a:ext cx="2159000" cy="144463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928688"/>
            <a:ext cx="18716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5" cstate="email"/>
          <a:srcRect t="7768" b="16486"/>
          <a:stretch>
            <a:fillRect/>
          </a:stretch>
        </p:blipFill>
        <p:spPr bwMode="auto">
          <a:xfrm>
            <a:off x="571500" y="2286000"/>
            <a:ext cx="5786438" cy="3286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2428875" y="5929313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Классный час</a:t>
            </a:r>
          </a:p>
        </p:txBody>
      </p:sp>
      <p:sp>
        <p:nvSpPr>
          <p:cNvPr id="3079" name="WordArt 2"/>
          <p:cNvSpPr>
            <a:spLocks noChangeArrowheads="1" noChangeShapeType="1" noTextEdit="1"/>
          </p:cNvSpPr>
          <p:nvPr/>
        </p:nvSpPr>
        <p:spPr bwMode="auto">
          <a:xfrm>
            <a:off x="357188" y="428625"/>
            <a:ext cx="6286500" cy="1714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 algn="ctr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"СПИД - чума </a:t>
            </a:r>
            <a:r>
              <a:rPr lang="en-US" sz="3600" kern="10">
                <a:ln w="9525" algn="ctr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XXI </a:t>
            </a:r>
            <a:r>
              <a:rPr lang="ru-RU" sz="3600" kern="10">
                <a:ln w="9525" algn="ctr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века"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214313" y="357188"/>
            <a:ext cx="87868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Всемирный день борьбы со СПИДом отмечается ежегодно 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декабря </a:t>
            </a:r>
          </a:p>
          <a:p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642938" y="5857875"/>
            <a:ext cx="759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Впервые провозглашён ВОЗ в 1988 году</a:t>
            </a:r>
            <a:endParaRPr lang="ru-RU" sz="3200">
              <a:solidFill>
                <a:srgbClr val="FFFF00"/>
              </a:solidFill>
            </a:endParaRP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2071688"/>
            <a:ext cx="2928938" cy="29289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285750" y="357188"/>
            <a:ext cx="87153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 почти тридцать лет с начала эпидемии от ВИЧ умерли 25 миллионов человек</a:t>
            </a:r>
          </a:p>
          <a:p>
            <a:pPr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ВИЧ/СПИД сразу нарекли чумой ХХ века. Сейчас век XXI, и теперь его именуют чумой XXI века</a:t>
            </a: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75" y="1714500"/>
            <a:ext cx="4191000" cy="2714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75" y="2286000"/>
            <a:ext cx="2316163" cy="1500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75" y="142875"/>
            <a:ext cx="5040313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14313" y="142875"/>
            <a:ext cx="871537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Эта тяжелейшая инфекция уносит каждый год почти 3 миллиона жизней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428625"/>
            <a:ext cx="5619750" cy="4214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42875" y="0"/>
            <a:ext cx="871537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Это колоссальная проблема. И весь мир, отмечая Всемирный день борьбы со СПИДом, делает акцент не только на вопросах медицинских, но и на необходимости развития психолого-социальной помощи ВИЧ-инфицированным, на воспитании нашего с вами отношения к тем, кто попал в беду под названием ВИЧ/СПИД. Да, современные лекарства им необходимы, им должна быть повсеместно доступна самая эффективная терапия. 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им не менее нужны наше милосердие, наше сострадание.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email"/>
          <a:srcRect b="10286"/>
          <a:stretch>
            <a:fillRect/>
          </a:stretch>
        </p:blipFill>
        <p:spPr bwMode="auto">
          <a:xfrm>
            <a:off x="571500" y="4643438"/>
            <a:ext cx="1657350" cy="2071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428875" y="5929313"/>
            <a:ext cx="6072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Геннадий Онищенко, академик РАМН, Главный государственный санитарный врач РФ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928688"/>
            <a:ext cx="86820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Ключевую роль в контролe ВИЧ/СПИДа играет профилактика заражения, которая заключается в пропаганде защищенного секса и однократного использования шприцев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3071813"/>
            <a:ext cx="5067300" cy="3225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214313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cs typeface="+mn-cs"/>
              </a:rPr>
              <a:t>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Вакцина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заболеваний человечеству удалось взять под контроль благодаря изобретению вакцины. По поводу вакцины против СПИД также изначально было много разговоров и надежд. Однако в этом случае все оказалось не так просто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Основная особенность этого вируса в том, что он живет и развивается даже в том случае, когда больной принимает множество медикаментов. Кроме этого, оказалось, что у вируса СПИД есть огромное количество разновидностей (штаммов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2357438"/>
            <a:ext cx="3122612" cy="1905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2357438"/>
            <a:ext cx="2500313" cy="1939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Статистика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35977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людей, живущих с ВИЧ, составляет 39,5 миллиона, из них: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-взрослых — 37,2 миллиона;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-женщин — 17,7 миллиона 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-детей младше 15 лет — 2,3 миллиона.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общего числа инфицированных, две трети (63 % — 24,7 млн.) всех взрослых и детей с ВИЧ в мире живут в странах Африки.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Российскую Федерацию и Украину приходится около 90 % всех ВИЧ-инфекций в Восточной Европе и Центральной Азии, где использование зараженного инъекционного инструментария для употребления наркотиков остается основным путем передачи ВИЧ (70%)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42875"/>
            <a:ext cx="279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214313" y="214313"/>
            <a:ext cx="8786812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знаете, на каком континенте проблема СПИДа является самой важной?</a:t>
            </a: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Африке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(средней её части). Сегодня на африканском континенте больше 25 миллионов взрослых и 2 миллиона детей живут с ВИЧ-инфекцией. В странах Ботсвана и Зимбабве более 25% населения заражено ВИЧ. </a:t>
            </a: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Индия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более 5 миллионов ВИЧ-инфицированых людей</a:t>
            </a: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Украина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- официльно зарегистрировано 80 тыс. ВИЧ-инфицированных людей, но реальное их количество может быть полмиллиона.</a:t>
            </a: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ВИЧ захватывает Россию с такой скоростью, которой еще не видел мир. Число ВИЧ-инфицированных в России на (май 2008г) - больше 436 000 человек. Эксперты полагают, что истинная цифра составляет около 800 тысяч – 1,5 миллиона ВИЧ положительных людей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14313"/>
            <a:ext cx="8501062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88913"/>
            <a:ext cx="8535988" cy="6669087"/>
          </a:xfrm>
          <a:solidFill>
            <a:schemeClr val="tx1"/>
          </a:solidFill>
          <a:ln w="38100"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России общее число инфекций, документально зарегистрированных с начала эпидемии, составляет почти 350000. Однако официальные данные учитывают только  людей, имеющих непосредственный контакт с российской системой регистрации ВИЧ. Действительное число людей оценивается от 560 тыс. до 1,6 млн.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Случаи ВИЧ-инфицирования зарегистрированы в 88 субъектах РФ.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642938" y="3500438"/>
            <a:ext cx="5000625" cy="3227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4071938"/>
            <a:ext cx="3144838" cy="20716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214313" y="285750"/>
            <a:ext cx="87153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Если не предотвратить эпидемию,</a:t>
            </a:r>
          </a:p>
          <a:p>
            <a:pPr algn="ctr">
              <a:lnSpc>
                <a:spcPct val="8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к 2020г. в России будет от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до 15млн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ВИЧ-инфицированных.</a:t>
            </a:r>
          </a:p>
          <a:p>
            <a:pPr algn="ctr">
              <a:lnSpc>
                <a:spcPct val="80000"/>
              </a:lnSpc>
            </a:pP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Большинство ВИЧ-инфицированных </a:t>
            </a:r>
          </a:p>
          <a:p>
            <a:pPr algn="ctr">
              <a:lnSpc>
                <a:spcPct val="8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(80%) - молодые люди в                                          возрасте от 15 до 30 лет.</a:t>
            </a:r>
          </a:p>
          <a:p>
            <a:pPr algn="ctr">
              <a:lnSpc>
                <a:spcPct val="80000"/>
              </a:lnSpc>
            </a:pP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Увеличилось почти в 4 раза количество жителей, заразившихся ВИЧ в результате гомо- и гетеросексуальных контактов.</a:t>
            </a:r>
          </a:p>
          <a:p>
            <a:pPr algn="ctr">
              <a:lnSpc>
                <a:spcPct val="8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Увеличилось число детей, рожденных от ВИЧ-инфицированных родителей.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357188" y="5357813"/>
            <a:ext cx="8643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Всего на территории Омской области родились               181 ребенок от ВИЧ – инфицированной матери,         диагноз ВИЧ – инфекция поставлен 18 детям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357188"/>
            <a:ext cx="3379787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08763" y="357188"/>
            <a:ext cx="2330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25" y="571500"/>
            <a:ext cx="44577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42875" y="214313"/>
            <a:ext cx="9001125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Большая часть ВИЧ-инфицированных приходится на группу потребителей инъекционных наркотиков – 70,3%,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половой путь передачи составил – 29,3 % от общего числа выявленных</a:t>
            </a:r>
          </a:p>
          <a:p>
            <a:endParaRPr lang="ru-RU" sz="32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5438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143000"/>
            <a:ext cx="8858250" cy="5599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Первые сообщения о таинственной смертельной болезни появились в США в 1981 году.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1985г. изучены основные пути передачи ВИЧ и зарегистрирован первый случай ВИЧ/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СССР у иностранного гражданина.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1986г. принято название — «вирус иммунодефицита человека», ВИЧ.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1987г. появился первый препарат для лечения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зарегистрирован первый случай ВИЧ-инфекции у гражданина СССР.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142287" cy="5976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декабря 1988г. был объявлен ООН Всемирным днем борьбы со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30.03.1995г. принят Закон РФ № 38 «О предупреждении распространения в РФ заболевания, вызываемого вирусом иммунодефицита человека (ВИЧ-инфекции)».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1996г. создана объединенная программы ООН по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СПИДу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142875" y="142875"/>
            <a:ext cx="8858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ВИЧ передается при прямом контакте слизистых оболочек или крови с биологическими жидкостями, содержащими вирус, например, с кровью, спермой, секретом влагалища или с грудным молоком.</a:t>
            </a:r>
          </a:p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ВИЧ-инфекция не передается через слюну и слезы, а также бытовым путем. </a:t>
            </a:r>
          </a:p>
          <a:p>
            <a:pPr algn="ctr"/>
            <a:endParaRPr lang="ru-RU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 descr="http://im0-tub-ru.yandex.net/i?id=57934525-12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3929063"/>
            <a:ext cx="2357437" cy="2562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0121" name="Picture 9" descr="C:\Users\22 ПУ\Desktop\7VCAA1IGTKCAA7IQQ3CA08ICJHCAWAQCAXCAOVYMRSCA5MEI4DCA8HIMD6CA09EWESCABZQN9QCAWGQ0GXCAP0VRQ5CA4BGU8DCABKJ8GXCAGJX41WCA5WARXDCA2XPWA0CAG0UKFWCAWBI7I8CAESJ0W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4000504"/>
            <a:ext cx="1950250" cy="25003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142875" y="142875"/>
            <a:ext cx="8858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Передача ВИЧ может происходить при анальном, вагинальном или оральном сексе, переливании крови, использовании зараженных игл и шприцев;                                        между матерью и ребенком во время беременности, родов или при грудном вскармливании через указанные выше биологические жидкости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Users\22 ПУ\Desktop\AOCAPJXQ4SCAL0AU4UCAJYRESFCA0JON7SCA7UE1MACA33T88OCA65WMFKCAU79ZCHCAC76HYYCAK538JJCAEMMWHZCAMAVD5FCA5RKEEMCAD8Y8ISCADHL8U5CAXJ35FNCALD3HL8CAN49YJLCA20NX5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4429125"/>
            <a:ext cx="2428875" cy="1830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700" name="Picture 6" descr="C:\Users\22 ПУ\Desktop\lenguaje-amor-mirandose-seductores-365lg0701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63" y="4286250"/>
            <a:ext cx="2143125" cy="22669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9701" name="Picture 9" descr="C:\Users\22 ПУ\Desktop\c703539202d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13" y="4572000"/>
            <a:ext cx="2357437" cy="1663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85750" y="214313"/>
            <a:ext cx="87153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значит СПИД?</a:t>
            </a: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-СИНДРОМ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-ПРИОБРЕТЕННОГО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большинство заражённых людей приобретало этот синдром во время своей жизни, они не родились с ним. 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-ИММУНО- 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-ДЕФИЦИТА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значит ВИЧ?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- ВИРУС 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- ИММУНОДЕФИЦИТА 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- ЧЕЛОВЕКА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этот вирус опасен только для человека, у животных есть похожие вирусы, но они не могут заразить человека, и человек не может передать вирус ВИЧ животным. </a:t>
            </a:r>
          </a:p>
        </p:txBody>
      </p:sp>
      <p:pic>
        <p:nvPicPr>
          <p:cNvPr id="30723" name="Picture 1" descr="C:\Users\22 ПУ\Desktop\46CASD3905CA15EGCRCA12Z2DYCAZ8TX7ECABXMW9ACAYIEALDCAURE9R2CAN14USDCABYYI18CALVCRC9CASRKD28CANNP88QCA39D990CA4P1LDKCAF9032SCA2IH6YGCASM7JCWCA3H14Y2CARLOMM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2357438"/>
            <a:ext cx="1857375" cy="278606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820150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Возбудитель ВИЧ-инфекции-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908050"/>
            <a:ext cx="8858250" cy="48990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Вирус Иммунодефицита Человека (ВИЧ),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один из самых опасных для человека вирусов.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ВИЧ относится к группе РНК-содержащих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ретровирусов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/семейства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лентивирусов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800" b="1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7174" name="Picture 6" descr="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3786188"/>
            <a:ext cx="6170613" cy="21605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214313" y="301625"/>
            <a:ext cx="871537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Человечеству угрожают не только экологические катастрофы, наибольшую опасность представляет его духовное опустошение и растление, которое ведет к самоуничтожению. Так, несколько десятков лет назад мы считали, что «буржуазная» зараза - наркотики, СПИД - нас не коснется, а сейчас эта угроза приняла глобальные масштабы и дошла до нашего государства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60350"/>
            <a:ext cx="8483600" cy="6121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ВИЧ может находиться во всех биологических жидкостях организма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Концентрация вируса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высока                                    невысока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в                                      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-крови,                                        -слюне,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-сперме,                                      -слезной   жидкости,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-спинномозговой жидкости,   -моче,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-грудном молоке,                     -поте,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-влагалищном секрете            -рвотных массах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  <p:sp>
        <p:nvSpPr>
          <p:cNvPr id="32771" name="AutoShape 8"/>
          <p:cNvSpPr>
            <a:spLocks noChangeArrowheads="1"/>
          </p:cNvSpPr>
          <p:nvPr/>
        </p:nvSpPr>
        <p:spPr bwMode="auto">
          <a:xfrm rot="3172083">
            <a:off x="2588419" y="1615281"/>
            <a:ext cx="287338" cy="720725"/>
          </a:xfrm>
          <a:prstGeom prst="down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772" name="AutoShape 12"/>
          <p:cNvSpPr>
            <a:spLocks noChangeArrowheads="1"/>
          </p:cNvSpPr>
          <p:nvPr/>
        </p:nvSpPr>
        <p:spPr bwMode="auto">
          <a:xfrm rot="-3015377">
            <a:off x="6082507" y="1623219"/>
            <a:ext cx="287337" cy="720725"/>
          </a:xfrm>
          <a:prstGeom prst="down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8" y="2000250"/>
            <a:ext cx="17986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7710487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попадания                          вируса в организм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981200"/>
            <a:ext cx="8253412" cy="4687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поражается иммунная система, организм становится беззащитным перед возбудителями различных инфекций, которые для здоровых людей не представляют опасности;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развиваются опухоли;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почти всегда поражается нервная система, что приводит к нарушениям мозговой деятельности и к развитию    слабоумия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156325" y="6642100"/>
            <a:ext cx="29876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Пути передачи вируса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3348038" y="2133600"/>
            <a:ext cx="2303462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Arial" charset="0"/>
              </a:rPr>
              <a:t>Через кровь</a:t>
            </a: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611188" y="2133600"/>
            <a:ext cx="2376487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Arial" charset="0"/>
              </a:rPr>
              <a:t>Половой </a:t>
            </a: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5867400" y="2133600"/>
            <a:ext cx="244951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Arial" charset="0"/>
              </a:rPr>
              <a:t>От матери к</a:t>
            </a:r>
          </a:p>
          <a:p>
            <a:pPr algn="ctr"/>
            <a:r>
              <a:rPr lang="ru-RU" sz="2400">
                <a:latin typeface="Arial" charset="0"/>
              </a:rPr>
              <a:t> плоду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427538" y="13414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132138" y="3357563"/>
            <a:ext cx="2663825" cy="1943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Arial" charset="0"/>
              </a:rPr>
              <a:t>- при переливании ин-</a:t>
            </a:r>
          </a:p>
          <a:p>
            <a:r>
              <a:rPr lang="ru-RU">
                <a:latin typeface="Arial" charset="0"/>
              </a:rPr>
              <a:t>фицированной крови;</a:t>
            </a:r>
          </a:p>
          <a:p>
            <a:r>
              <a:rPr lang="ru-RU">
                <a:latin typeface="Arial" charset="0"/>
              </a:rPr>
              <a:t>-при трансплантации</a:t>
            </a:r>
          </a:p>
          <a:p>
            <a:r>
              <a:rPr lang="ru-RU">
                <a:latin typeface="Arial" charset="0"/>
              </a:rPr>
              <a:t>органов и тканей;</a:t>
            </a:r>
          </a:p>
          <a:p>
            <a:r>
              <a:rPr lang="ru-RU">
                <a:latin typeface="Arial" charset="0"/>
              </a:rPr>
              <a:t>-через инфицирован-</a:t>
            </a:r>
          </a:p>
          <a:p>
            <a:r>
              <a:rPr lang="ru-RU">
                <a:latin typeface="Arial" charset="0"/>
              </a:rPr>
              <a:t>ные медицинские ин-</a:t>
            </a:r>
          </a:p>
          <a:p>
            <a:r>
              <a:rPr lang="ru-RU">
                <a:latin typeface="Arial" charset="0"/>
              </a:rPr>
              <a:t>струменты. 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867400" y="3357563"/>
            <a:ext cx="25193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>
                <a:latin typeface="Arial" charset="0"/>
              </a:rPr>
              <a:t>-до, во время и пос-</a:t>
            </a:r>
          </a:p>
          <a:p>
            <a:r>
              <a:rPr lang="ru-RU" sz="1600">
                <a:latin typeface="Arial" charset="0"/>
              </a:rPr>
              <a:t>ле родов;</a:t>
            </a:r>
          </a:p>
          <a:p>
            <a:r>
              <a:rPr lang="ru-RU" sz="1600">
                <a:latin typeface="Arial" charset="0"/>
              </a:rPr>
              <a:t>-во время кормле-</a:t>
            </a:r>
          </a:p>
          <a:p>
            <a:r>
              <a:rPr lang="ru-RU" sz="1600">
                <a:latin typeface="Arial" charset="0"/>
              </a:rPr>
              <a:t>ния ребенка грудью</a:t>
            </a:r>
            <a:r>
              <a:rPr lang="ru-RU" sz="2000">
                <a:latin typeface="Arial" charset="0"/>
              </a:rPr>
              <a:t>.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427538" y="30686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7092950" y="30686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1908175" y="1196975"/>
            <a:ext cx="13684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5651500" y="1196975"/>
            <a:ext cx="151288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0" name="AutoShape 16"/>
          <p:cNvSpPr>
            <a:spLocks noChangeArrowheads="1"/>
          </p:cNvSpPr>
          <p:nvPr/>
        </p:nvSpPr>
        <p:spPr bwMode="auto">
          <a:xfrm>
            <a:off x="250825" y="5445125"/>
            <a:ext cx="4465638" cy="1079500"/>
          </a:xfrm>
          <a:prstGeom prst="wedgeRoundRectCallout">
            <a:avLst>
              <a:gd name="adj1" fmla="val -55083"/>
              <a:gd name="adj2" fmla="val 661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Очень часто инфицируются наркоманы, вводящие наркотики загрязненными шприцами и иглами</a:t>
            </a:r>
          </a:p>
          <a:p>
            <a:pPr algn="ctr"/>
            <a:endParaRPr lang="ru-RU"/>
          </a:p>
        </p:txBody>
      </p:sp>
      <p:sp>
        <p:nvSpPr>
          <p:cNvPr id="34831" name="Rectangle 18"/>
          <p:cNvSpPr>
            <a:spLocks noChangeArrowheads="1"/>
          </p:cNvSpPr>
          <p:nvPr/>
        </p:nvSpPr>
        <p:spPr bwMode="auto">
          <a:xfrm>
            <a:off x="7885113" y="4508500"/>
            <a:ext cx="71437" cy="14128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Rectangle 19"/>
          <p:cNvSpPr>
            <a:spLocks noChangeArrowheads="1"/>
          </p:cNvSpPr>
          <p:nvPr/>
        </p:nvSpPr>
        <p:spPr bwMode="auto">
          <a:xfrm>
            <a:off x="395288" y="3357563"/>
            <a:ext cx="26638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-половой контакт без</a:t>
            </a:r>
          </a:p>
          <a:p>
            <a:pPr algn="ctr"/>
            <a:r>
              <a:rPr lang="ru-RU"/>
              <a:t>использования </a:t>
            </a:r>
          </a:p>
          <a:p>
            <a:pPr algn="ctr"/>
            <a:r>
              <a:rPr lang="ru-RU"/>
              <a:t>презерватива</a:t>
            </a:r>
          </a:p>
        </p:txBody>
      </p:sp>
      <p:sp>
        <p:nvSpPr>
          <p:cNvPr id="34833" name="Line 20"/>
          <p:cNvSpPr>
            <a:spLocks noChangeShapeType="1"/>
          </p:cNvSpPr>
          <p:nvPr/>
        </p:nvSpPr>
        <p:spPr bwMode="auto">
          <a:xfrm>
            <a:off x="1692275" y="30686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48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5445125"/>
            <a:ext cx="1368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7" name="Picture 23" descr="000200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4581525"/>
            <a:ext cx="17272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8" name="Picture 24" descr="000202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4292600"/>
            <a:ext cx="18002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7999412" cy="1223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Больше всего рискуют заразиться люди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14438"/>
            <a:ext cx="8353425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вступающие в половые контакты со случайными или неизвестными партнерами без правильного использования презерватива;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употребляющие наркотики или лекарственные вещества внутривенно с применением нестерильных шприцов и игл;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вступающие в половые контакты с лицами, употребляющими наркотики внутривенно,                      или с людьми, имеющими много                           половых партнеров;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имеющие другие заболевания,                        передающиеся половым путем,                          - сифилис, герпес и т.д.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4572000"/>
            <a:ext cx="1651000" cy="2117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142875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Невозможно     заразиться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4675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1) при рукопожатии, объятиях и поцелуях, разговоре;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2) при пользовании туалетом, ванной, дверными ручками;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3) через посуду, бытовые предметы, постельное белье, деньги;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4) через слезы, пот, при кашле и чихании;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5) через кошек и собак.</a:t>
            </a:r>
          </a:p>
        </p:txBody>
      </p:sp>
      <p:sp>
        <p:nvSpPr>
          <p:cNvPr id="220164" name="AutoShape 4"/>
          <p:cNvSpPr>
            <a:spLocks noChangeArrowheads="1"/>
          </p:cNvSpPr>
          <p:nvPr/>
        </p:nvSpPr>
        <p:spPr bwMode="auto">
          <a:xfrm>
            <a:off x="3851275" y="5300663"/>
            <a:ext cx="4752975" cy="1152525"/>
          </a:xfrm>
          <a:prstGeom prst="wedgeRoundRectCallout">
            <a:avLst>
              <a:gd name="adj1" fmla="val -60722"/>
              <a:gd name="adj2" fmla="val 502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Кровососущие насекомые, вопреки распространенному мнению, ВИЧ передавать не могут.</a:t>
            </a:r>
          </a:p>
          <a:p>
            <a:pPr algn="ctr">
              <a:defRPr/>
            </a:pPr>
            <a:endParaRPr lang="ru-RU" sz="2000">
              <a:latin typeface="Arial" charset="0"/>
              <a:cs typeface="+mn-cs"/>
            </a:endParaRPr>
          </a:p>
        </p:txBody>
      </p:sp>
      <p:pic>
        <p:nvPicPr>
          <p:cNvPr id="36869" name="Picture 5" descr="Копия комар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5300663"/>
            <a:ext cx="2376488" cy="122396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  <p:bldP spid="2201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Сдать тест на ВИЧ следует, 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 жизни человека присутствовал риск инфицирования, когда человек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424862" cy="4608513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имел половые контакты без презерватива,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подвергся изнасилованию,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делился иглой, вводя наркотики,                                  делая татуировку или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пирсинг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3705225"/>
            <a:ext cx="3429000" cy="29384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142875" y="214313"/>
            <a:ext cx="86439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/>
              <a:t> 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 избавит от ненужного страха или позволит своевременно получить помощь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marL="381000" indent="-381000" algn="ctr">
              <a:lnSpc>
                <a:spcPct val="8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По закону тестирование на ВИЧ является добровольным. </a:t>
            </a:r>
          </a:p>
          <a:p>
            <a:pPr marL="381000" indent="-381000" algn="ctr">
              <a:lnSpc>
                <a:spcPct val="80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marL="381000" indent="-381000" algn="ctr">
              <a:lnSpc>
                <a:spcPct val="8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Результаты тестирования – конфиденциальны                 и не подлежат огласке. </a:t>
            </a:r>
          </a:p>
          <a:p>
            <a:pPr marL="381000" indent="-381000" algn="ctr">
              <a:lnSpc>
                <a:spcPct val="80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marL="381000" indent="-381000" algn="ctr">
              <a:lnSpc>
                <a:spcPct val="8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При желании можно сдать анализ анонимно.</a:t>
            </a:r>
          </a:p>
          <a:p>
            <a:pPr marL="381000" indent="-381000" algn="ctr">
              <a:lnSpc>
                <a:spcPct val="80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marL="381000" indent="-381000" algn="ctr">
              <a:lnSpc>
                <a:spcPct val="80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marL="381000" indent="-381000" algn="ctr">
              <a:lnSpc>
                <a:spcPct val="80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4071938"/>
            <a:ext cx="3119437" cy="233997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8916" name="Picture 3" descr="C:\Users\22 ПУ\Desktop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75" y="4143375"/>
            <a:ext cx="3071813" cy="23034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214313" y="214313"/>
            <a:ext cx="8429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Спид – центры диагностики и профилактики </a:t>
            </a:r>
          </a:p>
          <a:p>
            <a:pPr algn="ctr"/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ОМСКИЙ ОБЛАСТНОЙ ЦЕНТР ПО ПРОФИЛАКТИКЕ И БОРЬБЕ СО СПИД И ИНФЕКЦИОННЫМИ ЗАБОЛЕВАНИЯМИ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	644001  Омск  ул.  20 лет РККА  д. 7	 	                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 362233 	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СПИД РЕГИОНАЛЬНЫЙ ЦЕНТР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	Омск   Мира проспект д. 7	 	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	 	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т. 650633 </a:t>
            </a:r>
          </a:p>
          <a:p>
            <a:pPr algn="ctr"/>
            <a:endParaRPr lang="ru-RU" sz="1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 ПО ПРОФИЛАКТИКЕ И БОРЬБЕ СО СПИДОМ И ИНФЕКЦИОННЫМИ ЗАБОЛЕВАНИЯМИ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	Омск  ул.  50 лет Профсоюзов  д. 119/1	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	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 649466,  643025 	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119063"/>
            <a:ext cx="5000625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1785938" y="214313"/>
            <a:ext cx="560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Болезни сопровождающие СПИД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214438"/>
            <a:ext cx="28924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25" y="1214438"/>
            <a:ext cx="26987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" y="3714750"/>
            <a:ext cx="307181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25" y="1238250"/>
            <a:ext cx="28225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5" y="3714750"/>
            <a:ext cx="311626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1000125" y="500063"/>
            <a:ext cx="7572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Почти половина россиян - 45% -  не видят разницы между такими понятиями, как ВИЧ и СПИД</a:t>
            </a: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2928938"/>
            <a:ext cx="2019300" cy="3349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714375"/>
            <a:ext cx="3857625" cy="5559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2143125"/>
            <a:ext cx="4476750" cy="3357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 cstate="email"/>
          <a:srcRect b="9419"/>
          <a:stretch>
            <a:fillRect/>
          </a:stretch>
        </p:blipFill>
        <p:spPr bwMode="auto">
          <a:xfrm>
            <a:off x="285750" y="428625"/>
            <a:ext cx="5334000" cy="3571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2786063"/>
            <a:ext cx="3065463" cy="3863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4286250"/>
            <a:ext cx="3571875" cy="2460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3"/>
          <p:cNvSpPr>
            <a:spLocks noChangeArrowheads="1"/>
          </p:cNvSpPr>
          <p:nvPr/>
        </p:nvSpPr>
        <p:spPr bwMode="auto">
          <a:xfrm>
            <a:off x="142875" y="285750"/>
            <a:ext cx="8786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Средства переноса вируса ВИЧ</a:t>
            </a:r>
          </a:p>
          <a:p>
            <a:endParaRPr lang="ru-RU"/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Можно ли заразиться вирусом ВИЧ через: </a:t>
            </a:r>
          </a:p>
          <a:p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7250" y="1785938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да, кровь первое из самых опасных средств переноса </a:t>
            </a:r>
          </a:p>
        </p:txBody>
      </p:sp>
      <p:sp>
        <p:nvSpPr>
          <p:cNvPr id="45060" name="Прямоугольник 5"/>
          <p:cNvSpPr>
            <a:spLocks noChangeArrowheads="1"/>
          </p:cNvSpPr>
          <p:nvPr/>
        </p:nvSpPr>
        <p:spPr bwMode="auto">
          <a:xfrm>
            <a:off x="0" y="1785938"/>
            <a:ext cx="862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кровь</a:t>
            </a:r>
            <a:r>
              <a:rPr lang="ru-RU"/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28688" y="22860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содержит низкое количество вируса ВИЧ, но через пот никак нельзя заразиться </a:t>
            </a:r>
          </a:p>
        </p:txBody>
      </p:sp>
      <p:sp>
        <p:nvSpPr>
          <p:cNvPr id="45062" name="Прямоугольник 7"/>
          <p:cNvSpPr>
            <a:spLocks noChangeArrowheads="1"/>
          </p:cNvSpPr>
          <p:nvPr/>
        </p:nvSpPr>
        <p:spPr bwMode="auto">
          <a:xfrm>
            <a:off x="0" y="2214563"/>
            <a:ext cx="547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пот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28688" y="2967038"/>
            <a:ext cx="8072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содержит очень низкое количество вируса, опасна только при контакте с нашей кровью </a:t>
            </a:r>
          </a:p>
        </p:txBody>
      </p:sp>
      <p:sp>
        <p:nvSpPr>
          <p:cNvPr id="45064" name="Прямоугольник 9"/>
          <p:cNvSpPr>
            <a:spLocks noChangeArrowheads="1"/>
          </p:cNvSpPr>
          <p:nvPr/>
        </p:nvSpPr>
        <p:spPr bwMode="auto">
          <a:xfrm>
            <a:off x="0" y="2928938"/>
            <a:ext cx="782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рвоту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928688" y="3714750"/>
            <a:ext cx="8072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содержит очень низкое количество вируса, через слезы никак нельзя заразиться </a:t>
            </a:r>
          </a:p>
        </p:txBody>
      </p:sp>
      <p:sp>
        <p:nvSpPr>
          <p:cNvPr id="45066" name="Прямоугольник 11"/>
          <p:cNvSpPr>
            <a:spLocks noChangeArrowheads="1"/>
          </p:cNvSpPr>
          <p:nvPr/>
        </p:nvSpPr>
        <p:spPr bwMode="auto">
          <a:xfrm>
            <a:off x="0" y="3643313"/>
            <a:ext cx="806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слёзы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857250" y="4500563"/>
            <a:ext cx="7858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содержит очень низкое количество вируса, опасна только при контакте с нашей кровью. Чтобы заразиться, человеку необходимо проглотить 4 л слюны партнера, с которым целуется. В нашем желудке есть кислоты, которые уничтожают низкое количество вируса в слюне. При глубоком поцелуе вероятность заражения лишь в том случае, если повреждены кожные покровы губ или слизистые оболочки ротовой полости и происходит попадание туда крови ВИЧ-инфицированного· </a:t>
            </a:r>
          </a:p>
        </p:txBody>
      </p:sp>
      <p:sp>
        <p:nvSpPr>
          <p:cNvPr id="45068" name="Прямоугольник 13"/>
          <p:cNvSpPr>
            <a:spLocks noChangeArrowheads="1"/>
          </p:cNvSpPr>
          <p:nvPr/>
        </p:nvSpPr>
        <p:spPr bwMode="auto">
          <a:xfrm>
            <a:off x="0" y="4500563"/>
            <a:ext cx="839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слюну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00125" y="142875"/>
            <a:ext cx="77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- нет </a:t>
            </a:r>
          </a:p>
        </p:txBody>
      </p:sp>
      <p:sp>
        <p:nvSpPr>
          <p:cNvPr id="46083" name="Прямоугольник 4"/>
          <p:cNvSpPr>
            <a:spLocks noChangeArrowheads="1"/>
          </p:cNvSpPr>
          <p:nvPr/>
        </p:nvSpPr>
        <p:spPr bwMode="auto">
          <a:xfrm>
            <a:off x="0" y="142875"/>
            <a:ext cx="950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волосы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28688" y="642938"/>
            <a:ext cx="8072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содержит очень низкое количество вируса, опасна только при контакте с нашей кровью </a:t>
            </a:r>
          </a:p>
        </p:txBody>
      </p:sp>
      <p:sp>
        <p:nvSpPr>
          <p:cNvPr id="46085" name="Прямоугольник 6"/>
          <p:cNvSpPr>
            <a:spLocks noChangeArrowheads="1"/>
          </p:cNvSpPr>
          <p:nvPr/>
        </p:nvSpPr>
        <p:spPr bwMode="auto">
          <a:xfrm>
            <a:off x="0" y="642938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мочу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28688" y="1428750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нет, не бойтесь подать руку ВИЧ-инфицированному человеку · </a:t>
            </a:r>
          </a:p>
          <a:p>
            <a:r>
              <a:rPr lang="ru-RU"/>
              <a:t>жидкость в женских гениталиях - второе из самых опасных средств заражения </a:t>
            </a:r>
          </a:p>
          <a:p>
            <a:r>
              <a:rPr lang="ru-RU"/>
              <a:t>материнское молоко - третье из самых опасных средств заражения. 10-30 процентов грудных детей заражаются от своих больных матерей через их молоко при кормлении. Поэтому ВИЧ-инфицированным матерям не рекомендуется кормить детей своим молоком, а сразу переходить на искусственное вскармливание</a:t>
            </a:r>
          </a:p>
        </p:txBody>
      </p:sp>
      <p:sp>
        <p:nvSpPr>
          <p:cNvPr id="46087" name="Прямоугольник 8"/>
          <p:cNvSpPr>
            <a:spLocks noChangeArrowheads="1"/>
          </p:cNvSpPr>
          <p:nvPr/>
        </p:nvSpPr>
        <p:spPr bwMode="auto">
          <a:xfrm>
            <a:off x="0" y="1428750"/>
            <a:ext cx="70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кожу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28688" y="3929063"/>
            <a:ext cx="8072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- содержит очень низкое количество вируса, опасен только при контакте с нашей</a:t>
            </a:r>
            <a:r>
              <a:rPr lang="ru-RU"/>
              <a:t> кровью</a:t>
            </a:r>
          </a:p>
        </p:txBody>
      </p:sp>
      <p:sp>
        <p:nvSpPr>
          <p:cNvPr id="46089" name="Прямоугольник 10"/>
          <p:cNvSpPr>
            <a:spLocks noChangeArrowheads="1"/>
          </p:cNvSpPr>
          <p:nvPr/>
        </p:nvSpPr>
        <p:spPr bwMode="auto">
          <a:xfrm>
            <a:off x="0" y="3857625"/>
            <a:ext cx="693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кал</a:t>
            </a:r>
            <a:r>
              <a:rPr lang="ru-RU"/>
              <a:t> 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572000" y="478631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самое опасное средство заражения вирусом ВИЧ, она содержит большое количество вируса ВИЧ</a:t>
            </a:r>
          </a:p>
        </p:txBody>
      </p:sp>
      <p:sp>
        <p:nvSpPr>
          <p:cNvPr id="46091" name="Прямоугольник 12"/>
          <p:cNvSpPr>
            <a:spLocks noChangeArrowheads="1"/>
          </p:cNvSpPr>
          <p:nvPr/>
        </p:nvSpPr>
        <p:spPr bwMode="auto">
          <a:xfrm>
            <a:off x="0" y="4786313"/>
            <a:ext cx="471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сперму и жидкость в женских  гениталиях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4"/>
          <p:cNvSpPr>
            <a:spLocks noChangeArrowheads="1"/>
          </p:cNvSpPr>
          <p:nvPr/>
        </p:nvSpPr>
        <p:spPr bwMode="auto">
          <a:xfrm>
            <a:off x="1428750" y="3071813"/>
            <a:ext cx="72151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кровь, </a:t>
            </a:r>
          </a:p>
          <a:p>
            <a:pPr algn="ctr">
              <a:buFontTx/>
              <a:buChar char="-"/>
            </a:pPr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материнское молоко, сперму и жидкость в женских гениталиях</a:t>
            </a:r>
          </a:p>
        </p:txBody>
      </p:sp>
      <p:sp>
        <p:nvSpPr>
          <p:cNvPr id="47107" name="Прямоугольник 5"/>
          <p:cNvSpPr>
            <a:spLocks noChangeArrowheads="1"/>
          </p:cNvSpPr>
          <p:nvPr/>
        </p:nvSpPr>
        <p:spPr bwMode="auto">
          <a:xfrm>
            <a:off x="1428750" y="357188"/>
            <a:ext cx="7143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Через какие четыре главные средства мы можем заразиться вирусом ВИЧ?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85750"/>
            <a:ext cx="8666162" cy="6286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1" name="Прямоугольник 4"/>
          <p:cNvSpPr>
            <a:spLocks noChangeArrowheads="1"/>
          </p:cNvSpPr>
          <p:nvPr/>
        </p:nvSpPr>
        <p:spPr bwMode="auto">
          <a:xfrm>
            <a:off x="357188" y="428625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Сейчас давайте посмотрим на слайд, который хорошо иллюстрирует проблему СПИДа. Этот мужчина на лодке говорит другому: "Не бойся, это только несколько ветвей". Но он не видит опасный ствол под водой. Что случится, если они поедут дальше?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357188"/>
            <a:ext cx="49657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Прямоугольник 4"/>
          <p:cNvSpPr>
            <a:spLocks noChangeArrowheads="1"/>
          </p:cNvSpPr>
          <p:nvPr/>
        </p:nvSpPr>
        <p:spPr bwMode="auto">
          <a:xfrm>
            <a:off x="5429250" y="642938"/>
            <a:ext cx="35004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Один человек на этой дискотеке заражен ВИЧ. </a:t>
            </a:r>
          </a:p>
          <a:p>
            <a:pPr algn="ctr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Как вы думаете, кто из них заражён?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3"/>
          <p:cNvSpPr>
            <a:spLocks noChangeArrowheads="1"/>
          </p:cNvSpPr>
          <p:nvPr/>
        </p:nvSpPr>
        <p:spPr bwMode="auto">
          <a:xfrm>
            <a:off x="214313" y="3286125"/>
            <a:ext cx="87153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«СПИДом можно заразиться при…»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Что ошибочного в этом выражении? </a:t>
            </a:r>
          </a:p>
          <a:p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1" descr="C:\Users\22 ПУ\Desktop\IGCATJ9U41CAF4F637CAMB146OCAIWE5CFCAGS5115CA3ZO403CA4PF8XFCAT1DGMKCA0R525JCAECBVQCCANA81IACA62XK6VCABZ42ZRCAOF9HF9CAO2BP8PCASMIQ38CAJQIKXMCAWJSW7GCAZYZNO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214313"/>
            <a:ext cx="2185988" cy="312261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0180" name="Picture 2" descr="C:\Users\22 ПУ\Desktop\thum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357188"/>
            <a:ext cx="2714625" cy="26177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58938" y="357188"/>
            <a:ext cx="5199062" cy="6286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 cstate="email"/>
          <a:srcRect b="4405"/>
          <a:stretch>
            <a:fillRect/>
          </a:stretch>
        </p:blipFill>
        <p:spPr bwMode="auto">
          <a:xfrm>
            <a:off x="6000750" y="1785938"/>
            <a:ext cx="2706688" cy="48863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88" y="285750"/>
            <a:ext cx="4346575" cy="58483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1071563" y="285750"/>
            <a:ext cx="7858125" cy="6216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 мнению 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18%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 респондентов,  различия между ВИЧ и                          СПИДом 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 Свыше трети 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(37%)                             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затрудняются  с оценкой</a:t>
            </a: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 Как отметили во ВЦИОМе, чем выше уровень образования опрошенных, тем больше среди них тех, кто указывает, что 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ВИЧ и СПИД - это не одно и то же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endParaRPr lang="ru-RU" sz="140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1000125"/>
            <a:ext cx="2859088" cy="21431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85750"/>
            <a:ext cx="8609013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428750"/>
            <a:ext cx="6786563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Прямоугольник 4"/>
          <p:cNvSpPr>
            <a:spLocks noChangeArrowheads="1"/>
          </p:cNvSpPr>
          <p:nvPr/>
        </p:nvSpPr>
        <p:spPr bwMode="auto">
          <a:xfrm>
            <a:off x="142875" y="142875"/>
            <a:ext cx="8786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Это схема вируса ВИЧ, который не может сам по себе размножаться, он заставляет это делать другую клетку.                     Он использует клетки белых кровяных телец для этого.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357188"/>
            <a:ext cx="87090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214313"/>
            <a:ext cx="77136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Прямоугольник 4"/>
          <p:cNvSpPr>
            <a:spLocks noChangeArrowheads="1"/>
          </p:cNvSpPr>
          <p:nvPr/>
        </p:nvSpPr>
        <p:spPr bwMode="auto">
          <a:xfrm>
            <a:off x="500063" y="5429250"/>
            <a:ext cx="8358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Это микроскопическая фотография. Серая площадь- это белое кровяное тельце со своим ядром (темная часть на окраине).                         На его краю здесь видны вирусы ВИЧ, которые проникают через клеточную стену.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/>
          </a:blip>
          <a:srcRect/>
          <a:stretch>
            <a:fillRect/>
          </a:stretch>
        </p:blipFill>
        <p:spPr bwMode="auto">
          <a:xfrm>
            <a:off x="214313" y="285750"/>
            <a:ext cx="86836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500063" y="214313"/>
            <a:ext cx="8643937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 ходе опроса россиянам было также предложено оценить верность тех или иных утверждений, касающихся ВИЧ и СПИДа</a:t>
            </a: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74% респондентов согласны с мнением, что ВИЧ-инфекции можно избежать, если иметь половые контакты только с одним постоянным, верным, не инфицированным партнером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63" y="1893888"/>
            <a:ext cx="3003550" cy="224948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285750" y="214313"/>
            <a:ext cx="8572500" cy="69865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ВИЧ можно избежать, используя презервативы при каждом сексуальном контакте, полагают 59% опрошенных</a:t>
            </a: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Чуть больше половины (53%) респондентов считают, что, питаясь совместно с ВИЧ-инфицированным, заразиться нельзя                           (не согласны 17%)</a:t>
            </a: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1928813"/>
            <a:ext cx="3000375" cy="264318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214313" y="196850"/>
            <a:ext cx="8643937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Нельзя заразиться ВИЧ от укуса комара, - указывают менее половины опрошенных - 46% (и 22% думают, что заразиться таким образом можно)</a:t>
            </a: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Здоровый на вид человек может иметь ВИЧ-инфекцию - полагают 65% респондентов                (не разделяют их точки зрения 11%)</a:t>
            </a: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2000250"/>
            <a:ext cx="4916487" cy="27860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 b="13998"/>
          <a:stretch>
            <a:fillRect/>
          </a:stretch>
        </p:blipFill>
        <p:spPr bwMode="auto">
          <a:xfrm>
            <a:off x="928688" y="928688"/>
            <a:ext cx="7200900" cy="46434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1682</TotalTime>
  <Words>2028</Words>
  <Application>Microsoft Office PowerPoint</Application>
  <PresentationFormat>Экран (4:3)</PresentationFormat>
  <Paragraphs>316</Paragraphs>
  <Slides>54</Slides>
  <Notes>54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Tahoma</vt:lpstr>
      <vt:lpstr>Arial</vt:lpstr>
      <vt:lpstr>Wingdings</vt:lpstr>
      <vt:lpstr>Calibri</vt:lpstr>
      <vt:lpstr>Times New Roman</vt:lpstr>
      <vt:lpstr>Сумерки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Статистика</vt:lpstr>
      <vt:lpstr>Слайд 19</vt:lpstr>
      <vt:lpstr>Слайд 20</vt:lpstr>
      <vt:lpstr>Слайд 21</vt:lpstr>
      <vt:lpstr>Слайд 22</vt:lpstr>
      <vt:lpstr>Слайд 23</vt:lpstr>
      <vt:lpstr>Историческая справка</vt:lpstr>
      <vt:lpstr>Слайд 25</vt:lpstr>
      <vt:lpstr>Слайд 26</vt:lpstr>
      <vt:lpstr>Слайд 27</vt:lpstr>
      <vt:lpstr>Слайд 28</vt:lpstr>
      <vt:lpstr>Возбудитель ВИЧ-инфекции-</vt:lpstr>
      <vt:lpstr>Слайд 30</vt:lpstr>
      <vt:lpstr>В результате попадания                          вируса в организм</vt:lpstr>
      <vt:lpstr>Пути передачи вируса</vt:lpstr>
      <vt:lpstr>Больше всего рискуют заразиться люди</vt:lpstr>
      <vt:lpstr>Невозможно     заразиться</vt:lpstr>
      <vt:lpstr>Сдать тест на ВИЧ следует,  если в жизни человека присутствовал риск инфицирования, когда человек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180</cp:revision>
  <dcterms:created xsi:type="dcterms:W3CDTF">2008-11-20T12:34:19Z</dcterms:created>
  <dcterms:modified xsi:type="dcterms:W3CDTF">2012-07-19T13:49:22Z</dcterms:modified>
</cp:coreProperties>
</file>