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79" r:id="rId4"/>
    <p:sldId id="257" r:id="rId5"/>
    <p:sldId id="260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000FF"/>
    <a:srgbClr val="920000"/>
    <a:srgbClr val="FFFF99"/>
    <a:srgbClr val="EDCCC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95AFA-5406-4E04-83D6-25065F71F0A0}" type="doc">
      <dgm:prSet loTypeId="urn:microsoft.com/office/officeart/2005/8/layout/cycle3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D9318F5-8ABE-4455-9EDF-9403A4A24215}">
      <dgm:prSet phldrT="[Текст]" custT="1"/>
      <dgm:spPr>
        <a:solidFill>
          <a:srgbClr val="CC3399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оперуполномоченный уголовного розыска, следователь - занимаются раскрытием преступлений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/>
          <a:endParaRPr lang="ru-RU" dirty="0"/>
        </a:p>
      </dgm:t>
    </dgm:pt>
    <dgm:pt modelId="{F0492FAF-6A94-4BF5-8670-092A369D8B3A}" type="parTrans" cxnId="{99EF8C36-D231-4D2D-A5D7-47898F3E373F}">
      <dgm:prSet/>
      <dgm:spPr/>
      <dgm:t>
        <a:bodyPr/>
        <a:lstStyle/>
        <a:p>
          <a:endParaRPr lang="ru-RU"/>
        </a:p>
      </dgm:t>
    </dgm:pt>
    <dgm:pt modelId="{EE94F71D-DEB3-4A8E-8D5D-2B7484B61CDF}" type="sibTrans" cxnId="{99EF8C36-D231-4D2D-A5D7-47898F3E373F}">
      <dgm:prSet/>
      <dgm:spPr>
        <a:solidFill>
          <a:srgbClr val="FFFF00"/>
        </a:solidFill>
      </dgm:spPr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F1B893EC-8D30-4F1A-B688-28FD0AEC7A46}">
      <dgm:prSet phldrT="[Текст]" custT="1"/>
      <dgm:spPr>
        <a:solidFill>
          <a:srgbClr val="0000FF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нотариус – решает имущественные вопросы.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/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B0D8B51A-45F2-4F7C-BF3E-4B41EE29F449}" type="parTrans" cxnId="{13A8FD90-8537-4632-BC48-1BBB5BAFC10E}">
      <dgm:prSet/>
      <dgm:spPr/>
      <dgm:t>
        <a:bodyPr/>
        <a:lstStyle/>
        <a:p>
          <a:endParaRPr lang="ru-RU"/>
        </a:p>
      </dgm:t>
    </dgm:pt>
    <dgm:pt modelId="{622A3794-8E27-499A-AF9E-A70085AD7B47}" type="sibTrans" cxnId="{13A8FD90-8537-4632-BC48-1BBB5BAFC10E}">
      <dgm:prSet/>
      <dgm:spPr/>
      <dgm:t>
        <a:bodyPr/>
        <a:lstStyle/>
        <a:p>
          <a:endParaRPr lang="ru-RU"/>
        </a:p>
      </dgm:t>
    </dgm:pt>
    <dgm:pt modelId="{10D01F5A-CCCF-4D3C-8A40-20F7E25A48A6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юрисконсульт - проводит консультирование по правовым вопросам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31839E3D-3FE3-425C-9BD3-F21A35BC59EF}" type="parTrans" cxnId="{784CCFAE-E40E-4A5F-A7AD-C4FA50CBD9D6}">
      <dgm:prSet/>
      <dgm:spPr/>
      <dgm:t>
        <a:bodyPr/>
        <a:lstStyle/>
        <a:p>
          <a:endParaRPr lang="ru-RU"/>
        </a:p>
      </dgm:t>
    </dgm:pt>
    <dgm:pt modelId="{F3F13B53-39F0-4D5A-90C3-BF1052566814}" type="sibTrans" cxnId="{784CCFAE-E40E-4A5F-A7AD-C4FA50CBD9D6}">
      <dgm:prSet/>
      <dgm:spPr/>
      <dgm:t>
        <a:bodyPr/>
        <a:lstStyle/>
        <a:p>
          <a:endParaRPr lang="ru-RU"/>
        </a:p>
      </dgm:t>
    </dgm:pt>
    <dgm:pt modelId="{6F2D6303-6225-4D40-A418-1BE538FC7C18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судья - рассматривает уголовные и гражданские дела вместе с народными заседателями,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/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C577BC66-51AF-4ABB-A9BF-232670EB2407}" type="parTrans" cxnId="{3EDCD7CB-10C6-4E0D-932E-7A5E594CCF2B}">
      <dgm:prSet/>
      <dgm:spPr/>
      <dgm:t>
        <a:bodyPr/>
        <a:lstStyle/>
        <a:p>
          <a:endParaRPr lang="ru-RU"/>
        </a:p>
      </dgm:t>
    </dgm:pt>
    <dgm:pt modelId="{6E0FA5C1-840B-42F1-BB7F-A8EC57ED08B6}" type="sibTrans" cxnId="{3EDCD7CB-10C6-4E0D-932E-7A5E594CCF2B}">
      <dgm:prSet/>
      <dgm:spPr/>
      <dgm:t>
        <a:bodyPr/>
        <a:lstStyle/>
        <a:p>
          <a:endParaRPr lang="ru-RU"/>
        </a:p>
      </dgm:t>
    </dgm:pt>
    <dgm:pt modelId="{68FE32F7-EAC8-4213-8C4A-CA3093DF8894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прокурор, адвокат - осуществляют надзор и контроль за соблюдением законов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047C9FE7-2584-43A9-937A-8BC3F6DB6187}" type="parTrans" cxnId="{F57D4094-052B-416B-AF54-96F42BB50C6C}">
      <dgm:prSet/>
      <dgm:spPr/>
      <dgm:t>
        <a:bodyPr/>
        <a:lstStyle/>
        <a:p>
          <a:endParaRPr lang="ru-RU"/>
        </a:p>
      </dgm:t>
    </dgm:pt>
    <dgm:pt modelId="{355E927A-45AC-4189-BD56-7C62CDAF6894}" type="sibTrans" cxnId="{F57D4094-052B-416B-AF54-96F42BB50C6C}">
      <dgm:prSet/>
      <dgm:spPr/>
      <dgm:t>
        <a:bodyPr/>
        <a:lstStyle/>
        <a:p>
          <a:endParaRPr lang="ru-RU"/>
        </a:p>
      </dgm:t>
    </dgm:pt>
    <dgm:pt modelId="{74C1D448-555B-4ECB-A8E5-A8E14F9FBCAE}">
      <dgm:prSet phldrT="[Текст]" custT="1"/>
      <dgm:spPr>
        <a:solidFill>
          <a:srgbClr val="00B050"/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участковый инспектор, постовой милиционер, инспектор по делам несовершеннолетних, трудовой или налоговый инспектор - занимаются профилактикой правонарушений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6A1ED67E-F1C8-4D20-BBF6-CA9BB6B6E97D}" type="parTrans" cxnId="{70B39DEA-7C55-4192-9F81-EA1C968F68BD}">
      <dgm:prSet/>
      <dgm:spPr/>
      <dgm:t>
        <a:bodyPr/>
        <a:lstStyle/>
        <a:p>
          <a:endParaRPr lang="ru-RU"/>
        </a:p>
      </dgm:t>
    </dgm:pt>
    <dgm:pt modelId="{B2832E3A-7D3D-45EC-B339-23D236A6E7A3}" type="sibTrans" cxnId="{70B39DEA-7C55-4192-9F81-EA1C968F68BD}">
      <dgm:prSet/>
      <dgm:spPr/>
      <dgm:t>
        <a:bodyPr/>
        <a:lstStyle/>
        <a:p>
          <a:endParaRPr lang="ru-RU"/>
        </a:p>
      </dgm:t>
    </dgm:pt>
    <dgm:pt modelId="{20B7F2AC-B281-4891-9FFA-5BFE3066631F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судебный пристав исполняет решения судов общей юрисдикции и арбитражных судов, постановления административных органов, налоговых и таможенных органов </a:t>
          </a:r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104B3037-2C86-4FF5-A1AA-333D33ED726A}" type="parTrans" cxnId="{E0A225AA-4E49-4484-B6E4-F326ECF2654C}">
      <dgm:prSet/>
      <dgm:spPr/>
      <dgm:t>
        <a:bodyPr/>
        <a:lstStyle/>
        <a:p>
          <a:endParaRPr lang="ru-RU"/>
        </a:p>
      </dgm:t>
    </dgm:pt>
    <dgm:pt modelId="{288538B3-C274-42BF-BF2D-CA276F6E7FB4}" type="sibTrans" cxnId="{E0A225AA-4E49-4484-B6E4-F326ECF2654C}">
      <dgm:prSet/>
      <dgm:spPr/>
      <dgm:t>
        <a:bodyPr/>
        <a:lstStyle/>
        <a:p>
          <a:endParaRPr lang="ru-RU"/>
        </a:p>
      </dgm:t>
    </dgm:pt>
    <dgm:pt modelId="{1FEF6DF4-5FB1-4B94-8961-0A43D8BFA0A9}" type="pres">
      <dgm:prSet presAssocID="{73195AFA-5406-4E04-83D6-25065F71F0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21A8D-DCE0-44A4-BE8D-498B3F853494}" type="pres">
      <dgm:prSet presAssocID="{73195AFA-5406-4E04-83D6-25065F71F0A0}" presName="cycle" presStyleCnt="0"/>
      <dgm:spPr/>
    </dgm:pt>
    <dgm:pt modelId="{DF30D5EB-EA64-4E65-B92A-6491C30C4F0C}" type="pres">
      <dgm:prSet presAssocID="{1D9318F5-8ABE-4455-9EDF-9403A4A24215}" presName="nodeFirstNode" presStyleLbl="node1" presStyleIdx="0" presStyleCnt="7" custScaleX="218111" custScaleY="108571" custRadScaleRad="108399" custRadScaleInc="283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357FE-ED48-48C1-8640-32B37858C57F}" type="pres">
      <dgm:prSet presAssocID="{EE94F71D-DEB3-4A8E-8D5D-2B7484B61CDF}" presName="sibTransFirstNode" presStyleLbl="bgShp" presStyleIdx="0" presStyleCnt="1" custLinFactNeighborX="-37189" custLinFactNeighborY="-68724"/>
      <dgm:spPr/>
      <dgm:t>
        <a:bodyPr/>
        <a:lstStyle/>
        <a:p>
          <a:endParaRPr lang="ru-RU"/>
        </a:p>
      </dgm:t>
    </dgm:pt>
    <dgm:pt modelId="{853F1245-CA40-4ACD-9500-B687129B8943}" type="pres">
      <dgm:prSet presAssocID="{F1B893EC-8D30-4F1A-B688-28FD0AEC7A46}" presName="nodeFollowingNodes" presStyleLbl="node1" presStyleIdx="1" presStyleCnt="7" custScaleX="208804" custScaleY="70978" custRadScaleRad="105168" custRadScaleInc="-115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983C3-9EC3-4BD5-AF9D-F875B714D25F}" type="pres">
      <dgm:prSet presAssocID="{20B7F2AC-B281-4891-9FFA-5BFE3066631F}" presName="nodeFollowingNodes" presStyleLbl="node1" presStyleIdx="2" presStyleCnt="7" custScaleX="233584" custScaleY="131471" custRadScaleRad="102818" custRadScaleInc="-87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7D6EB-E61D-4EB7-8279-F85B4CD9408B}" type="pres">
      <dgm:prSet presAssocID="{10D01F5A-CCCF-4D3C-8A40-20F7E25A48A6}" presName="nodeFollowingNodes" presStyleLbl="node1" presStyleIdx="3" presStyleCnt="7" custScaleX="204392" custScaleY="99998" custRadScaleRad="96511" custRadScaleInc="-124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63FF2-4BB1-4798-8517-6B6D3FB0D319}" type="pres">
      <dgm:prSet presAssocID="{6F2D6303-6225-4D40-A418-1BE538FC7C18}" presName="nodeFollowingNodes" presStyleLbl="node1" presStyleIdx="4" presStyleCnt="7" custScaleX="199214" custScaleY="111727" custRadScaleRad="107712" custRadScaleInc="5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625D-3054-40D9-BF26-C6BB1B7D35F7}" type="pres">
      <dgm:prSet presAssocID="{68FE32F7-EAC8-4213-8C4A-CA3093DF8894}" presName="nodeFollowingNodes" presStyleLbl="node1" presStyleIdx="5" presStyleCnt="7" custScaleX="204359" custRadScaleRad="92657" custRadScaleInc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81D7C-CBC4-4BA6-948B-74E27627F129}" type="pres">
      <dgm:prSet presAssocID="{74C1D448-555B-4ECB-A8E5-A8E14F9FBCAE}" presName="nodeFollowingNodes" presStyleLbl="node1" presStyleIdx="6" presStyleCnt="7" custScaleX="213324" custScaleY="132897" custRadScaleRad="99457" custRadScaleInc="-2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CE99D-4CA4-41BE-B208-7148BCC98E6D}" type="presOf" srcId="{F1B893EC-8D30-4F1A-B688-28FD0AEC7A46}" destId="{853F1245-CA40-4ACD-9500-B687129B8943}" srcOrd="0" destOrd="0" presId="urn:microsoft.com/office/officeart/2005/8/layout/cycle3"/>
    <dgm:cxn modelId="{9779FAC6-3323-44B3-A185-9CFD301405F3}" type="presOf" srcId="{20B7F2AC-B281-4891-9FFA-5BFE3066631F}" destId="{3A2983C3-9EC3-4BD5-AF9D-F875B714D25F}" srcOrd="0" destOrd="0" presId="urn:microsoft.com/office/officeart/2005/8/layout/cycle3"/>
    <dgm:cxn modelId="{784CCFAE-E40E-4A5F-A7AD-C4FA50CBD9D6}" srcId="{73195AFA-5406-4E04-83D6-25065F71F0A0}" destId="{10D01F5A-CCCF-4D3C-8A40-20F7E25A48A6}" srcOrd="3" destOrd="0" parTransId="{31839E3D-3FE3-425C-9BD3-F21A35BC59EF}" sibTransId="{F3F13B53-39F0-4D5A-90C3-BF1052566814}"/>
    <dgm:cxn modelId="{A91DB15D-0C2E-4CA2-9140-DE83853B20D5}" type="presOf" srcId="{6F2D6303-6225-4D40-A418-1BE538FC7C18}" destId="{B3063FF2-4BB1-4798-8517-6B6D3FB0D319}" srcOrd="0" destOrd="0" presId="urn:microsoft.com/office/officeart/2005/8/layout/cycle3"/>
    <dgm:cxn modelId="{1464F9E6-55F3-442C-9A54-26F7180EDF68}" type="presOf" srcId="{10D01F5A-CCCF-4D3C-8A40-20F7E25A48A6}" destId="{2C37D6EB-E61D-4EB7-8279-F85B4CD9408B}" srcOrd="0" destOrd="0" presId="urn:microsoft.com/office/officeart/2005/8/layout/cycle3"/>
    <dgm:cxn modelId="{40375607-503A-4724-BC10-3E649A4FD00C}" type="presOf" srcId="{EE94F71D-DEB3-4A8E-8D5D-2B7484B61CDF}" destId="{3A3357FE-ED48-48C1-8640-32B37858C57F}" srcOrd="0" destOrd="0" presId="urn:microsoft.com/office/officeart/2005/8/layout/cycle3"/>
    <dgm:cxn modelId="{99EF8C36-D231-4D2D-A5D7-47898F3E373F}" srcId="{73195AFA-5406-4E04-83D6-25065F71F0A0}" destId="{1D9318F5-8ABE-4455-9EDF-9403A4A24215}" srcOrd="0" destOrd="0" parTransId="{F0492FAF-6A94-4BF5-8670-092A369D8B3A}" sibTransId="{EE94F71D-DEB3-4A8E-8D5D-2B7484B61CDF}"/>
    <dgm:cxn modelId="{F57D4094-052B-416B-AF54-96F42BB50C6C}" srcId="{73195AFA-5406-4E04-83D6-25065F71F0A0}" destId="{68FE32F7-EAC8-4213-8C4A-CA3093DF8894}" srcOrd="5" destOrd="0" parTransId="{047C9FE7-2584-43A9-937A-8BC3F6DB6187}" sibTransId="{355E927A-45AC-4189-BD56-7C62CDAF6894}"/>
    <dgm:cxn modelId="{AA822378-13D6-4D5A-9F6B-60BC1E241069}" type="presOf" srcId="{74C1D448-555B-4ECB-A8E5-A8E14F9FBCAE}" destId="{EFB81D7C-CBC4-4BA6-948B-74E27627F129}" srcOrd="0" destOrd="0" presId="urn:microsoft.com/office/officeart/2005/8/layout/cycle3"/>
    <dgm:cxn modelId="{C00D09C4-B128-43C4-9FF0-C47E145523AD}" type="presOf" srcId="{1D9318F5-8ABE-4455-9EDF-9403A4A24215}" destId="{DF30D5EB-EA64-4E65-B92A-6491C30C4F0C}" srcOrd="0" destOrd="0" presId="urn:microsoft.com/office/officeart/2005/8/layout/cycle3"/>
    <dgm:cxn modelId="{E0A225AA-4E49-4484-B6E4-F326ECF2654C}" srcId="{73195AFA-5406-4E04-83D6-25065F71F0A0}" destId="{20B7F2AC-B281-4891-9FFA-5BFE3066631F}" srcOrd="2" destOrd="0" parTransId="{104B3037-2C86-4FF5-A1AA-333D33ED726A}" sibTransId="{288538B3-C274-42BF-BF2D-CA276F6E7FB4}"/>
    <dgm:cxn modelId="{3EDCD7CB-10C6-4E0D-932E-7A5E594CCF2B}" srcId="{73195AFA-5406-4E04-83D6-25065F71F0A0}" destId="{6F2D6303-6225-4D40-A418-1BE538FC7C18}" srcOrd="4" destOrd="0" parTransId="{C577BC66-51AF-4ABB-A9BF-232670EB2407}" sibTransId="{6E0FA5C1-840B-42F1-BB7F-A8EC57ED08B6}"/>
    <dgm:cxn modelId="{13A8FD90-8537-4632-BC48-1BBB5BAFC10E}" srcId="{73195AFA-5406-4E04-83D6-25065F71F0A0}" destId="{F1B893EC-8D30-4F1A-B688-28FD0AEC7A46}" srcOrd="1" destOrd="0" parTransId="{B0D8B51A-45F2-4F7C-BF3E-4B41EE29F449}" sibTransId="{622A3794-8E27-499A-AF9E-A70085AD7B47}"/>
    <dgm:cxn modelId="{E232B8CE-748E-408B-824C-A3C8E939C935}" type="presOf" srcId="{68FE32F7-EAC8-4213-8C4A-CA3093DF8894}" destId="{3BE6625D-3054-40D9-BF26-C6BB1B7D35F7}" srcOrd="0" destOrd="0" presId="urn:microsoft.com/office/officeart/2005/8/layout/cycle3"/>
    <dgm:cxn modelId="{34384B7D-58B9-47AA-85E0-4E345EAFD6D5}" type="presOf" srcId="{73195AFA-5406-4E04-83D6-25065F71F0A0}" destId="{1FEF6DF4-5FB1-4B94-8961-0A43D8BFA0A9}" srcOrd="0" destOrd="0" presId="urn:microsoft.com/office/officeart/2005/8/layout/cycle3"/>
    <dgm:cxn modelId="{70B39DEA-7C55-4192-9F81-EA1C968F68BD}" srcId="{73195AFA-5406-4E04-83D6-25065F71F0A0}" destId="{74C1D448-555B-4ECB-A8E5-A8E14F9FBCAE}" srcOrd="6" destOrd="0" parTransId="{6A1ED67E-F1C8-4D20-BBF6-CA9BB6B6E97D}" sibTransId="{B2832E3A-7D3D-45EC-B339-23D236A6E7A3}"/>
    <dgm:cxn modelId="{7C770105-17AA-4338-8D50-FA0A0400C346}" type="presParOf" srcId="{1FEF6DF4-5FB1-4B94-8961-0A43D8BFA0A9}" destId="{41121A8D-DCE0-44A4-BE8D-498B3F853494}" srcOrd="0" destOrd="0" presId="urn:microsoft.com/office/officeart/2005/8/layout/cycle3"/>
    <dgm:cxn modelId="{A483B4C1-7B4F-4F86-BE4D-DE724EFB0D11}" type="presParOf" srcId="{41121A8D-DCE0-44A4-BE8D-498B3F853494}" destId="{DF30D5EB-EA64-4E65-B92A-6491C30C4F0C}" srcOrd="0" destOrd="0" presId="urn:microsoft.com/office/officeart/2005/8/layout/cycle3"/>
    <dgm:cxn modelId="{6B1719EE-DB46-4DDA-9B13-B66134E39841}" type="presParOf" srcId="{41121A8D-DCE0-44A4-BE8D-498B3F853494}" destId="{3A3357FE-ED48-48C1-8640-32B37858C57F}" srcOrd="1" destOrd="0" presId="urn:microsoft.com/office/officeart/2005/8/layout/cycle3"/>
    <dgm:cxn modelId="{06EAC841-6B04-4D92-B888-FDD6995B0201}" type="presParOf" srcId="{41121A8D-DCE0-44A4-BE8D-498B3F853494}" destId="{853F1245-CA40-4ACD-9500-B687129B8943}" srcOrd="2" destOrd="0" presId="urn:microsoft.com/office/officeart/2005/8/layout/cycle3"/>
    <dgm:cxn modelId="{5B51BBA3-405F-48F1-B53E-D25C82F83578}" type="presParOf" srcId="{41121A8D-DCE0-44A4-BE8D-498B3F853494}" destId="{3A2983C3-9EC3-4BD5-AF9D-F875B714D25F}" srcOrd="3" destOrd="0" presId="urn:microsoft.com/office/officeart/2005/8/layout/cycle3"/>
    <dgm:cxn modelId="{423324A3-473E-4FC3-A9D8-3F4818F9CC60}" type="presParOf" srcId="{41121A8D-DCE0-44A4-BE8D-498B3F853494}" destId="{2C37D6EB-E61D-4EB7-8279-F85B4CD9408B}" srcOrd="4" destOrd="0" presId="urn:microsoft.com/office/officeart/2005/8/layout/cycle3"/>
    <dgm:cxn modelId="{DEB5B7B6-7127-4FA7-8010-85EA58779A78}" type="presParOf" srcId="{41121A8D-DCE0-44A4-BE8D-498B3F853494}" destId="{B3063FF2-4BB1-4798-8517-6B6D3FB0D319}" srcOrd="5" destOrd="0" presId="urn:microsoft.com/office/officeart/2005/8/layout/cycle3"/>
    <dgm:cxn modelId="{0FB294FA-A8B0-4798-9A16-94C93FAF12E0}" type="presParOf" srcId="{41121A8D-DCE0-44A4-BE8D-498B3F853494}" destId="{3BE6625D-3054-40D9-BF26-C6BB1B7D35F7}" srcOrd="6" destOrd="0" presId="urn:microsoft.com/office/officeart/2005/8/layout/cycle3"/>
    <dgm:cxn modelId="{11BF2B75-D161-4544-B9C9-4604D4093D9D}" type="presParOf" srcId="{41121A8D-DCE0-44A4-BE8D-498B3F853494}" destId="{EFB81D7C-CBC4-4BA6-948B-74E27627F12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357FE-ED48-48C1-8640-32B37858C57F}">
      <dsp:nvSpPr>
        <dsp:cNvPr id="0" name=""/>
        <dsp:cNvSpPr/>
      </dsp:nvSpPr>
      <dsp:spPr>
        <a:xfrm>
          <a:off x="1285898" y="-714393"/>
          <a:ext cx="5822655" cy="5822655"/>
        </a:xfrm>
        <a:prstGeom prst="circularArrow">
          <a:avLst>
            <a:gd name="adj1" fmla="val 5544"/>
            <a:gd name="adj2" fmla="val 330680"/>
            <a:gd name="adj3" fmla="val 12546554"/>
            <a:gd name="adj4" fmla="val 18188253"/>
            <a:gd name="adj5" fmla="val 5757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0D5EB-EA64-4E65-B92A-6491C30C4F0C}">
      <dsp:nvSpPr>
        <dsp:cNvPr id="0" name=""/>
        <dsp:cNvSpPr/>
      </dsp:nvSpPr>
      <dsp:spPr>
        <a:xfrm>
          <a:off x="4357723" y="4071974"/>
          <a:ext cx="4009779" cy="997991"/>
        </a:xfrm>
        <a:prstGeom prst="roundRect">
          <a:avLst/>
        </a:prstGeom>
        <a:solidFill>
          <a:srgbClr val="CC33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оперуполномоченный уголовного розыска, следователь - занимаются раскрытием преступлений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4406441" y="4120692"/>
        <a:ext cx="3912343" cy="900555"/>
      </dsp:txXfrm>
    </dsp:sp>
    <dsp:sp modelId="{853F1245-CA40-4ACD-9500-B687129B8943}">
      <dsp:nvSpPr>
        <dsp:cNvPr id="0" name=""/>
        <dsp:cNvSpPr/>
      </dsp:nvSpPr>
      <dsp:spPr>
        <a:xfrm>
          <a:off x="2286005" y="10"/>
          <a:ext cx="3838678" cy="652434"/>
        </a:xfrm>
        <a:prstGeom prst="roundRect">
          <a:avLst/>
        </a:prstGeom>
        <a:solidFill>
          <a:srgbClr val="00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нотариус – решает имущественные вопросы.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>
            <a:spcBef>
              <a:spcPct val="0"/>
            </a:spcBef>
          </a:pP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2317854" y="31859"/>
        <a:ext cx="3774980" cy="588736"/>
      </dsp:txXfrm>
    </dsp:sp>
    <dsp:sp modelId="{3A2983C3-9EC3-4BD5-AF9D-F875B714D25F}">
      <dsp:nvSpPr>
        <dsp:cNvPr id="0" name=""/>
        <dsp:cNvSpPr/>
      </dsp:nvSpPr>
      <dsp:spPr>
        <a:xfrm>
          <a:off x="4357712" y="1187488"/>
          <a:ext cx="4294236" cy="1208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судебный пристав исполняет решения судов общей юрисдикции и арбитражных судов, постановления административных органов, налоговых и таможенных органов </a:t>
          </a: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416706" y="1246482"/>
        <a:ext cx="4176248" cy="1090501"/>
      </dsp:txXfrm>
    </dsp:sp>
    <dsp:sp modelId="{2C37D6EB-E61D-4EB7-8279-F85B4CD9408B}">
      <dsp:nvSpPr>
        <dsp:cNvPr id="0" name=""/>
        <dsp:cNvSpPr/>
      </dsp:nvSpPr>
      <dsp:spPr>
        <a:xfrm>
          <a:off x="4714899" y="2830568"/>
          <a:ext cx="3757567" cy="919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юрисконсульт - проводит консультирование по правовым вопросам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>
            <a:spcBef>
              <a:spcPct val="0"/>
            </a:spcBef>
          </a:pP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759770" y="2875439"/>
        <a:ext cx="3667825" cy="829445"/>
      </dsp:txXfrm>
    </dsp:sp>
    <dsp:sp modelId="{B3063FF2-4BB1-4798-8517-6B6D3FB0D319}">
      <dsp:nvSpPr>
        <dsp:cNvPr id="0" name=""/>
        <dsp:cNvSpPr/>
      </dsp:nvSpPr>
      <dsp:spPr>
        <a:xfrm>
          <a:off x="285761" y="4071966"/>
          <a:ext cx="3662374" cy="10270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судья - рассматривает уголовные и гражданские дела вместе с народными заседателями,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 algn="ctr">
            <a:spcBef>
              <a:spcPct val="0"/>
            </a:spcBef>
          </a:pP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335895" y="4122100"/>
        <a:ext cx="3562106" cy="926733"/>
      </dsp:txXfrm>
    </dsp:sp>
    <dsp:sp modelId="{3BE6625D-3054-40D9-BF26-C6BB1B7D35F7}">
      <dsp:nvSpPr>
        <dsp:cNvPr id="0" name=""/>
        <dsp:cNvSpPr/>
      </dsp:nvSpPr>
      <dsp:spPr>
        <a:xfrm>
          <a:off x="71430" y="2830576"/>
          <a:ext cx="3756960" cy="919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прокурор, адвокат - осуществляют надзор и контроль за соблюдением законов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>
            <a:spcBef>
              <a:spcPct val="0"/>
            </a:spcBef>
          </a:pP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116302" y="2875448"/>
        <a:ext cx="3667216" cy="829462"/>
      </dsp:txXfrm>
    </dsp:sp>
    <dsp:sp modelId="{EFB81D7C-CBC4-4BA6-948B-74E27627F129}">
      <dsp:nvSpPr>
        <dsp:cNvPr id="0" name=""/>
        <dsp:cNvSpPr/>
      </dsp:nvSpPr>
      <dsp:spPr>
        <a:xfrm>
          <a:off x="71444" y="1187495"/>
          <a:ext cx="3921774" cy="1221597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rPr>
            <a:t>участковый инспектор, постовой милиционер, инспектор по делам несовершеннолетних, трудовой или налоговый инспектор - занимаются профилактикой правонарушений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  <a:p>
          <a:pPr>
            <a:spcBef>
              <a:spcPct val="0"/>
            </a:spcBef>
          </a:pP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131077" y="1247128"/>
        <a:ext cx="3802508" cy="110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9DE5-423A-452F-9F02-A76C2B3C5A38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CF3A96-434C-423C-8782-83CFD55CA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DA28-2E34-4760-9202-EE1B206FAF89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064B-A3FA-4ADB-96CE-86A2091AA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6FB8-E3AF-4E2B-8809-DAEF9D01CA79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6AE8-ED15-487F-AC73-2232C2B649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01AF-B51E-4C35-ADE5-CB016747A836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6732-FC8D-4F98-B74C-7488992F4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3E7B-C9AC-497A-96D0-0197A0959C10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E12-E5CB-4481-A7C5-52E5C2936E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AB4F-96B7-4818-A733-4204DDDD1794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FFAA-BFF0-4106-B6E8-ED4B5EDC0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3117-D559-4D9B-B45C-F7235E59C616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9F8D-2F50-4018-9D7B-8DC1BADF7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86B4-1B29-4BC1-90F8-8D7FB0FCE2C0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8E8C-06FF-44DD-9DED-BDC7A06A8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ACC0EA-69AE-46FB-807E-B10836C0D015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9DC8A7-1C1F-4B2E-B3D9-20E3CEB0E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9592-6E0A-49D9-93FD-07396A79F6F6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49F4-158A-49D2-8324-4A96F31C75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2733-5922-411F-B5D9-CD7B7CFE451B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BD6A-F904-4282-BFD5-716504C091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04C7-3929-4285-8197-EF70A84F1CB3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AA3C-8756-404C-A2DE-CDDAAF2196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84D6-07C1-4826-B17F-9A7AB5A09294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BB4F-1D91-4138-99D3-222E318318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B7844FE-6C2A-4C3F-A513-416F3D235BAC}" type="datetimeFigureOut">
              <a:rPr lang="ru-RU"/>
              <a:pPr>
                <a:defRPr/>
              </a:pPr>
              <a:t>13.07.2012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8D1ED62-7F93-4002-93A6-265E4C59F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3FEBE37-DB87-4816-875E-BEB72C44DBFE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4207136-C146-4BFF-BF84-80DD4B5B9C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rkstudy.ru/sprav/?uz=105" TargetMode="External"/><Relationship Id="rId3" Type="http://schemas.openxmlformats.org/officeDocument/2006/relationships/hyperlink" Target="http://irkstudy.ru/sprav/?uz=100" TargetMode="External"/><Relationship Id="rId7" Type="http://schemas.openxmlformats.org/officeDocument/2006/relationships/hyperlink" Target="http://irkstudy.ru/sprav/?uz=96" TargetMode="External"/><Relationship Id="rId2" Type="http://schemas.openxmlformats.org/officeDocument/2006/relationships/hyperlink" Target="http://irkstudy.ru/sprav/?uz=23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irkstudy.ru/sprav/?uz=32" TargetMode="External"/><Relationship Id="rId5" Type="http://schemas.openxmlformats.org/officeDocument/2006/relationships/hyperlink" Target="http://irkstudy.ru/sprav/?uz=90" TargetMode="External"/><Relationship Id="rId4" Type="http://schemas.openxmlformats.org/officeDocument/2006/relationships/hyperlink" Target="http://irkstudy.ru/sprav/?uz=368" TargetMode="External"/><Relationship Id="rId9" Type="http://schemas.openxmlformats.org/officeDocument/2006/relationships/hyperlink" Target="http://irkstudy.ru/sprav/?uz=10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kstudy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ru.wikipedia.org/wiki/%D0%A4%D0%B0%D0%B9%D0%BB:Karandash.gif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ru.wikipedia.org/wiki/%D0%A4%D0%B0%D0%B9%D0%BB:Karandash.gif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" r="9375"/>
          <a:stretch>
            <a:fillRect/>
          </a:stretch>
        </p:blipFill>
        <p:spPr bwMode="auto">
          <a:xfrm>
            <a:off x="0" y="0"/>
            <a:ext cx="9096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Профессия</a:t>
            </a:r>
            <a:r>
              <a:rPr lang="en-US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</a:t>
            </a:r>
            <a:r>
              <a:rPr lang="ru-RU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юрист</a:t>
            </a:r>
            <a:endParaRPr lang="ru-RU" sz="7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57628"/>
            <a:ext cx="4143404" cy="267765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Выполнили: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учащиеся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10Г класса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МОУ «СОШ №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г. Черемхово»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Меллем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Анастасия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Лахина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Екатерина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3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14348" y="1000108"/>
            <a:ext cx="783267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Квалификационные требования </a:t>
            </a:r>
            <a:r>
              <a:rPr kumimoji="0" lang="ru-RU" sz="6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- высшее юридическое образование </a:t>
            </a:r>
            <a:endParaRPr kumimoji="0" lang="ru-RU" sz="6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1000108"/>
            <a:ext cx="800105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Места работы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Юристы нужны везде: в коммерческих организациях, в консалтинговых фирмах, в правоохранительных органах, в юридических консультациях, в судах и в органах государственной власти. </a:t>
            </a:r>
            <a:endParaRPr kumimoji="0" lang="ru-RU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1000108"/>
            <a:ext cx="8715436" cy="5909310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нашей области юристы в среднем получают от 15 до 35 тысяч рублей. Заработная плата зависит от специализации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57290" y="0"/>
            <a:ext cx="64294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Заработная плата</a:t>
            </a:r>
            <a:endParaRPr kumimoji="0" lang="ru-RU" sz="5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Карьерная лестница юриста не слишком длинна. Обычно она состоит всего из двух-трех этапов. Сначала это должность помощника, затем непосредственная работа юристом </a:t>
            </a:r>
            <a:endParaRPr kumimoji="0" lang="ru-RU" sz="4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23" y="0"/>
            <a:ext cx="91961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57356" y="142852"/>
            <a:ext cx="56178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spc="50" normalizeH="0" baseline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Плюсы и минусы</a:t>
            </a:r>
            <a:endParaRPr kumimoji="0" lang="ru-RU" sz="4800" b="1" i="0" u="none" strike="noStrike" spc="50" normalizeH="0" baseline="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7158" y="100010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возможность «преобразить мир», сделать его лучше, безопаснее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моральное удовлетворение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юрист находится под неусыпным контролем вышестоящих инстанций, общественных организаций, журналистов</a:t>
            </a:r>
            <a:endParaRPr kumimoji="0" lang="ru-RU" sz="4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6250" r="12500"/>
          <a:stretch>
            <a:fillRect/>
          </a:stretch>
        </p:blipFill>
        <p:spPr bwMode="auto">
          <a:xfrm>
            <a:off x="0" y="0"/>
            <a:ext cx="9170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643174" y="214290"/>
            <a:ext cx="3500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Вывод</a:t>
            </a:r>
            <a:endParaRPr kumimoji="0" lang="ru-RU" sz="54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00034" y="1071546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Сегодня услугами юриста пользуется все больше и больше людей. Конкуренция среди специалистов очень высока. Чтобы добиться успеха в профессии, необходимо много трудиться.</a:t>
            </a:r>
            <a:endParaRPr kumimoji="0" lang="ru-RU" sz="4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571480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Высшее юридическое образование в Иркутске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подробности о курсах, факультетах, специальностях"/>
              </a:rPr>
              <a:t>БГУЭП, Байкальский государственный университет экономики и права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Ленина, 11, телефон:24-11-92, 24-10-55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подробности о курсах, факультетах, специальностях"/>
              </a:rPr>
              <a:t>Юридический институт ИГУ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Улан-Баторская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10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подробности о курсах, факультетах, специальностях"/>
              </a:rPr>
              <a:t>БГИ, Байкальский гуманитарный институт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Карла Маркса, 39 (3 этаж), телефон:8 (3952) 24-26-89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подробности о курсах, факультетах, специальностях"/>
              </a:rPr>
              <a:t>Восточно-Сибирский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подробности о курсах, факультетах, специальностях"/>
              </a:rPr>
              <a:t> институт МВД Российской федерации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Лермонтова, 110, телефон: 41-97-12, 38-89-82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подробности о курсах, факультетах, специальностях"/>
              </a:rPr>
              <a:t>Иркутский юридический институт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подробности о курсах, факультетах, специальностях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подробности о курсах, факультетах, специальностях"/>
              </a:rPr>
              <a:t>Генеральной прокуратуры РФ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Шевцова, 1, телефон: (3952) 24-27-91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подробности о курсах, факультетах, специальностях"/>
              </a:rPr>
              <a:t>Иркутский юридический институт, филиал Российской правовой академии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Некрасова, 4, телефон: 39-81-71, 24-30-49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подробности о курсах, факультетах, специальностях"/>
              </a:rPr>
              <a:t>Сибирская академия государственной службы, Иркутский филиал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Советская, 139а., телефон: 27-06-33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подробности о курсах, факультетах, специальностях"/>
              </a:rPr>
              <a:t>Современная гуманитарная академия, Иркутский филиал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ул. Байкальская, 257, телефон: 35-15-34, 35-40-13 (факс)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51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8667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источников</a:t>
            </a:r>
            <a:endParaRPr lang="ru-RU" sz="54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571612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Жилина Е.А. Выбери профессию юрист. Практическое руководство. М., 2011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Шабалина Т.Н.</a:t>
            </a:r>
            <a:r>
              <a:rPr kumimoji="0" lang="ru-RU" sz="2800" b="1" i="0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 Интервью с первым вице-президентом адвокатской палаты Московской области Ю.М. </a:t>
            </a:r>
            <a:r>
              <a:rPr kumimoji="0" lang="ru-RU" sz="2800" b="1" i="0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Боровкиным</a:t>
            </a:r>
            <a:r>
              <a:rPr kumimoji="0" lang="ru-RU" sz="2800" b="1" i="0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/ Основы государства и права. №4, 2003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sng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hlinkClick r:id="rId3"/>
              </a:rPr>
              <a:t>www.irkstudy.ru</a:t>
            </a:r>
            <a:endParaRPr kumimoji="0" lang="ru-RU" sz="2800" b="1" i="0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sng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prof.biografguru.ru</a:t>
            </a:r>
            <a:endParaRPr kumimoji="0" lang="ru-RU" sz="2800" b="1" i="0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ru.wikipedia.org</a:t>
            </a:r>
            <a:endParaRPr kumimoji="0" lang="ru-RU" sz="2800" b="1" i="0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</a:rPr>
              <a:t>www.kto-kem.ru</a:t>
            </a:r>
            <a:endParaRPr kumimoji="0" lang="ru-RU" sz="2800" b="1" i="0" u="sng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" r="9375"/>
          <a:stretch>
            <a:fillRect/>
          </a:stretch>
        </p:blipFill>
        <p:spPr bwMode="auto">
          <a:xfrm>
            <a:off x="0" y="0"/>
            <a:ext cx="9096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Профессия</a:t>
            </a:r>
            <a:r>
              <a:rPr lang="en-US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</a:t>
            </a:r>
            <a:r>
              <a:rPr lang="ru-RU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юрист</a:t>
            </a:r>
            <a:endParaRPr lang="ru-RU" sz="8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611231"/>
            <a:ext cx="4572000" cy="5232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01014" cy="46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4071966" cy="5743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428604"/>
            <a:ext cx="4714908" cy="5929354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atin typeface="Bookman Old Style" pitchFamily="18" charset="0"/>
              </a:rPr>
              <a:t> Плевако</a:t>
            </a:r>
            <a:r>
              <a:rPr lang="ru-RU" sz="3600" b="1" dirty="0" smtClean="0">
                <a:latin typeface="Bookman Old Style" pitchFamily="18" charset="0"/>
              </a:rPr>
              <a:t> Фёдор Никифорович</a:t>
            </a:r>
          </a:p>
          <a:p>
            <a:pPr>
              <a:lnSpc>
                <a:spcPct val="150000"/>
              </a:lnSpc>
              <a:buNone/>
            </a:pPr>
            <a:r>
              <a:rPr lang="ru-RU" sz="3600" b="1" dirty="0" smtClean="0">
                <a:latin typeface="Bookman Old Style" pitchFamily="18" charset="0"/>
              </a:rPr>
              <a:t>       (1842-1908)</a:t>
            </a:r>
          </a:p>
          <a:p>
            <a:pPr>
              <a:lnSpc>
                <a:spcPct val="150000"/>
              </a:lnSpc>
              <a:buNone/>
            </a:pPr>
            <a:r>
              <a:rPr lang="ru-RU" sz="3600" b="1" dirty="0" smtClean="0">
                <a:latin typeface="Bookman Old Style" pitchFamily="18" charset="0"/>
              </a:rPr>
              <a:t>       известный русский адвокат</a:t>
            </a:r>
          </a:p>
          <a:p>
            <a:pPr>
              <a:buNone/>
            </a:pPr>
            <a:endParaRPr lang="ru-RU" sz="36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Сама фамилия его стала нарицательной, синонимом адвоката экстра-класса</a:t>
            </a:r>
            <a:endParaRPr lang="ru-RU" sz="2400" b="1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72560" cy="5715000"/>
          </a:xfrm>
          <a:solidFill>
            <a:srgbClr val="FFFF99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Нет профессий ни простых,</a:t>
            </a:r>
            <a:b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 сложных.</a:t>
            </a:r>
            <a:b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Выбирают их, как имена.</a:t>
            </a:r>
            <a:b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Полюбить из них любую                            можно.</a:t>
            </a:r>
            <a:b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тебя полюбит ли она? </a:t>
            </a:r>
            <a:b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36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Н.Новиков «Профессии»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  <a:t>Алгоритм работы </a:t>
            </a:r>
            <a:b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  <a:t>с использованием технологии</a:t>
            </a:r>
            <a:b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  <a:t> «</a:t>
            </a:r>
            <a:r>
              <a:rPr lang="ru-RU" sz="4000" dirty="0" err="1" smtClean="0">
                <a:solidFill>
                  <a:schemeClr val="accent6">
                    <a:lumMod val="10000"/>
                  </a:schemeClr>
                </a:solidFill>
              </a:rPr>
              <a:t>кейс-стади</a:t>
            </a:r>
            <a:r>
              <a:rPr lang="ru-RU" sz="4000" dirty="0" smtClean="0">
                <a:solidFill>
                  <a:schemeClr val="accent6">
                    <a:lumMod val="10000"/>
                  </a:schemeClr>
                </a:solidFill>
              </a:rPr>
              <a:t>»</a:t>
            </a:r>
            <a:endParaRPr lang="ru-RU" sz="4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214478" y="1928802"/>
            <a:ext cx="9901278" cy="4786346"/>
          </a:xfrm>
        </p:spPr>
        <p:txBody>
          <a:bodyPr>
            <a:normAutofit/>
          </a:bodyPr>
          <a:lstStyle/>
          <a:p>
            <a:pPr lvl="8"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Чтение </a:t>
            </a:r>
            <a:r>
              <a:rPr lang="ru-RU" sz="2800" dirty="0" smtClean="0"/>
              <a:t> (</a:t>
            </a:r>
            <a:r>
              <a:rPr lang="ru-RU" sz="2800" u="sng" dirty="0" smtClean="0"/>
              <a:t>цель</a:t>
            </a:r>
            <a:r>
              <a:rPr lang="ru-RU" sz="2800" dirty="0" smtClean="0"/>
              <a:t>: знакомство с текстом)</a:t>
            </a:r>
          </a:p>
          <a:p>
            <a:pPr lvl="8">
              <a:buFont typeface="Wingdings" pitchFamily="2" charset="2"/>
              <a:buChar char="Ø"/>
            </a:pP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Пересказ</a:t>
            </a:r>
            <a:r>
              <a:rPr lang="ru-RU" sz="2800" dirty="0" smtClean="0"/>
              <a:t>  (</a:t>
            </a:r>
            <a:r>
              <a:rPr lang="ru-RU" sz="2800" u="sng" dirty="0" smtClean="0"/>
              <a:t>цель</a:t>
            </a:r>
            <a:r>
              <a:rPr lang="ru-RU" sz="2800" dirty="0" smtClean="0"/>
              <a:t>: «присвоение» текста, его понимание)</a:t>
            </a:r>
          </a:p>
          <a:p>
            <a:pPr lvl="8">
              <a:buFont typeface="Wingdings" pitchFamily="2" charset="2"/>
              <a:buChar char="Ø"/>
            </a:pP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Поиск проблем  </a:t>
            </a:r>
            <a:r>
              <a:rPr lang="ru-RU" sz="2800" dirty="0" smtClean="0"/>
              <a:t>(</a:t>
            </a:r>
            <a:r>
              <a:rPr lang="ru-RU" sz="2800" u="sng" dirty="0" smtClean="0"/>
              <a:t>цель</a:t>
            </a:r>
            <a:r>
              <a:rPr lang="ru-RU" sz="2800" dirty="0" smtClean="0"/>
              <a:t>: развитие аналитических способностей)</a:t>
            </a:r>
          </a:p>
          <a:p>
            <a:pPr lvl="8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Выделение критериев  </a:t>
            </a:r>
            <a:r>
              <a:rPr lang="ru-RU" sz="2800" dirty="0" smtClean="0"/>
              <a:t>(</a:t>
            </a:r>
            <a:r>
              <a:rPr lang="ru-RU" sz="2800" u="sng" dirty="0" smtClean="0"/>
              <a:t>цель: </a:t>
            </a:r>
            <a:r>
              <a:rPr lang="ru-RU" sz="2800" dirty="0" smtClean="0"/>
              <a:t>оценивание проблемы с точки зрения её идеального состояния)</a:t>
            </a:r>
          </a:p>
          <a:p>
            <a:pPr lvl="8">
              <a:buFont typeface="Wingdings" pitchFamily="2" charset="2"/>
              <a:buChar char="Ø"/>
            </a:pP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Решение проблем  </a:t>
            </a:r>
            <a:r>
              <a:rPr lang="ru-RU" sz="2800" dirty="0" smtClean="0"/>
              <a:t>(</a:t>
            </a:r>
            <a:r>
              <a:rPr lang="ru-RU" sz="2800" u="sng" dirty="0" smtClean="0"/>
              <a:t>цель:</a:t>
            </a:r>
            <a:r>
              <a:rPr lang="ru-RU" sz="2800" dirty="0" smtClean="0"/>
              <a:t> поиск путей выхода из проблемы)</a:t>
            </a:r>
          </a:p>
          <a:p>
            <a:pPr lvl="8">
              <a:buFont typeface="Wingdings" pitchFamily="2" charset="2"/>
              <a:buChar char="Ø"/>
            </a:pPr>
            <a:endParaRPr lang="ru-RU" sz="3200" dirty="0" smtClean="0"/>
          </a:p>
          <a:p>
            <a:pPr lvl="8">
              <a:buFont typeface="Wingdings" pitchFamily="2" charset="2"/>
              <a:buChar char="Ø"/>
            </a:pPr>
            <a:endParaRPr lang="ru-RU" sz="3200" dirty="0" smtClean="0"/>
          </a:p>
          <a:p>
            <a:pPr lvl="8">
              <a:buFont typeface="Wingdings" pitchFamily="2" charset="2"/>
              <a:buChar char="Ø"/>
            </a:pPr>
            <a:endParaRPr lang="ru-RU" sz="3200" dirty="0" smtClean="0"/>
          </a:p>
          <a:p>
            <a:pPr lvl="8">
              <a:buFont typeface="Wingdings" pitchFamily="2" charset="2"/>
              <a:buChar char="Ø"/>
            </a:pP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640000"/>
                </a:solidFill>
              </a:rPr>
              <a:t>   </a:t>
            </a:r>
            <a:br>
              <a:rPr lang="ru-RU" sz="4000" b="1" dirty="0" smtClean="0">
                <a:solidFill>
                  <a:srgbClr val="640000"/>
                </a:solidFill>
              </a:rPr>
            </a:br>
            <a:r>
              <a:rPr lang="ru-RU" sz="4000" b="1" dirty="0" smtClean="0">
                <a:solidFill>
                  <a:srgbClr val="640000"/>
                </a:solidFill>
              </a:rPr>
              <a:t/>
            </a:r>
            <a:br>
              <a:rPr lang="ru-RU" sz="4000" b="1" dirty="0" smtClean="0">
                <a:solidFill>
                  <a:srgbClr val="640000"/>
                </a:solidFill>
              </a:rPr>
            </a:br>
            <a:r>
              <a:rPr lang="ru-RU" sz="4000" b="1" dirty="0" smtClean="0">
                <a:solidFill>
                  <a:srgbClr val="640000"/>
                </a:solidFill>
              </a:rPr>
              <a:t/>
            </a:r>
            <a:br>
              <a:rPr lang="ru-RU" sz="4000" b="1" dirty="0" smtClean="0">
                <a:solidFill>
                  <a:srgbClr val="640000"/>
                </a:solidFill>
              </a:rPr>
            </a:br>
            <a:r>
              <a:rPr lang="ru-RU" sz="4000" b="1" dirty="0" smtClean="0">
                <a:solidFill>
                  <a:srgbClr val="640000"/>
                </a:solidFill>
              </a:rPr>
              <a:t/>
            </a:r>
            <a:br>
              <a:rPr lang="ru-RU" sz="4000" b="1" dirty="0" smtClean="0">
                <a:solidFill>
                  <a:srgbClr val="640000"/>
                </a:solidFill>
              </a:rPr>
            </a:br>
            <a:r>
              <a:rPr lang="ru-RU" sz="4000" b="1" dirty="0" smtClean="0">
                <a:solidFill>
                  <a:srgbClr val="640000"/>
                </a:solidFill>
              </a:rPr>
              <a:t/>
            </a:r>
            <a:br>
              <a:rPr lang="ru-RU" sz="4000" b="1" dirty="0" smtClean="0">
                <a:solidFill>
                  <a:srgbClr val="640000"/>
                </a:solidFill>
              </a:rPr>
            </a:br>
            <a:r>
              <a:rPr lang="ru-RU" sz="4900" b="1" dirty="0" smtClean="0">
                <a:solidFill>
                  <a:srgbClr val="640000"/>
                </a:solidFill>
              </a:rPr>
              <a:t>Правила «успешного карандаша» </a:t>
            </a:r>
            <a:endParaRPr lang="ru-RU" sz="4900" b="1" dirty="0">
              <a:solidFill>
                <a:srgbClr val="640000"/>
              </a:solidFill>
            </a:endParaRPr>
          </a:p>
        </p:txBody>
      </p:sp>
      <p:pic>
        <p:nvPicPr>
          <p:cNvPr id="4" name="Содержимое 3" descr="http://upload.wikimedia.org/wikipedia/ru/1/1a/Karandash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1571612"/>
            <a:ext cx="2000264" cy="228601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14546" y="1714488"/>
            <a:ext cx="6643734" cy="4857784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v"/>
            </a:pPr>
            <a:r>
              <a:rPr lang="ru-RU" dirty="0" smtClean="0"/>
              <a:t>Ты сможешь сделать много великих вещей, но лишь в том случае, если ты позволишь Кому-то держать тебя в Своей руке 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dirty="0" smtClean="0"/>
              <a:t>Ты будешь переживать болезненное обтачивание время от времени, но это будет необходимо, чтобы стать лучшим карандашом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1000108"/>
            <a:ext cx="6400816" cy="55721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Ты будешь способен исправлять ошибки, которые ты совершаешь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Твоя наиболее важная часть будет всегда находиться внутри тебя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На какой бы поверхности тебя не использовали, ты всегда должен оставить свой след. Независимо от твоего состояния ты должен продолжать писать</a:t>
            </a:r>
            <a:endParaRPr lang="ru-RU" dirty="0"/>
          </a:p>
        </p:txBody>
      </p:sp>
      <p:pic>
        <p:nvPicPr>
          <p:cNvPr id="5" name="Содержимое 4" descr="http://upload.wikimedia.org/wikipedia/ru/1/1a/Karandash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" r="9375"/>
          <a:stretch>
            <a:fillRect/>
          </a:stretch>
        </p:blipFill>
        <p:spPr bwMode="auto">
          <a:xfrm>
            <a:off x="0" y="0"/>
            <a:ext cx="9096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Профессия</a:t>
            </a:r>
            <a:r>
              <a:rPr lang="en-US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</a:t>
            </a:r>
            <a:r>
              <a:rPr lang="ru-RU" sz="8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юрист</a:t>
            </a:r>
            <a:endParaRPr lang="ru-RU" sz="8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611231"/>
            <a:ext cx="4572000" cy="5232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42" r="165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Юрист - специалист, ведающий разрешением правовых вопросов на предприятиях,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организациях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учреждениях, юридических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службах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1071546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214290"/>
            <a:ext cx="807249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Юридические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специальности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4924425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Обязанности юриста: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консультирование в сфере правовых вопросов;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претензионно-исковых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договорных работ;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документации правового характера;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осуществление представительства от имени физических и юридических лиц в суде, арбитраже и других государственных организациях;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предварительном следствии, суде;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ведение учета и хранение правовых документов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214290"/>
            <a:ext cx="8715404" cy="5693866"/>
          </a:xfrm>
          <a:prstGeom prst="rect">
            <a:avLst/>
          </a:prstGeom>
          <a:solidFill>
            <a:schemeClr val="bg2">
              <a:alpha val="49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spc="50" normalizeH="0" baseline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Сложности профессии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spc="50" normalizeH="0" baseline="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постоянное общение с людьми и связанное с этим эмоциональное напряжение; </a:t>
            </a:r>
            <a:endParaRPr kumimoji="0" lang="ru-RU" sz="36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повышенная моральная и материальная ответственность </a:t>
            </a:r>
            <a:endParaRPr kumimoji="0" lang="ru-RU" sz="36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необходимость постоянного нахождения в зоне чужого конфликта </a:t>
            </a:r>
            <a:endParaRPr kumimoji="0" lang="ru-RU" sz="36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интеллектуальные нагрузки </a:t>
            </a:r>
            <a:endParaRPr kumimoji="0" lang="ru-RU" sz="36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bright="16000" contrast="16000"/>
          </a:blip>
          <a:srcRect/>
          <a:stretch>
            <a:fillRect/>
          </a:stretch>
        </p:blipFill>
        <p:spPr bwMode="auto">
          <a:xfrm>
            <a:off x="0" y="1"/>
            <a:ext cx="9201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4832092"/>
          </a:xfrm>
          <a:prstGeom prst="rect">
            <a:avLst/>
          </a:prstGeom>
          <a:solidFill>
            <a:schemeClr val="bg2">
              <a:alpha val="89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профессии к индивидуальным особенностям специалиста: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нервно-психическая, эмоциональная устойчивость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высокая работоспособность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развитое словесно-логическое мышление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хорошая долговременная структурированная и эмоциональная память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способность к концентрации и переключаемости внимания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выносливость </a:t>
            </a:r>
            <a:r>
              <a:rPr kumimoji="0" lang="ru-RU" sz="2800" b="1" i="0" u="none" strike="noStrike" spc="50" normalizeH="0" baseline="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рече-голосового</a:t>
            </a: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аппарата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четкость произношения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15625" b="2083"/>
          <a:stretch>
            <a:fillRect/>
          </a:stretch>
        </p:blipFill>
        <p:spPr bwMode="auto">
          <a:xfrm>
            <a:off x="0" y="0"/>
            <a:ext cx="9162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71435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33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профессии к личностным особенностям специалиста: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C3399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управлять собой, личная организованность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социальный интеллект (умение понимать поведение других людей)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ответственность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усидчивость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способность работать под давлением и отстаивать свою точку зрения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принципиальность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собранность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целеустремленность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уверенность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инициативность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кропотливость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4000" r="5999"/>
          <a:stretch>
            <a:fillRect/>
          </a:stretch>
        </p:blipFill>
        <p:spPr bwMode="auto">
          <a:xfrm>
            <a:off x="4714876" y="0"/>
            <a:ext cx="46639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428604"/>
            <a:ext cx="4500594" cy="5078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нервно-психические расстройства</a:t>
            </a:r>
            <a:endParaRPr kumimoji="0" lang="ru-RU" sz="2800" b="1" i="0" u="none" strike="noStrike" normalizeH="0" baseline="0" dirty="0" smtClean="0">
              <a:ln w="50800"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1" i="0" u="none" strike="noStrike" normalizeH="0" baseline="0" dirty="0" err="1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заболевания </a:t>
            </a:r>
            <a:endParaRPr kumimoji="0" lang="ru-RU" sz="2800" b="1" i="0" u="none" strike="noStrike" normalizeH="0" baseline="0" dirty="0" smtClean="0">
              <a:ln w="50800"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хронические инфекции</a:t>
            </a:r>
            <a:endParaRPr kumimoji="0" lang="ru-RU" sz="2800" b="1" i="0" u="none" strike="noStrike" normalizeH="0" baseline="0" dirty="0" smtClean="0">
              <a:ln w="50800"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проблемы </a:t>
            </a:r>
            <a:r>
              <a:rPr kumimoji="0" lang="ru-RU" sz="2800" b="1" i="0" u="none" strike="noStrike" normalizeH="0" baseline="0" dirty="0" err="1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рече-голосового</a:t>
            </a: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аппарата </a:t>
            </a:r>
            <a:endParaRPr kumimoji="0" lang="ru-RU" sz="2800" b="1" i="0" u="none" strike="noStrike" normalizeH="0" baseline="0" dirty="0" smtClean="0">
              <a:ln w="50800"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50800"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серьёзные заболевания органов слуха и зрения </a:t>
            </a:r>
            <a:endParaRPr kumimoji="0" lang="ru-RU" sz="2800" b="1" i="0" u="none" strike="noStrike" normalizeH="0" baseline="0" dirty="0" smtClean="0">
              <a:ln w="50800"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803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Городская</vt:lpstr>
      <vt:lpstr>Литейная</vt:lpstr>
      <vt:lpstr>Профессия - юрист</vt:lpstr>
      <vt:lpstr> Нет профессий ни простых,  ни сложных.  Выбирают их, как имена.  Полюбить из них любую                            можно.  А тебя полюбит ли она?                Н.Новиков «Профессии»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</vt:lpstr>
      <vt:lpstr>Профессия - юрист</vt:lpstr>
      <vt:lpstr>Презентация PowerPoint</vt:lpstr>
      <vt:lpstr>    Алгоритм работы  с использованием технологии  «кейс-стади»</vt:lpstr>
      <vt:lpstr>        Правила «успешного карандаша» </vt:lpstr>
      <vt:lpstr>Презентация PowerPoint</vt:lpstr>
      <vt:lpstr>Профессия - юрист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юрист</dc:title>
  <dc:creator>USER</dc:creator>
  <cp:lastModifiedBy>Миша</cp:lastModifiedBy>
  <cp:revision>41</cp:revision>
  <dcterms:created xsi:type="dcterms:W3CDTF">2011-04-19T12:50:27Z</dcterms:created>
  <dcterms:modified xsi:type="dcterms:W3CDTF">2012-07-13T08:07:13Z</dcterms:modified>
</cp:coreProperties>
</file>