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94" r:id="rId2"/>
    <p:sldId id="315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91" r:id="rId11"/>
    <p:sldId id="304" r:id="rId12"/>
    <p:sldId id="306" r:id="rId13"/>
    <p:sldId id="305" r:id="rId14"/>
    <p:sldId id="303" r:id="rId15"/>
    <p:sldId id="302" r:id="rId16"/>
    <p:sldId id="273" r:id="rId17"/>
    <p:sldId id="274" r:id="rId18"/>
    <p:sldId id="279" r:id="rId19"/>
    <p:sldId id="307" r:id="rId20"/>
    <p:sldId id="316" r:id="rId21"/>
    <p:sldId id="309" r:id="rId22"/>
    <p:sldId id="310" r:id="rId23"/>
    <p:sldId id="312" r:id="rId24"/>
    <p:sldId id="313" r:id="rId25"/>
    <p:sldId id="314" r:id="rId26"/>
    <p:sldId id="317" r:id="rId27"/>
    <p:sldId id="311" r:id="rId28"/>
    <p:sldId id="318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CC66"/>
    <a:srgbClr val="CC0000"/>
    <a:srgbClr val="FF3399"/>
    <a:srgbClr val="000000"/>
    <a:srgbClr val="800000"/>
    <a:srgbClr val="00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660"/>
  </p:normalViewPr>
  <p:slideViewPr>
    <p:cSldViewPr>
      <p:cViewPr varScale="1">
        <p:scale>
          <a:sx n="51" d="100"/>
          <a:sy n="51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E7DD4F9-50CD-4B94-A5FC-D89E01C359E2}" type="datetimeFigureOut">
              <a:rPr lang="ru-RU"/>
              <a:pPr>
                <a:defRPr/>
              </a:pPr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6874B67-AB0A-4B38-8824-931010261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221C-7051-4148-A716-1ED272778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5D79D-C356-49BA-8204-F0E4E945A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69604-672A-40A1-883B-DD48071E8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65C9F-0A13-40A4-B85D-3FB269DF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52AA-58ED-4477-ABF8-6E9F1D17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94B6-F871-465B-8B04-DC211326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969D-5194-4D87-B20F-B5A6068AE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71A-391E-474D-9B0A-541456A5F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9255-407A-4597-9B40-00675CDC1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AFA0-B51E-4C25-8EA8-0DEBEC4B1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8873-CD81-4250-9CD7-C2B2277B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3C91-454B-4BDC-A400-72A72A628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b="0">
                <a:latin typeface="Arial" charset="0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201FD65-8783-400A-BAE1-A86E9A8E9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7" name="Picture 23" descr="721054_w640_h640_biser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852738"/>
            <a:ext cx="3927475" cy="3692525"/>
          </a:xfrm>
          <a:noFill/>
        </p:spPr>
      </p:pic>
      <p:pic>
        <p:nvPicPr>
          <p:cNvPr id="52248" name="Picture 24" descr="IMG_04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773238"/>
            <a:ext cx="4465638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50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4918075" y="5013325"/>
          <a:ext cx="3927475" cy="1584325"/>
        </p:xfrm>
        <a:graphic>
          <a:graphicData uri="http://schemas.openxmlformats.org/drawingml/2006/table">
            <a:tbl>
              <a:tblPr/>
              <a:tblGrid>
                <a:gridCol w="3927475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Степанова Татьяна Анатольевна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Учитель технологии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высшей категории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МБОУ лицей №3 г. Учалы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Республики Башкортостан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6" name="WordArt 32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1375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"История стеклянной бусинки и бисера.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Изготовление простой цепочки"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4868863"/>
            <a:ext cx="9144000" cy="503237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  <a:effectLst/>
              </a:rPr>
              <a:t>Солнцезащитные очки жителей Таймыра - нганасанов</a:t>
            </a:r>
          </a:p>
        </p:txBody>
      </p:sp>
      <p:pic>
        <p:nvPicPr>
          <p:cNvPr id="49160" name="Picture 8" descr="IMG_043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76288"/>
            <a:ext cx="9144000" cy="3048000"/>
          </a:xfr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5876925"/>
            <a:ext cx="8385175" cy="981075"/>
          </a:xfrm>
          <a:noFill/>
          <a:ln/>
        </p:spPr>
        <p:txBody>
          <a:bodyPr/>
          <a:lstStyle/>
          <a:p>
            <a:pPr algn="ctr"/>
            <a:r>
              <a:rPr lang="ru-RU" sz="3200" smtClean="0">
                <a:solidFill>
                  <a:srgbClr val="FFFF00"/>
                </a:solidFill>
                <a:effectLst/>
              </a:rPr>
              <a:t>Салфетка под лампу. </a:t>
            </a:r>
            <a:r>
              <a:rPr lang="en-US" sz="3200" smtClean="0">
                <a:solidFill>
                  <a:srgbClr val="FFFF00"/>
                </a:solidFill>
                <a:effectLst/>
              </a:rPr>
              <a:t>XIX </a:t>
            </a:r>
            <a:r>
              <a:rPr lang="ru-RU" sz="3200" smtClean="0">
                <a:solidFill>
                  <a:srgbClr val="FFFF00"/>
                </a:solidFill>
                <a:effectLst/>
              </a:rPr>
              <a:t>в.</a:t>
            </a:r>
          </a:p>
        </p:txBody>
      </p:sp>
      <p:pic>
        <p:nvPicPr>
          <p:cNvPr id="64518" name="Picture 4" descr="SWScan0021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115888"/>
            <a:ext cx="5976938" cy="5919787"/>
          </a:xfrm>
          <a:noFill/>
          <a:ln/>
        </p:spPr>
      </p:pic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6021388"/>
            <a:ext cx="8385175" cy="836612"/>
          </a:xfrm>
          <a:noFill/>
          <a:ln/>
        </p:spPr>
        <p:txBody>
          <a:bodyPr/>
          <a:lstStyle/>
          <a:p>
            <a:pPr algn="ctr"/>
            <a:r>
              <a:rPr lang="ru-RU" sz="2800" smtClean="0">
                <a:solidFill>
                  <a:srgbClr val="FFFF00"/>
                </a:solidFill>
                <a:effectLst/>
              </a:rPr>
              <a:t>Бисерная сумочка. 1830 – 1840-е гг.</a:t>
            </a:r>
          </a:p>
        </p:txBody>
      </p:sp>
      <p:pic>
        <p:nvPicPr>
          <p:cNvPr id="68614" name="Picture 4" descr="SWScan00214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22538" y="188913"/>
            <a:ext cx="4087812" cy="5903912"/>
          </a:xfrm>
          <a:noFill/>
          <a:ln/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5949950"/>
            <a:ext cx="8385175" cy="908050"/>
          </a:xfrm>
          <a:noFill/>
          <a:ln/>
        </p:spPr>
        <p:txBody>
          <a:bodyPr/>
          <a:lstStyle/>
          <a:p>
            <a:pPr algn="ctr"/>
            <a:r>
              <a:rPr lang="ru-RU" sz="2400" smtClean="0">
                <a:solidFill>
                  <a:srgbClr val="FFFF00"/>
                </a:solidFill>
                <a:effectLst/>
              </a:rPr>
              <a:t>Сумочка с посвящением. </a:t>
            </a:r>
            <a:br>
              <a:rPr lang="ru-RU" sz="2400" smtClean="0">
                <a:solidFill>
                  <a:srgbClr val="FFFF00"/>
                </a:solidFill>
                <a:effectLst/>
              </a:rPr>
            </a:br>
            <a:r>
              <a:rPr lang="ru-RU" sz="2400" smtClean="0">
                <a:solidFill>
                  <a:srgbClr val="FFFF00"/>
                </a:solidFill>
                <a:effectLst/>
              </a:rPr>
              <a:t>1830 – 1840-е гг.</a:t>
            </a:r>
          </a:p>
        </p:txBody>
      </p:sp>
      <p:pic>
        <p:nvPicPr>
          <p:cNvPr id="66566" name="Picture 4" descr="SWScan0021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188913"/>
            <a:ext cx="5429250" cy="5761037"/>
          </a:xfrm>
          <a:noFill/>
          <a:ln/>
        </p:spPr>
      </p:pic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5778500"/>
            <a:ext cx="8007350" cy="10795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</a:rPr>
              <a:t>Стакан в бисерном чехле.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</a:rPr>
              <a:t>Середина </a:t>
            </a:r>
            <a:r>
              <a:rPr lang="en-US" sz="2800" b="1" smtClean="0">
                <a:solidFill>
                  <a:srgbClr val="FFFF00"/>
                </a:solidFill>
                <a:effectLst/>
              </a:rPr>
              <a:t>XIX </a:t>
            </a:r>
            <a:r>
              <a:rPr lang="ru-RU" sz="2800" b="1" smtClean="0">
                <a:solidFill>
                  <a:srgbClr val="FFFF00"/>
                </a:solidFill>
                <a:effectLst/>
              </a:rPr>
              <a:t>в.</a:t>
            </a:r>
          </a:p>
        </p:txBody>
      </p:sp>
      <p:pic>
        <p:nvPicPr>
          <p:cNvPr id="63492" name="Picture 4" descr="SWScan002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88913"/>
            <a:ext cx="41036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021388"/>
            <a:ext cx="4500563" cy="836612"/>
          </a:xfrm>
          <a:noFill/>
          <a:ln/>
        </p:spPr>
        <p:txBody>
          <a:bodyPr/>
          <a:lstStyle/>
          <a:p>
            <a:r>
              <a:rPr lang="ru-RU" sz="2000" smtClean="0">
                <a:solidFill>
                  <a:srgbClr val="FFFF00"/>
                </a:solidFill>
                <a:effectLst/>
              </a:rPr>
              <a:t>Ломберные щеточки и чехлы на мел. Начало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XIX </a:t>
            </a:r>
            <a:r>
              <a:rPr lang="ru-RU" sz="2000" smtClean="0">
                <a:solidFill>
                  <a:srgbClr val="FFFF00"/>
                </a:solidFill>
                <a:effectLst/>
              </a:rPr>
              <a:t>в.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5994400"/>
            <a:ext cx="4572000" cy="863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smtClean="0">
                <a:solidFill>
                  <a:srgbClr val="FFFF00"/>
                </a:solidFill>
                <a:effectLst/>
              </a:rPr>
              <a:t>   Перочистка,чернильница и карандаш. 1820 – 1840-е гг.</a:t>
            </a:r>
          </a:p>
        </p:txBody>
      </p:sp>
      <p:pic>
        <p:nvPicPr>
          <p:cNvPr id="62468" name="Picture 4" descr="SWScan00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33242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 descr="SWScan002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88913"/>
            <a:ext cx="30130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6092825"/>
            <a:ext cx="8385175" cy="765175"/>
          </a:xfrm>
          <a:noFill/>
        </p:spPr>
        <p:txBody>
          <a:bodyPr/>
          <a:lstStyle/>
          <a:p>
            <a:pPr algn="ctr"/>
            <a:r>
              <a:rPr lang="ru-RU" sz="3200" smtClean="0">
                <a:solidFill>
                  <a:srgbClr val="FFFF00"/>
                </a:solidFill>
                <a:effectLst/>
              </a:rPr>
              <a:t>Современные изделия </a:t>
            </a:r>
          </a:p>
        </p:txBody>
      </p:sp>
      <p:pic>
        <p:nvPicPr>
          <p:cNvPr id="18435" name="Picture 4" descr="SWScan002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7993062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210300"/>
            <a:ext cx="9144000" cy="647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solidFill>
                  <a:srgbClr val="FFFF00"/>
                </a:solidFill>
              </a:rPr>
              <a:t>Картина выполненная в технике вышивка бисером</a:t>
            </a:r>
          </a:p>
        </p:txBody>
      </p:sp>
      <p:pic>
        <p:nvPicPr>
          <p:cNvPr id="19459" name="Picture 4" descr="SWScan002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33375"/>
            <a:ext cx="5976937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MGP16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88913"/>
            <a:ext cx="57213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6237288"/>
            <a:ext cx="8385175" cy="620712"/>
          </a:xfrm>
          <a:noFill/>
        </p:spPr>
        <p:txBody>
          <a:bodyPr/>
          <a:lstStyle/>
          <a:p>
            <a:pPr algn="ctr"/>
            <a:r>
              <a:rPr lang="ru-RU" sz="3200" smtClean="0">
                <a:solidFill>
                  <a:srgbClr val="FFFF00"/>
                </a:solidFill>
                <a:effectLst/>
              </a:rPr>
              <a:t>Современные украшения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noFill/>
          <a:ln/>
        </p:spPr>
        <p:txBody>
          <a:bodyPr/>
          <a:lstStyle/>
          <a:p>
            <a:pPr algn="ctr"/>
            <a:r>
              <a:rPr lang="ru-RU" sz="3200" smtClean="0">
                <a:solidFill>
                  <a:srgbClr val="F9BDEC"/>
                </a:solidFill>
                <a:effectLst/>
              </a:rPr>
              <a:t>Простая цепочка выполненная в технике «низание бисера или бусин»</a:t>
            </a:r>
          </a:p>
        </p:txBody>
      </p:sp>
      <p:pic>
        <p:nvPicPr>
          <p:cNvPr id="72710" name="Picture 6" descr="IMG_043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06713" y="1196975"/>
            <a:ext cx="3854450" cy="5473700"/>
          </a:xfrm>
        </p:spPr>
      </p:pic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      </a:t>
            </a:r>
            <a:r>
              <a:rPr lang="ru-RU" sz="4000" b="1" i="1" smtClean="0">
                <a:solidFill>
                  <a:schemeClr val="folHlink"/>
                </a:solidFill>
                <a:effectLst/>
                <a:latin typeface="Palace Script MT" pitchFamily="66" charset="0"/>
              </a:rPr>
              <a:t>знакомство с историей бисера, а также подготовка учащихся к самостоятельной трудовой деятельности в условиях рыночной экономики.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2642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CC0000"/>
                    </a:gs>
                  </a:gsLst>
                  <a:lin ang="18900000" scaled="1"/>
                </a:gradFill>
              </a:rPr>
              <a:t>Цель урока: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  <a:latin typeface="Arial" charset="0"/>
              </a:rPr>
              <a:t>Схемы поэтапного изготовления простой цепочки</a:t>
            </a:r>
          </a:p>
        </p:txBody>
      </p:sp>
      <p:graphicFrame>
        <p:nvGraphicFramePr>
          <p:cNvPr id="92179" name="Group 19"/>
          <p:cNvGraphicFramePr>
            <a:graphicFrameLocks noGrp="1"/>
          </p:cNvGraphicFramePr>
          <p:nvPr>
            <p:ph type="tbl" idx="1"/>
          </p:nvPr>
        </p:nvGraphicFramePr>
        <p:xfrm>
          <a:off x="179388" y="1916113"/>
          <a:ext cx="8785225" cy="4752976"/>
        </p:xfrm>
        <a:graphic>
          <a:graphicData uri="http://schemas.openxmlformats.org/drawingml/2006/table">
            <a:tbl>
              <a:tblPr/>
              <a:tblGrid>
                <a:gridCol w="2927350"/>
                <a:gridCol w="2930525"/>
                <a:gridCol w="2927350"/>
              </a:tblGrid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0" name="Picture 20" descr="prostaja_tsepochk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133600"/>
            <a:ext cx="25193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1" name="Picture 21" descr="prostaja_tsepoch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133600"/>
            <a:ext cx="25209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2" name="Picture 22" descr="prostaja_tsepoch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2133600"/>
            <a:ext cx="2520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3" name="Picture 23" descr="prostaja_tsepochk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508500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4" name="Picture 24" descr="prostaja_tsepochk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2138" y="4508500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5" name="Picture 25" descr="prostaja_tsepochk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4508500"/>
            <a:ext cx="273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385175" cy="1127125"/>
          </a:xfrm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1 – ый этап низания цепочки</a:t>
            </a:r>
          </a:p>
        </p:txBody>
      </p:sp>
      <p:pic>
        <p:nvPicPr>
          <p:cNvPr id="76806" name="Picture 6" descr="IMG_041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3517900"/>
            <a:ext cx="4219575" cy="3165475"/>
          </a:xfrm>
        </p:spPr>
      </p:pic>
      <p:pic>
        <p:nvPicPr>
          <p:cNvPr id="76807" name="Picture 7" descr="prostaja_tsepoch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268413"/>
            <a:ext cx="32400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IMG_04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49726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2 – ой этап низания цепочки</a:t>
            </a:r>
          </a:p>
        </p:txBody>
      </p:sp>
      <p:pic>
        <p:nvPicPr>
          <p:cNvPr id="78854" name="Picture 6" descr="IMG_041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8038" y="2420938"/>
            <a:ext cx="5588000" cy="4191000"/>
          </a:xfrm>
        </p:spPr>
      </p:pic>
      <p:pic>
        <p:nvPicPr>
          <p:cNvPr id="78855" name="Picture 7" descr="prostaja_tsepoch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916113"/>
            <a:ext cx="29527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3 – ий этап низания цепочки</a:t>
            </a:r>
          </a:p>
        </p:txBody>
      </p:sp>
      <p:pic>
        <p:nvPicPr>
          <p:cNvPr id="82951" name="Picture 7" descr="IMG_042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716338"/>
            <a:ext cx="3927475" cy="2946400"/>
          </a:xfrm>
        </p:spPr>
      </p:pic>
      <p:pic>
        <p:nvPicPr>
          <p:cNvPr id="82952" name="Picture 8" descr="IMG_042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3716338"/>
            <a:ext cx="3927475" cy="2946400"/>
          </a:xfrm>
        </p:spPr>
      </p:pic>
      <p:pic>
        <p:nvPicPr>
          <p:cNvPr id="82953" name="Picture 9" descr="prostaja_tsepoch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1341438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4 – ый этап низания цепочки</a:t>
            </a:r>
          </a:p>
        </p:txBody>
      </p:sp>
      <p:pic>
        <p:nvPicPr>
          <p:cNvPr id="84999" name="Picture 7" descr="IMG_042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582988"/>
            <a:ext cx="4105275" cy="3079750"/>
          </a:xfrm>
        </p:spPr>
      </p:pic>
      <p:pic>
        <p:nvPicPr>
          <p:cNvPr id="85000" name="Picture 8" descr="IMG_042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3554413"/>
            <a:ext cx="4143375" cy="3108325"/>
          </a:xfrm>
        </p:spPr>
      </p:pic>
      <p:pic>
        <p:nvPicPr>
          <p:cNvPr id="85001" name="Picture 9" descr="prostaja_tsepoch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341438"/>
            <a:ext cx="42497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5 – ый этап низания цепочки</a:t>
            </a:r>
          </a:p>
        </p:txBody>
      </p:sp>
      <p:pic>
        <p:nvPicPr>
          <p:cNvPr id="87047" name="Picture 7" descr="IMG_042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492500"/>
            <a:ext cx="4321175" cy="3243263"/>
          </a:xfrm>
        </p:spPr>
      </p:pic>
      <p:pic>
        <p:nvPicPr>
          <p:cNvPr id="87048" name="Picture 8" descr="IMG_04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3517900"/>
            <a:ext cx="4287837" cy="3217863"/>
          </a:xfrm>
        </p:spPr>
      </p:pic>
      <p:pic>
        <p:nvPicPr>
          <p:cNvPr id="87049" name="Picture 9" descr="prostaja_tsepochk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1341438"/>
            <a:ext cx="4105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IMG_042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2816225"/>
            <a:ext cx="5156200" cy="3867150"/>
          </a:xfrm>
        </p:spPr>
      </p:pic>
      <p:sp>
        <p:nvSpPr>
          <p:cNvPr id="94216" name="Rectangle 8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z="3600" smtClean="0">
                <a:solidFill>
                  <a:srgbClr val="FF3399"/>
                </a:solidFill>
                <a:effectLst/>
              </a:rPr>
              <a:t>6 – ой этап низания цепочки</a:t>
            </a:r>
          </a:p>
        </p:txBody>
      </p:sp>
      <p:pic>
        <p:nvPicPr>
          <p:cNvPr id="94217" name="Picture 9" descr="prostaja_tsepochk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628775"/>
            <a:ext cx="3529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ru-RU" smtClean="0">
                <a:solidFill>
                  <a:srgbClr val="FF3399"/>
                </a:solidFill>
                <a:effectLst/>
              </a:rPr>
              <a:t>Изделие в готовом виде</a:t>
            </a:r>
          </a:p>
        </p:txBody>
      </p:sp>
      <p:pic>
        <p:nvPicPr>
          <p:cNvPr id="80902" name="Picture 6" descr="IMG_043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905000"/>
            <a:ext cx="6842125" cy="478313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532812" cy="648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 урок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445125"/>
            <a:ext cx="9144000" cy="1227138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  <a:effectLst/>
              </a:rPr>
              <a:t>Усхи – ожерелья Солнца. </a:t>
            </a:r>
          </a:p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  <a:effectLst/>
              </a:rPr>
              <a:t>Фараон Тутанхамон с супругой</a:t>
            </a:r>
          </a:p>
        </p:txBody>
      </p:sp>
      <p:pic>
        <p:nvPicPr>
          <p:cNvPr id="53252" name="Picture 4" descr="SWScan002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60350"/>
            <a:ext cx="50879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846763"/>
            <a:ext cx="9144000" cy="1011237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00"/>
                </a:solidFill>
                <a:effectLst/>
              </a:rPr>
              <a:t>Девушка в праздничном костюме Архангельской губернии</a:t>
            </a:r>
          </a:p>
        </p:txBody>
      </p:sp>
      <p:pic>
        <p:nvPicPr>
          <p:cNvPr id="54276" name="Picture 4" descr="SWScan002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60350"/>
            <a:ext cx="41481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5978525"/>
            <a:ext cx="4186237" cy="879475"/>
          </a:xfrm>
          <a:noFill/>
          <a:ln/>
        </p:spPr>
        <p:txBody>
          <a:bodyPr/>
          <a:lstStyle/>
          <a:p>
            <a:pPr algn="ctr"/>
            <a:r>
              <a:rPr lang="ru-RU" sz="2000" smtClean="0">
                <a:solidFill>
                  <a:srgbClr val="FFFF00"/>
                </a:solidFill>
                <a:effectLst/>
                <a:latin typeface="Arial" charset="0"/>
              </a:rPr>
              <a:t>Женщина племени айвилик </a:t>
            </a:r>
            <a:br>
              <a:rPr lang="ru-RU" sz="200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ru-RU" sz="2000" smtClean="0">
                <a:solidFill>
                  <a:srgbClr val="FFFF00"/>
                </a:solidFill>
                <a:effectLst/>
                <a:latin typeface="Arial" charset="0"/>
              </a:rPr>
              <a:t>в традиционном наряде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3800" y="5991225"/>
            <a:ext cx="3768725" cy="86677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smtClean="0">
                <a:effectLst/>
              </a:rPr>
              <a:t>    </a:t>
            </a:r>
            <a:r>
              <a:rPr lang="ru-RU" sz="2400" b="1" smtClean="0">
                <a:solidFill>
                  <a:srgbClr val="FFFF00"/>
                </a:solidFill>
                <a:effectLst/>
              </a:rPr>
              <a:t>Индеец – эрокез «Черная нога»</a:t>
            </a:r>
          </a:p>
        </p:txBody>
      </p:sp>
      <p:pic>
        <p:nvPicPr>
          <p:cNvPr id="56324" name="Picture 4" descr="SWScan002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60350"/>
            <a:ext cx="38401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SWScan002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063" y="188913"/>
            <a:ext cx="38544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5991225"/>
            <a:ext cx="8007350" cy="86677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  <a:effectLst/>
              </a:rPr>
              <a:t>Колыбель для маленького ирокеза</a:t>
            </a:r>
          </a:p>
        </p:txBody>
      </p:sp>
      <p:pic>
        <p:nvPicPr>
          <p:cNvPr id="57348" name="Picture 4" descr="SWScan00205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2051050" y="188913"/>
            <a:ext cx="50212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5949950"/>
            <a:ext cx="8007350" cy="64770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  <a:effectLst/>
              </a:rPr>
              <a:t>Русские головные уборы </a:t>
            </a:r>
            <a:r>
              <a:rPr lang="en-US" smtClean="0">
                <a:solidFill>
                  <a:srgbClr val="FFFF00"/>
                </a:solidFill>
                <a:effectLst/>
              </a:rPr>
              <a:t>XIX </a:t>
            </a:r>
            <a:r>
              <a:rPr lang="ru-RU" smtClean="0">
                <a:solidFill>
                  <a:srgbClr val="FFFF00"/>
                </a:solidFill>
                <a:effectLst/>
              </a:rPr>
              <a:t>века</a:t>
            </a:r>
          </a:p>
        </p:txBody>
      </p:sp>
      <p:pic>
        <p:nvPicPr>
          <p:cNvPr id="58372" name="Picture 4" descr="SWScan002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563" y="188913"/>
            <a:ext cx="43862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SWScan002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9938" y="188913"/>
            <a:ext cx="45069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6180138"/>
            <a:ext cx="8007350" cy="677862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rgbClr val="FFFF00"/>
                </a:solidFill>
                <a:effectLst/>
              </a:rPr>
              <a:t>Кокошники в Псковской губернии </a:t>
            </a:r>
          </a:p>
        </p:txBody>
      </p:sp>
      <p:pic>
        <p:nvPicPr>
          <p:cNvPr id="59396" name="Picture 4" descr="SWScan002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15888"/>
            <a:ext cx="47228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6165850"/>
            <a:ext cx="8353425" cy="519113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FFFF00"/>
                </a:solidFill>
                <a:effectLst/>
              </a:rPr>
              <a:t>Унты – обувь эвенков Енисейской губернии</a:t>
            </a:r>
          </a:p>
        </p:txBody>
      </p:sp>
      <p:pic>
        <p:nvPicPr>
          <p:cNvPr id="60420" name="Picture 4" descr="SWScan002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88913"/>
            <a:ext cx="439261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1106</TotalTime>
  <Words>219</Words>
  <Application>Microsoft Office PowerPoint</Application>
  <PresentationFormat>Экран (4:3)</PresentationFormat>
  <Paragraphs>40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Wingdings</vt:lpstr>
      <vt:lpstr>Calibri</vt:lpstr>
      <vt:lpstr>Monotype Corsiva</vt:lpstr>
      <vt:lpstr>Times New Roman</vt:lpstr>
      <vt:lpstr>Palace Script MT</vt:lpstr>
      <vt:lpstr>Трава</vt:lpstr>
      <vt:lpstr>Слайд 1</vt:lpstr>
      <vt:lpstr>Слайд 2</vt:lpstr>
      <vt:lpstr>Слайд 3</vt:lpstr>
      <vt:lpstr>Слайд 4</vt:lpstr>
      <vt:lpstr>Женщина племени айвилик  в традиционном наряде</vt:lpstr>
      <vt:lpstr>Слайд 6</vt:lpstr>
      <vt:lpstr>Слайд 7</vt:lpstr>
      <vt:lpstr>Слайд 8</vt:lpstr>
      <vt:lpstr>Слайд 9</vt:lpstr>
      <vt:lpstr>Слайд 10</vt:lpstr>
      <vt:lpstr>Салфетка под лампу. XIX в.</vt:lpstr>
      <vt:lpstr>Бисерная сумочка. 1830 – 1840-е гг.</vt:lpstr>
      <vt:lpstr>Сумочка с посвящением.  1830 – 1840-е гг.</vt:lpstr>
      <vt:lpstr>Слайд 14</vt:lpstr>
      <vt:lpstr>Ломберные щеточки и чехлы на мел. Начало XIX в.</vt:lpstr>
      <vt:lpstr>Современные изделия </vt:lpstr>
      <vt:lpstr>Слайд 17</vt:lpstr>
      <vt:lpstr>Современные украшения</vt:lpstr>
      <vt:lpstr>Простая цепочка выполненная в технике «низание бисера или бусин»</vt:lpstr>
      <vt:lpstr>Схемы поэтапного изготовления простой цепочки</vt:lpstr>
      <vt:lpstr>1 – ый этап низания цепочки</vt:lpstr>
      <vt:lpstr>2 – ой этап низания цепочки</vt:lpstr>
      <vt:lpstr>3 – ий этап низания цепочки</vt:lpstr>
      <vt:lpstr>4 – ый этап низания цепочки</vt:lpstr>
      <vt:lpstr>5 – ый этап низания цепочки</vt:lpstr>
      <vt:lpstr>6 – ой этап низания цепочки</vt:lpstr>
      <vt:lpstr>Изделие в готовом виде</vt:lpstr>
      <vt:lpstr>Слайд 28</vt:lpstr>
    </vt:vector>
  </TitlesOfParts>
  <Company>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COMP1</dc:creator>
  <cp:lastModifiedBy>revaz</cp:lastModifiedBy>
  <cp:revision>24</cp:revision>
  <dcterms:created xsi:type="dcterms:W3CDTF">2009-04-13T04:29:23Z</dcterms:created>
  <dcterms:modified xsi:type="dcterms:W3CDTF">2012-06-20T18:52:13Z</dcterms:modified>
</cp:coreProperties>
</file>