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5" r:id="rId3"/>
    <p:sldId id="257" r:id="rId4"/>
    <p:sldId id="263" r:id="rId5"/>
    <p:sldId id="264" r:id="rId6"/>
    <p:sldId id="258" r:id="rId7"/>
    <p:sldId id="267" r:id="rId8"/>
    <p:sldId id="259" r:id="rId9"/>
    <p:sldId id="266" r:id="rId10"/>
    <p:sldId id="268" r:id="rId11"/>
    <p:sldId id="260" r:id="rId12"/>
    <p:sldId id="261" r:id="rId13"/>
    <p:sldId id="262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 varScale="1">
        <p:scale>
          <a:sx n="97" d="100"/>
          <a:sy n="97" d="100"/>
        </p:scale>
        <p:origin x="-3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973DE5A8-868E-46F5-8AA5-866758384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4EF3B05-1479-4D74-8AAB-8EF8EE5F9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9D12F-7098-46E4-A52E-BE0DC2D92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66CA2-49E8-4DDE-9CDE-0D35D8A45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352F4-91ED-4A6B-B4FC-CF3FE8EA9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1ABED-BE1B-41D9-8C96-34662BE55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E7B60-7E9A-4187-ABB9-C2A4303F3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9B243-E521-482D-838F-58C6DACD3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E31FF-258E-43B5-90AD-D3D6689B8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3FD19-B3D6-4BDD-90A6-B636B9A1A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9EAAE-6BC7-4343-A96B-9C44787A1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B5C1F-CE3A-4F58-BF7C-282283508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18536-21F8-4880-9E18-CF4586853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CE9E569-91AC-4EA5-B3DB-577FA698C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24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5984" y="785794"/>
            <a:ext cx="6643734" cy="207170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/>
              <a:t>Славянский миф происхождения жизни на Земле</a:t>
            </a:r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4067944" y="3429001"/>
            <a:ext cx="456971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Подготовил </a:t>
            </a:r>
          </a:p>
          <a:p>
            <a:pPr algn="ctr"/>
            <a:r>
              <a:rPr lang="ru-RU" dirty="0"/>
              <a:t>ученик 11класса</a:t>
            </a:r>
          </a:p>
          <a:p>
            <a:pPr algn="ctr"/>
            <a:r>
              <a:rPr lang="ru-RU" dirty="0"/>
              <a:t>Демьяновской ОШ</a:t>
            </a:r>
          </a:p>
          <a:p>
            <a:pPr algn="ctr"/>
            <a:r>
              <a:rPr lang="ru-RU" dirty="0"/>
              <a:t>Акрабай </a:t>
            </a:r>
            <a:r>
              <a:rPr lang="ru-RU" dirty="0" smtClean="0"/>
              <a:t>Денис</a:t>
            </a:r>
          </a:p>
          <a:p>
            <a:pPr algn="ctr"/>
            <a:r>
              <a:rPr lang="ru-RU" dirty="0" smtClean="0"/>
              <a:t>консультант</a:t>
            </a:r>
          </a:p>
          <a:p>
            <a:pPr algn="ctr"/>
            <a:r>
              <a:rPr lang="ru-RU" dirty="0" smtClean="0"/>
              <a:t>учитель биологии</a:t>
            </a:r>
          </a:p>
          <a:p>
            <a:pPr lvl="0" algn="ctr"/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Лихачева Ирина Евгеньевна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3076" name="Picture 6" descr="C:\Users\Водолей\Pictures\menu_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28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732240" y="6021288"/>
            <a:ext cx="2213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239-597-010</a:t>
            </a:r>
            <a:endParaRPr lang="uk-UA" sz="9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9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Лихачева Ирина Евгеньевна</a:t>
            </a:r>
            <a:endParaRPr lang="uk-UA" sz="9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9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с. Демьяновка, Першотравневый р., </a:t>
            </a:r>
          </a:p>
          <a:p>
            <a:pPr lvl="0" eaLnBrk="0" hangingPunct="0"/>
            <a:r>
              <a:rPr lang="ru-RU" sz="9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Донецкая обл., Украина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14290"/>
            <a:ext cx="6472254" cy="78581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Земля и Солнце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25" y="1428750"/>
            <a:ext cx="2857500" cy="4708525"/>
          </a:xfrm>
        </p:spPr>
        <p:txBody>
          <a:bodyPr>
            <a:normAutofit fontScale="92500"/>
          </a:bodyPr>
          <a:lstStyle/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/>
              <a:t>Белобог</a:t>
            </a:r>
            <a:r>
              <a:rPr lang="ru-RU" b="1" dirty="0" smtClean="0"/>
              <a:t> достал со дна </a:t>
            </a:r>
            <a:r>
              <a:rPr lang="ru-RU" b="1" i="1" dirty="0" smtClean="0"/>
              <a:t>Озера Живой Воды </a:t>
            </a:r>
            <a:r>
              <a:rPr lang="ru-RU" b="1" dirty="0" smtClean="0"/>
              <a:t>песка и сотворил землю.</a:t>
            </a: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Также сделал </a:t>
            </a:r>
            <a:r>
              <a:rPr lang="ru-RU" b="1" i="1" dirty="0" smtClean="0"/>
              <a:t>Перун</a:t>
            </a:r>
            <a:r>
              <a:rPr lang="ru-RU" b="1" dirty="0" smtClean="0"/>
              <a:t> и создал горы.</a:t>
            </a: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Однако без Солнца было мрачно на Земле. Тогда </a:t>
            </a:r>
            <a:r>
              <a:rPr lang="ru-RU" b="1" i="1" dirty="0" smtClean="0"/>
              <a:t>Коляда </a:t>
            </a:r>
            <a:r>
              <a:rPr lang="ru-RU" b="1" dirty="0" smtClean="0"/>
              <a:t>родила божича – </a:t>
            </a:r>
            <a:r>
              <a:rPr lang="ru-RU" b="1" i="1" dirty="0" smtClean="0"/>
              <a:t>Молодое Солнце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12292" name="Picture 2" descr="C:\Users\Водолей\Pictures\Ярило-Солнц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1143000"/>
            <a:ext cx="3844925" cy="546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C:\Users\Водолей\Pictures\menu_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28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08" y="142852"/>
            <a:ext cx="6543692" cy="93978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Коляда </a:t>
            </a:r>
            <a:r>
              <a:rPr lang="ru-RU" dirty="0" smtClean="0"/>
              <a:t>и </a:t>
            </a:r>
            <a:r>
              <a:rPr lang="ru-RU" i="1" dirty="0" smtClean="0"/>
              <a:t>Молодое Солнце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357438" y="1357313"/>
            <a:ext cx="2571750" cy="5214937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 2" pitchFamily="18" charset="2"/>
              <a:buNone/>
            </a:pPr>
            <a:r>
              <a:rPr lang="ru-RU" b="1" smtClean="0"/>
              <a:t>От нежного взгляда её на сына возникло синее небо. </a:t>
            </a:r>
          </a:p>
          <a:p>
            <a:pPr marL="0" indent="0" algn="ctr">
              <a:lnSpc>
                <a:spcPct val="80000"/>
              </a:lnSpc>
              <a:buFont typeface="Wingdings 2" pitchFamily="18" charset="2"/>
              <a:buNone/>
            </a:pPr>
            <a:r>
              <a:rPr lang="ru-RU" b="1" smtClean="0"/>
              <a:t>Если Перун мыл небо, то шёл дождь.</a:t>
            </a:r>
          </a:p>
          <a:p>
            <a:pPr marL="0" indent="0" algn="ctr">
              <a:lnSpc>
                <a:spcPct val="80000"/>
              </a:lnSpc>
              <a:buFont typeface="Wingdings 2" pitchFamily="18" charset="2"/>
              <a:buNone/>
            </a:pPr>
            <a:r>
              <a:rPr lang="ru-RU" b="1" smtClean="0"/>
              <a:t>Теплые солнечные лучи согрели землю и она родина леса, травы, зерно.</a:t>
            </a:r>
          </a:p>
        </p:txBody>
      </p:sp>
      <p:pic>
        <p:nvPicPr>
          <p:cNvPr id="307209" name="Picture 9" descr="C:\Users\Водолей\Pictures\Мать Сыра Зем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071546"/>
            <a:ext cx="3786214" cy="5386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7" name="Picture 6" descr="C:\Users\Водолей\Pictures\menu_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28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32" name="Picture 8" descr="C:\Users\Водолей\Pictures\dazhdbog_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928670"/>
            <a:ext cx="2928958" cy="4051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230" name="Picture 6" descr="C:\Users\Водолей\Pictures\zhiva_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928670"/>
            <a:ext cx="3181223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46" y="214290"/>
            <a:ext cx="6615130" cy="86834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/>
              <a:t>От них пошел род </a:t>
            </a:r>
            <a:r>
              <a:rPr lang="ru-RU" sz="4000" dirty="0" smtClean="0"/>
              <a:t>людской  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08227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5214938"/>
            <a:ext cx="6643688" cy="1500187"/>
          </a:xfrm>
        </p:spPr>
        <p:txBody>
          <a:bodyPr>
            <a:normAutofit fontScale="70000" lnSpcReduction="20000"/>
          </a:bodyPr>
          <a:lstStyle/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/>
              <a:t>Прошло время, и </a:t>
            </a:r>
            <a:r>
              <a:rPr lang="ru-RU" b="1" i="1" dirty="0"/>
              <a:t>Сокол-Род</a:t>
            </a:r>
            <a:r>
              <a:rPr lang="ru-RU" b="1" dirty="0"/>
              <a:t> снес еще один золотой желудь и золотое зернышко.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/>
              <a:t>Из желудя вырос юноша-дуб, а из зернышка – девушка-колос</a:t>
            </a:r>
            <a:r>
              <a:rPr lang="ru-RU" b="1" dirty="0" smtClean="0"/>
              <a:t>.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 </a:t>
            </a:r>
            <a:r>
              <a:rPr lang="ru-RU" b="1" dirty="0"/>
              <a:t>Это были</a:t>
            </a:r>
            <a:r>
              <a:rPr lang="ru-RU" b="1" i="1" dirty="0"/>
              <a:t> </a:t>
            </a:r>
            <a:r>
              <a:rPr lang="ru-RU" b="1" i="1" dirty="0" smtClean="0"/>
              <a:t>Дажьбог </a:t>
            </a:r>
            <a:r>
              <a:rPr lang="ru-RU" b="1" dirty="0"/>
              <a:t>и </a:t>
            </a:r>
            <a:r>
              <a:rPr lang="ru-RU" b="1" i="1" dirty="0"/>
              <a:t>Жнива</a:t>
            </a:r>
            <a:r>
              <a:rPr lang="ru-RU" b="1" dirty="0"/>
              <a:t>, от них пошел людской род. </a:t>
            </a:r>
          </a:p>
        </p:txBody>
      </p:sp>
      <p:pic>
        <p:nvPicPr>
          <p:cNvPr id="14342" name="Picture 4" descr="d_001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38" y="4286250"/>
            <a:ext cx="76517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63" y="4286250"/>
            <a:ext cx="785812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6" descr="C:\Users\Водолей\Pictures\menu_b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928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70" y="274638"/>
            <a:ext cx="661513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/>
              <a:t>И так происходит каждый год, пока стоит свет 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idx="1"/>
          </p:nvPr>
        </p:nvSpPr>
        <p:spPr>
          <a:xfrm>
            <a:off x="2143125" y="5143500"/>
            <a:ext cx="6858000" cy="1589088"/>
          </a:xfrm>
        </p:spPr>
        <p:txBody>
          <a:bodyPr>
            <a:normAutofit fontScale="85000" lnSpcReduction="10000"/>
          </a:bodyPr>
          <a:lstStyle/>
          <a:p>
            <a:pPr marL="0" indent="-411480" algn="ctr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/>
              <a:t>За лето молодой </a:t>
            </a:r>
            <a:r>
              <a:rPr lang="ru-RU" sz="2400" b="1" i="1" dirty="0"/>
              <a:t>Божич-Солнце</a:t>
            </a:r>
            <a:r>
              <a:rPr lang="ru-RU" sz="2400" b="1" dirty="0"/>
              <a:t> взрослел, осенью – старился </a:t>
            </a:r>
            <a:r>
              <a:rPr lang="ru-RU" sz="2400" b="1" dirty="0" smtClean="0"/>
              <a:t>и под зиму пропадал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marL="0" indent="-411480" algn="ctr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Тогда возрождалась </a:t>
            </a:r>
            <a:r>
              <a:rPr lang="ru-RU" sz="2400" b="1" i="1" dirty="0" smtClean="0"/>
              <a:t>Марана </a:t>
            </a:r>
            <a:r>
              <a:rPr lang="ru-RU" sz="2400" b="1" dirty="0"/>
              <a:t>– владычица смерти.</a:t>
            </a:r>
          </a:p>
          <a:p>
            <a:pPr marL="0" indent="-411480" algn="ctr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/>
              <a:t>Но </a:t>
            </a:r>
            <a:r>
              <a:rPr lang="ru-RU" sz="2400" b="1" i="1" dirty="0"/>
              <a:t>Коляда</a:t>
            </a:r>
            <a:r>
              <a:rPr lang="ru-RU" sz="2400" b="1" dirty="0"/>
              <a:t> весною снова </a:t>
            </a:r>
            <a:r>
              <a:rPr lang="ru-RU" sz="2400" b="1" dirty="0" smtClean="0"/>
              <a:t>родит </a:t>
            </a:r>
            <a:r>
              <a:rPr lang="ru-RU" sz="2400" b="1" i="1" dirty="0"/>
              <a:t>Божича – </a:t>
            </a:r>
            <a:r>
              <a:rPr lang="ru-RU" sz="2400" b="1" i="1" dirty="0" smtClean="0"/>
              <a:t>Молодое </a:t>
            </a:r>
            <a:r>
              <a:rPr lang="ru-RU" sz="2400" b="1" i="1" dirty="0"/>
              <a:t>Солнце</a:t>
            </a:r>
            <a:r>
              <a:rPr lang="ru-RU" sz="2400" b="1" dirty="0"/>
              <a:t>. </a:t>
            </a:r>
          </a:p>
          <a:p>
            <a:pPr marL="0" indent="-411480" algn="ctr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/>
              <a:t>И так происходит каждый год, пока стоит свет  </a:t>
            </a:r>
          </a:p>
        </p:txBody>
      </p:sp>
      <p:pic>
        <p:nvPicPr>
          <p:cNvPr id="309252" name="Picture 4" descr="slav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500174"/>
            <a:ext cx="2736850" cy="3024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724128" y="4581128"/>
            <a:ext cx="327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/>
              <a:t>Жизнь древних славян</a:t>
            </a:r>
          </a:p>
        </p:txBody>
      </p:sp>
      <p:pic>
        <p:nvPicPr>
          <p:cNvPr id="15366" name="Picture 8" descr="C:\Users\Водолей\Pictures\19797749_kalenda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428875"/>
            <a:ext cx="1857375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 descr="C:\Users\Водолей\Pictures\menu_b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28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C:\Users\Водолей\Pictures\19797749_kalenda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1500188"/>
            <a:ext cx="3286125" cy="3303587"/>
          </a:xfrm>
          <a:prstGeom prst="rect">
            <a:avLst/>
          </a:prstGeom>
          <a:solidFill>
            <a:schemeClr val="tx1">
              <a:lumMod val="95000"/>
              <a:alpha val="97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707088" cy="778098"/>
          </a:xfrm>
        </p:spPr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pic>
        <p:nvPicPr>
          <p:cNvPr id="4" name="Picture 6" descr="C:\Users\Водолей\Pictures\menu_b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77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23728" y="2060848"/>
            <a:ext cx="669674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429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© Научная электронная библиотека, 2003-2008. info@lib.ua-ru.net </a:t>
            </a:r>
          </a:p>
          <a:p>
            <a:pPr marL="457200" lvl="0" indent="-457200">
              <a:buFont typeface="+mj-lt"/>
              <a:buAutoNum type="arabicPeriod"/>
              <a:tabLst>
                <a:tab pos="342900" algn="l"/>
              </a:tabLs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Славянские боги. Лик богов </a:t>
            </a:r>
            <a:r>
              <a:rPr lang="ru-RU" sz="2400" dirty="0" smtClean="0"/>
              <a:t>.: Режим доступа  -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http://www.art.rodolad.ru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42900" algn="l"/>
              </a:tabLst>
            </a:pP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293096"/>
            <a:ext cx="2464668" cy="2119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88" y="5000625"/>
            <a:ext cx="6643687" cy="1665288"/>
          </a:xfrm>
        </p:spPr>
        <p:txBody>
          <a:bodyPr>
            <a:normAutofit/>
          </a:bodyPr>
          <a:lstStyle/>
          <a:p>
            <a:pPr marL="36000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Сначала была сплошная тьма и бесконечная ночь. Не было ни земли , ни неба, ни солнца.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4099" name="Picture 4" descr="baya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142875"/>
            <a:ext cx="66087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C:\Users\Водолей\Pictures\menu_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28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274638"/>
            <a:ext cx="6686568" cy="79690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Первоптица и Первобог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idx="1"/>
          </p:nvPr>
        </p:nvSpPr>
        <p:spPr>
          <a:xfrm>
            <a:off x="2143125" y="1071563"/>
            <a:ext cx="2571750" cy="4400550"/>
          </a:xfrm>
        </p:spPr>
        <p:txBody>
          <a:bodyPr>
            <a:normAutofit/>
          </a:bodyPr>
          <a:lstStyle/>
          <a:p>
            <a:pPr marL="548640" indent="45000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/>
              <a:t> </a:t>
            </a:r>
          </a:p>
          <a:p>
            <a:pPr marL="0" indent="45000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smtClean="0"/>
              <a:t>Потом </a:t>
            </a:r>
            <a:r>
              <a:rPr lang="ru-RU" sz="2000" b="1" dirty="0" smtClean="0"/>
              <a:t>из Вечности появилось </a:t>
            </a:r>
            <a:r>
              <a:rPr lang="ru-RU" sz="2000" b="1" i="1" dirty="0" smtClean="0"/>
              <a:t>Око</a:t>
            </a:r>
            <a:r>
              <a:rPr lang="ru-RU" sz="2000" b="1" dirty="0" smtClean="0"/>
              <a:t>, оно пронизало мрак и пустило </a:t>
            </a:r>
            <a:r>
              <a:rPr lang="ru-RU" sz="2000" b="1" i="1" dirty="0" smtClean="0"/>
              <a:t>Слезу-росинку</a:t>
            </a:r>
            <a:r>
              <a:rPr lang="ru-RU" sz="2000" b="1" dirty="0" smtClean="0"/>
              <a:t> – из неё возникли </a:t>
            </a:r>
            <a:r>
              <a:rPr lang="ru-RU" sz="2000" b="1" i="1" dirty="0" smtClean="0"/>
              <a:t>Первоптица </a:t>
            </a:r>
            <a:r>
              <a:rPr lang="ru-RU" sz="2000" b="1" dirty="0" smtClean="0"/>
              <a:t>и</a:t>
            </a:r>
            <a:r>
              <a:rPr lang="ru-RU" sz="2000" b="1" i="1" dirty="0" smtClean="0"/>
              <a:t> Первобог. </a:t>
            </a:r>
          </a:p>
          <a:p>
            <a:pPr marL="0" indent="45000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i="1" dirty="0" smtClean="0"/>
              <a:t>Птица </a:t>
            </a:r>
            <a:r>
              <a:rPr lang="ru-RU" sz="2000" b="1" i="1" dirty="0"/>
              <a:t>Сокол</a:t>
            </a:r>
            <a:r>
              <a:rPr lang="ru-RU" sz="2000" b="1" dirty="0"/>
              <a:t> имел  золотое оперенье и осветил собою ночь. </a:t>
            </a:r>
          </a:p>
          <a:p>
            <a:pPr marL="548640" indent="45000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/>
              <a:t> </a:t>
            </a:r>
            <a:endParaRPr lang="ru-RU" sz="2000" b="1" dirty="0"/>
          </a:p>
          <a:p>
            <a:pPr marL="548640" indent="45000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5124" name="Picture 6" descr="C:\Users\Водолей\Pictures\menu_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28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Users\Водолей\Pictures\ro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143000"/>
            <a:ext cx="4008438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 descr="s_583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88" y="4572000"/>
            <a:ext cx="15303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окументы И.Е\Православная культура\От Романа\Природа\32b.jpg"/>
          <p:cNvPicPr>
            <a:picLocks noChangeAspect="1" noChangeArrowheads="1"/>
          </p:cNvPicPr>
          <p:nvPr/>
        </p:nvPicPr>
        <p:blipFill>
          <a:blip r:embed="rId2" cstate="print"/>
          <a:srcRect r="13750"/>
          <a:stretch>
            <a:fillRect/>
          </a:stretch>
        </p:blipFill>
        <p:spPr bwMode="auto">
          <a:xfrm>
            <a:off x="4071938" y="1000125"/>
            <a:ext cx="4929187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142852"/>
            <a:ext cx="5329246" cy="86834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Вода и суша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50" y="1500188"/>
            <a:ext cx="2071688" cy="4708525"/>
          </a:xfrm>
        </p:spPr>
        <p:txBody>
          <a:bodyPr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Из слезы </a:t>
            </a:r>
            <a:r>
              <a:rPr lang="ru-RU" i="1" dirty="0" smtClean="0"/>
              <a:t>Сокола</a:t>
            </a:r>
            <a:r>
              <a:rPr lang="ru-RU" dirty="0" smtClean="0"/>
              <a:t> появился остров, а на нем – </a:t>
            </a:r>
          </a:p>
          <a:p>
            <a:pPr marL="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i="1" dirty="0" smtClean="0"/>
              <a:t>Озеро Живой Воды </a:t>
            </a:r>
          </a:p>
          <a:p>
            <a:pPr marL="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и чудесные цветы и травы.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6149" name="Picture 6" descr="C:\Users\Водолей\Pictures\menu_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28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Users\Водолей\Pictures\Dub01m.jpg"/>
          <p:cNvPicPr>
            <a:picLocks noChangeAspect="1" noChangeArrowheads="1"/>
          </p:cNvPicPr>
          <p:nvPr/>
        </p:nvPicPr>
        <p:blipFill>
          <a:blip r:embed="rId2" cstate="print"/>
          <a:srcRect t="3125" b="6876"/>
          <a:stretch>
            <a:fillRect/>
          </a:stretch>
        </p:blipFill>
        <p:spPr bwMode="auto">
          <a:xfrm>
            <a:off x="4786313" y="1071563"/>
            <a:ext cx="4222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72547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Дуб-Стародуб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813" y="1143000"/>
            <a:ext cx="2714625" cy="5429250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Потом </a:t>
            </a:r>
            <a:r>
              <a:rPr lang="ru-RU" i="1" dirty="0" smtClean="0"/>
              <a:t>Сокол</a:t>
            </a:r>
            <a:r>
              <a:rPr lang="ru-RU" dirty="0" smtClean="0"/>
              <a:t> снес золотой желудь и из него возникло </a:t>
            </a:r>
            <a:r>
              <a:rPr lang="ru-RU" i="1" dirty="0" smtClean="0"/>
              <a:t>Перводерево –  Дуб-Стародуб</a:t>
            </a:r>
            <a:r>
              <a:rPr lang="ru-RU" dirty="0" smtClean="0"/>
              <a:t>. На нем росли плоды, дававшие бессмертие – </a:t>
            </a:r>
            <a:r>
              <a:rPr lang="ru-RU" i="1" dirty="0" smtClean="0"/>
              <a:t>молодильные </a:t>
            </a:r>
            <a:r>
              <a:rPr lang="ru-RU" dirty="0" smtClean="0"/>
              <a:t>яблоки.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7173" name="Picture 6" descr="C:\Users\Водолей\Pictures\menu_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28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" descr="C:\Users\Водолей\Pictures\listdub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4071938"/>
            <a:ext cx="4214812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08" y="274638"/>
            <a:ext cx="6543692" cy="72547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Добро и зло</a:t>
            </a:r>
            <a:endParaRPr lang="ru-RU" sz="40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143125" y="1428750"/>
            <a:ext cx="2857500" cy="485775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smtClean="0"/>
              <a:t>Через время </a:t>
            </a:r>
            <a:r>
              <a:rPr lang="ru-RU" sz="2400" b="1" i="1" smtClean="0"/>
              <a:t>Сокол-Род </a:t>
            </a:r>
            <a:r>
              <a:rPr lang="ru-RU" sz="2400" b="1" smtClean="0"/>
              <a:t>снес два яйца – белое и чёрное и опустил их в </a:t>
            </a:r>
            <a:r>
              <a:rPr lang="ru-RU" sz="2400" b="1" i="1" smtClean="0"/>
              <a:t>Озеро Живой Воды</a:t>
            </a:r>
            <a:r>
              <a:rPr lang="ru-RU" sz="2400" b="1" smtClean="0"/>
              <a:t>. </a:t>
            </a:r>
          </a:p>
          <a:p>
            <a:pPr marL="0" indent="0"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smtClean="0"/>
              <a:t>Те превратились в Белого и Чёрного Лебедей, а съевши молодильных яблок – в бессмертных богов </a:t>
            </a:r>
            <a:r>
              <a:rPr lang="ru-RU" sz="2400" b="1" i="1" smtClean="0"/>
              <a:t>Белобога</a:t>
            </a:r>
            <a:r>
              <a:rPr lang="ru-RU" sz="2400" b="1" smtClean="0"/>
              <a:t> и </a:t>
            </a:r>
            <a:r>
              <a:rPr lang="ru-RU" sz="2400" b="1" i="1" smtClean="0"/>
              <a:t>Чернобога</a:t>
            </a:r>
            <a:r>
              <a:rPr lang="ru-RU" sz="2400" b="1" smtClean="0"/>
              <a:t>. </a:t>
            </a:r>
            <a:r>
              <a:rPr lang="ru-RU" sz="2400" b="1" i="1" smtClean="0"/>
              <a:t> </a:t>
            </a:r>
            <a:endParaRPr lang="ru-RU" sz="2400" b="1" smtClean="0"/>
          </a:p>
        </p:txBody>
      </p:sp>
      <p:pic>
        <p:nvPicPr>
          <p:cNvPr id="8196" name="Picture 5" descr="l_005i"/>
          <p:cNvPicPr>
            <a:picLocks noChangeAspect="1" noChangeArrowheads="1"/>
          </p:cNvPicPr>
          <p:nvPr/>
        </p:nvPicPr>
        <p:blipFill>
          <a:blip r:embed="rId2" cstate="print"/>
          <a:srcRect b="16667"/>
          <a:stretch>
            <a:fillRect/>
          </a:stretch>
        </p:blipFill>
        <p:spPr bwMode="auto">
          <a:xfrm>
            <a:off x="5214938" y="1000125"/>
            <a:ext cx="3429000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l00029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3859213"/>
            <a:ext cx="34290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C:\Users\Водолей\Pictures\menu_b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28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142852"/>
            <a:ext cx="6472254" cy="85725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/>
              <a:t>И породили Жизнь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286000" y="5715000"/>
            <a:ext cx="6572250" cy="879475"/>
          </a:xfrm>
        </p:spPr>
        <p:txBody>
          <a:bodyPr>
            <a:normAutofit fontScale="850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/>
              <a:t>Белобог</a:t>
            </a:r>
            <a:r>
              <a:rPr lang="ru-RU" b="1" dirty="0" smtClean="0"/>
              <a:t> был богом добра, а </a:t>
            </a:r>
            <a:r>
              <a:rPr lang="ru-RU" b="1" i="1" dirty="0" smtClean="0"/>
              <a:t>Чернобог</a:t>
            </a:r>
            <a:r>
              <a:rPr lang="ru-RU" b="1" dirty="0" smtClean="0"/>
              <a:t> – богом зла, а вдвоем они породили </a:t>
            </a:r>
            <a:r>
              <a:rPr lang="ru-RU" b="1" i="1" dirty="0" smtClean="0"/>
              <a:t>Жизнь</a:t>
            </a:r>
            <a:r>
              <a:rPr lang="ru-RU" b="1" dirty="0" smtClean="0"/>
              <a:t>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9220" name="Picture 6" descr="C:\Users\Водолей\Pictures\menu_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28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Водолей\Pictures\koshey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5650" y="1214438"/>
            <a:ext cx="2951163" cy="4225925"/>
          </a:xfrm>
          <a:prstGeom prst="rect">
            <a:avLst/>
          </a:prstGeom>
          <a:noFill/>
          <a:ln w="76200">
            <a:solidFill>
              <a:schemeClr val="bg1">
                <a:lumMod val="95000"/>
                <a:lumOff val="5000"/>
              </a:schemeClr>
            </a:solidFill>
          </a:ln>
        </p:spPr>
      </p:pic>
      <p:pic>
        <p:nvPicPr>
          <p:cNvPr id="313347" name="Picture 3" descr="C:\Users\Водолей\Pictures\belobog_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5150" y="1214422"/>
            <a:ext cx="3124106" cy="4269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C:\Users\Водолей\Pictures\Per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1214438"/>
            <a:ext cx="3265488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86050" y="142852"/>
            <a:ext cx="5472122" cy="79690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Перун и Коляда   </a:t>
            </a:r>
            <a:endParaRPr lang="ru-RU" dirty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1928813" y="5715000"/>
            <a:ext cx="3643312" cy="1000125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2000" b="1" dirty="0" smtClean="0"/>
              <a:t>Как -то </a:t>
            </a:r>
            <a:r>
              <a:rPr lang="ru-RU" sz="2000" b="1" i="1" dirty="0" smtClean="0"/>
              <a:t>Белобог</a:t>
            </a:r>
            <a:r>
              <a:rPr lang="ru-RU" sz="2000" b="1" dirty="0" smtClean="0"/>
              <a:t> пустил две слезы – из одной появился красавец- великан </a:t>
            </a:r>
            <a:r>
              <a:rPr lang="ru-RU" sz="2000" b="1" i="1" dirty="0" smtClean="0"/>
              <a:t>Перун</a:t>
            </a:r>
            <a:r>
              <a:rPr lang="ru-RU" sz="2000" dirty="0" smtClean="0"/>
              <a:t>.</a:t>
            </a:r>
          </a:p>
          <a:p>
            <a:pPr marL="0" indent="0"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2000" b="1" dirty="0" smtClean="0"/>
              <a:t> </a:t>
            </a:r>
          </a:p>
        </p:txBody>
      </p:sp>
      <p:pic>
        <p:nvPicPr>
          <p:cNvPr id="10245" name="Picture 6" descr="C:\Users\Водолей\Pictures\menu_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28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187" name="Picture 11" descr="C:\Users\Водолей\Pictures\5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9205" y="1285860"/>
            <a:ext cx="3150007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7" name="Прямоугольник 14"/>
          <p:cNvSpPr>
            <a:spLocks noChangeArrowheads="1"/>
          </p:cNvSpPr>
          <p:nvPr/>
        </p:nvSpPr>
        <p:spPr bwMode="auto">
          <a:xfrm>
            <a:off x="5572125" y="5715000"/>
            <a:ext cx="3286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Из другой слезы возникла жена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Перуна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красавица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Коляда</a:t>
            </a:r>
            <a:r>
              <a:rPr lang="ru-RU" sz="2000" b="1" i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142852"/>
            <a:ext cx="6543692" cy="79690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Дракон и Марана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0" y="5572125"/>
            <a:ext cx="6472238" cy="1143000"/>
          </a:xfrm>
        </p:spPr>
        <p:txBody>
          <a:bodyPr>
            <a:normAutofit fontScale="92500" lnSpcReduction="20000"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Чернобог стал властелином тьмы, и из его слёз родился </a:t>
            </a:r>
            <a:r>
              <a:rPr lang="ru-RU" i="1" dirty="0" smtClean="0"/>
              <a:t>Трехголовый Дракон</a:t>
            </a:r>
            <a:r>
              <a:rPr lang="ru-RU" dirty="0" smtClean="0"/>
              <a:t> и </a:t>
            </a:r>
            <a:r>
              <a:rPr lang="ru-RU" i="1" dirty="0" smtClean="0"/>
              <a:t>Марана.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312323" name="Picture 3" descr="C:\Users\Водолей\Pictures\koshey9.jpg"/>
          <p:cNvPicPr>
            <a:picLocks noChangeAspect="1" noChangeArrowheads="1"/>
          </p:cNvPicPr>
          <p:nvPr/>
        </p:nvPicPr>
        <p:blipFill>
          <a:blip r:embed="rId2" cstate="print"/>
          <a:srcRect r="25241" b="2438"/>
          <a:stretch>
            <a:fillRect/>
          </a:stretch>
        </p:blipFill>
        <p:spPr bwMode="auto">
          <a:xfrm>
            <a:off x="2285984" y="1000108"/>
            <a:ext cx="3286148" cy="4406424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269" name="Picture 6" descr="C:\Users\Водолей\Pictures\menu_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28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324" name="Picture 4" descr="C:\Users\Водолей\Pictures\мора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000108"/>
            <a:ext cx="3016683" cy="4429156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772</TotalTime>
  <Words>436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Славянский миф происхождения жизни на Земле</vt:lpstr>
      <vt:lpstr>Слайд 2</vt:lpstr>
      <vt:lpstr>Первоптица и Первобог</vt:lpstr>
      <vt:lpstr>Вода и суша</vt:lpstr>
      <vt:lpstr>Дуб-Стародуб</vt:lpstr>
      <vt:lpstr>Добро и зло</vt:lpstr>
      <vt:lpstr>И породили Жизнь </vt:lpstr>
      <vt:lpstr>Перун и Коляда   </vt:lpstr>
      <vt:lpstr>Дракон и Марана</vt:lpstr>
      <vt:lpstr>Земля и Солнце</vt:lpstr>
      <vt:lpstr>Коляда и Молодое Солнце </vt:lpstr>
      <vt:lpstr>От них пошел род людской   </vt:lpstr>
      <vt:lpstr>И так происходит каждый год, пока стоит свет </vt:lpstr>
      <vt:lpstr>Источники информации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Славянский миф происхождения жизни на Земле</dc:title>
  <dc:creator>Водолей</dc:creator>
  <cp:lastModifiedBy>Водолей</cp:lastModifiedBy>
  <cp:revision>68</cp:revision>
  <cp:lastPrinted>1601-01-01T00:00:00Z</cp:lastPrinted>
  <dcterms:created xsi:type="dcterms:W3CDTF">2010-03-23T19:45:45Z</dcterms:created>
  <dcterms:modified xsi:type="dcterms:W3CDTF">2011-12-28T19:48:45Z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