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6" r:id="rId2"/>
    <p:sldId id="267" r:id="rId3"/>
    <p:sldId id="266" r:id="rId4"/>
    <p:sldId id="272" r:id="rId5"/>
    <p:sldId id="261" r:id="rId6"/>
    <p:sldId id="268" r:id="rId7"/>
    <p:sldId id="269" r:id="rId8"/>
    <p:sldId id="262" r:id="rId9"/>
    <p:sldId id="263" r:id="rId10"/>
    <p:sldId id="264" r:id="rId11"/>
    <p:sldId id="270" r:id="rId12"/>
    <p:sldId id="260" r:id="rId13"/>
    <p:sldId id="27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0655B-A961-4C6B-A2CD-C0074577D0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699D010-781D-4601-ADFD-CB8947B4062D}" type="datetimeFigureOut">
              <a:rPr lang="ru-RU" smtClean="0"/>
              <a:pPr/>
              <a:t>27.01.2012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F63DDB81-EFB2-4824-9567-D27D5B35EB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oblomov.omsk.edu/images/gallery/original/Obl3.jpg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ltheprincess.files.wordpress.com/2010/04/wealthy-affiliate-opinion.pn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crazymama.ru/images/forumgallary/11350.jpe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://risuem.ucoz.ru/_si/0/96470991.jpg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Картинка 36 из 2154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38212"/>
            <a:ext cx="4392488" cy="30259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268760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Проект по литературе</a:t>
            </a:r>
            <a:b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«Обломов-  лишний человек»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4005064"/>
            <a:ext cx="6400800" cy="211264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r">
              <a:lnSpc>
                <a:spcPct val="120000"/>
              </a:lnSpc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Выполнила:</a:t>
            </a:r>
          </a:p>
          <a:p>
            <a:pPr algn="r">
              <a:lnSpc>
                <a:spcPct val="120000"/>
              </a:lnSpc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Нестерова Екатерина,</a:t>
            </a:r>
          </a:p>
          <a:p>
            <a:pPr algn="r">
              <a:lnSpc>
                <a:spcPct val="120000"/>
              </a:lnSpc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ученица МБОУ СОШ №4 </a:t>
            </a:r>
          </a:p>
          <a:p>
            <a:pPr algn="r">
              <a:lnSpc>
                <a:spcPct val="120000"/>
              </a:lnSpc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г. Чаплыгина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44" name="Picture 8" descr="обломов4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6012160" y="980728"/>
            <a:ext cx="3131840" cy="38766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5541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-180528" y="836712"/>
            <a:ext cx="6948263" cy="3384277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buNone/>
              <a:defRPr/>
            </a:pPr>
            <a:r>
              <a:rPr lang="ru-RU" sz="1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Хочется думать, что все же общество виновато в таком безвольном существовании Обломова, ведь он живет в тихое и спокойное время, свободное от потрясений, восстаний и войн. Может просто душа его покойна, потому что не надо бороться, переживать за судьбы народа, свою безопасность, безопасность своей семьи. В такое время много людей просто рождаются, живут и умирают, совсем как в Обломовке, потому что время не требует от них подвигов. Но мы ведь с уверенностью можем сказать, что если бы опасность и возникла, Обломов ни под каким бы видом не пошел на баррикады. В этом-то и есть его трагедия. И как тогда быть со </a:t>
            </a:r>
            <a:r>
              <a:rPr lang="ru-RU" sz="1800" b="1" dirty="0" err="1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Штольцем</a:t>
            </a:r>
            <a:r>
              <a:rPr lang="ru-RU" sz="1800" b="1" dirty="0" smtClean="0">
                <a:ln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он ведь тоже современник Обломова и живет с ним в одной стране, и в одном городе, однако, вся его жизнь – это как маленький подвиг. Нет, Обломов сам виноват, и от этого становится еще горше, ведь по сути он хороший человек.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4008" y="3573015"/>
            <a:ext cx="4499992" cy="3284985"/>
          </a:xfrm>
          <a:prstGeom prst="rect">
            <a:avLst/>
          </a:prstGeom>
          <a:noFill/>
        </p:spPr>
      </p:pic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0" y="620688"/>
            <a:ext cx="8939336" cy="584835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Но такова участь всех «лишних» людей. К сожалению, не достаточно быть просто хорошим человеком, нужно еще и бороться, и доказывать это, чего Обломов, к сожалению, сделать не смог. Зато он стал примером для людей тогдашних и сегодняшних, примером того, кем можно стать, если не в состоянии не только управлять событиями жизни, но и самим собой. Они - «лишние», эти люди, им нет места в жизни, потому что она жестока и беспощадна в первую очередь к слабым и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немощным, и потому что за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место в этой жизни надо всег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бороться!</a:t>
            </a:r>
            <a:endParaRPr lang="ru-RU" sz="240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2"/>
          </p:nvPr>
        </p:nvSpPr>
        <p:spPr>
          <a:xfrm>
            <a:off x="214313" y="142875"/>
            <a:ext cx="3571875" cy="64293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dirty="0" smtClean="0"/>
              <a:t>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124744"/>
            <a:ext cx="5832648" cy="46396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Добролюбов писал: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«Он последний в ряду «лишних людей» -Онегиных, Печориных,  Бельтовых и Рудиных. Подобно своим предшественникам, Обломов заражен коренным противоречием между словом и делом, мечтательностью и практичной никчемностью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56176" y="836712"/>
            <a:ext cx="2643666" cy="4065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2736304" cy="373768"/>
          </a:xfrm>
        </p:spPr>
        <p:txBody>
          <a:bodyPr>
            <a:noAutofit/>
          </a:bodyPr>
          <a:lstStyle/>
          <a:p>
            <a:r>
              <a:rPr lang="ru-RU" sz="400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Вывод:</a:t>
            </a:r>
            <a:endParaRPr lang="ru-RU" sz="400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79512" y="1052737"/>
            <a:ext cx="8712968" cy="309634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Чацкий, Онегин, Печорин, Обломов –образы людей талантливых, ярких, умных, но судьба их складывается трагично, и это их сближает. Почему-то в переломные моменты жизни именно такие люди оказываются ненужными обществу, оно как бы “выдавливает” их, не нуждается в их уме, таланте, им не находится места в обществе.</a:t>
            </a:r>
          </a:p>
          <a:p>
            <a:pPr>
              <a:buNone/>
            </a:pPr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Современная жизнь подтверждает  то, что когда-то заметили А. Грибоедов, А.  Пушкин, М. Лермонтов, И. Гончаров. И не их вина, что придуманных ими героев критики назвали “лишними”  людьми.</a:t>
            </a:r>
            <a:r>
              <a:rPr lang="ru-RU" sz="2400" b="1" i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endParaRPr lang="ru-RU" sz="24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photo-dict.faqs.org/photofiles/list/374/1897scroll.jpg"/>
          <p:cNvPicPr>
            <a:picLocks noChangeAspect="1" noChangeArrowheads="1"/>
          </p:cNvPicPr>
          <p:nvPr/>
        </p:nvPicPr>
        <p:blipFill>
          <a:blip r:embed="rId2" cstate="print"/>
          <a:srcRect l="8451" t="2793" r="5748"/>
          <a:stretch>
            <a:fillRect/>
          </a:stretch>
        </p:blipFill>
        <p:spPr bwMode="auto">
          <a:xfrm>
            <a:off x="0" y="1700808"/>
            <a:ext cx="9144000" cy="51571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620688"/>
            <a:ext cx="8229600" cy="10668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Цели:</a:t>
            </a:r>
            <a:endParaRPr lang="ru-RU" sz="7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512" y="2780928"/>
            <a:ext cx="7704856" cy="43544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Segoe Script" pitchFamily="34" charset="0"/>
                <a:cs typeface="Vani" pitchFamily="34" charset="0"/>
              </a:rPr>
              <a:t>Показать атрибутику «лишних людей»</a:t>
            </a:r>
          </a:p>
          <a:p>
            <a:pPr>
              <a:buNone/>
            </a:pPr>
            <a:endParaRPr lang="ru-RU" sz="2800" b="1" i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Segoe Script" pitchFamily="34" charset="0"/>
              <a:cs typeface="Vani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sz="28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60000" endA="900" endPos="58000" dir="5400000" sy="-100000" algn="bl" rotWithShape="0"/>
                </a:effectLst>
                <a:latin typeface="Segoe Script" pitchFamily="34" charset="0"/>
                <a:cs typeface="Vani" pitchFamily="34" charset="0"/>
              </a:rPr>
              <a:t>Раскрыть истоки зарождения «обломовщины»</a:t>
            </a:r>
            <a:endParaRPr lang="ru-RU" sz="28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60000" endA="900" endPos="58000" dir="5400000" sy="-100000" algn="bl" rotWithShape="0"/>
              </a:effectLst>
              <a:latin typeface="Segoe Script" pitchFamily="34" charset="0"/>
              <a:cs typeface="Vani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-fotki.yandex.ru/get/22/mia-felicita.8/0_bc7b_cff6df34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7200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Consolas" pitchFamily="49" charset="0"/>
                <a:cs typeface="Consolas" pitchFamily="49" charset="0"/>
              </a:rPr>
              <a:t>Тезиз</a:t>
            </a:r>
            <a:endParaRPr lang="ru-RU" sz="7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  <a:reflection blurRad="6350" stA="55000" endA="300" endPos="45500" dir="5400000" sy="-100000" algn="bl" rotWithShape="0"/>
              </a:effectLst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212976"/>
            <a:ext cx="8352928" cy="24482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“Пока останется хоть один русский – до</a:t>
            </a:r>
          </a:p>
          <a:p>
            <a:pPr>
              <a:buNone/>
            </a:pPr>
            <a:r>
              <a:rPr lang="ru-RU" sz="4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тех пор будут помнить Обломова” </a:t>
            </a:r>
          </a:p>
          <a:p>
            <a:pPr algn="r">
              <a:buNone/>
            </a:pP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(В.Г. Белинский)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а 3 из 868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284984"/>
            <a:ext cx="2835399" cy="32863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egoe Print" pitchFamily="2" charset="0"/>
              </a:rPr>
              <a:t>Гипотеза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egoe Print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4834880" cy="4325112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«Лишние люди»–образы людей талантливых и умных, но судьба их складывается трагично, и это их сближает.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3" name="Rectangle 9"/>
          <p:cNvSpPr>
            <a:spLocks noGrp="1" noChangeArrowheads="1"/>
          </p:cNvSpPr>
          <p:nvPr>
            <p:ph type="title"/>
          </p:nvPr>
        </p:nvSpPr>
        <p:spPr>
          <a:xfrm>
            <a:off x="0" y="1052736"/>
            <a:ext cx="9324528" cy="10668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Образ Обломова - это величайшее создание И. А. Гончарова. </a:t>
            </a:r>
          </a:p>
        </p:txBody>
      </p:sp>
      <p:pic>
        <p:nvPicPr>
          <p:cNvPr id="57352" name="Picture 8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512" y="2204864"/>
            <a:ext cx="4032250" cy="2924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7355" name="Rectangle 11"/>
          <p:cNvSpPr>
            <a:spLocks noGrp="1" noChangeArrowheads="1"/>
          </p:cNvSpPr>
          <p:nvPr>
            <p:ph sz="half" idx="2"/>
          </p:nvPr>
        </p:nvSpPr>
        <p:spPr>
          <a:xfrm>
            <a:off x="4355976" y="2365375"/>
            <a:ext cx="4608512" cy="4492625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</a:rPr>
              <a:t>Этот тип героя, в общем-то, не нов для русской литературы. С ним мы встречаемся и в комедии "Лентяй" Фонвизина, и в гоголевской "Женитьбе". Но наиболее полным и многогранным его воплощением стал образ Обломова из одноименного романа Гончарова.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Arabic Typesetting" pitchFamily="66" charset="-78"/>
              </a:rPr>
              <a:t>Роман Гончарова «Обломов» продолжает галерею произведений, в которых описаны герои лишние для всего света и для самих себя, но не лишние для страстей, кипящих в их душах. Обломов, главный герой романа, вслед за Онегиным и Печориным, проходит тот же тернистый путь жизненных разочарований, пытается что-то изменить в мире, пытается любить, дружить, поддерживать отношения со знакомыми, но все это у него плохо получается.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abic Typesetting" pitchFamily="66" charset="-78"/>
              </a:rPr>
              <a:t/>
            </a:r>
            <a:b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abic Typesetting" pitchFamily="66" charset="-78"/>
              </a:rPr>
            </a:br>
            <a:endParaRPr lang="ru-RU" sz="2000" dirty="0"/>
          </a:p>
        </p:txBody>
      </p:sp>
      <p:pic>
        <p:nvPicPr>
          <p:cNvPr id="26626" name="Picture 2" descr="Картинка 7 из 350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2248872" cy="2901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6628" name="Picture 4" descr="Картинка 41 из 274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212976"/>
            <a:ext cx="2160240" cy="2942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 cstate="print"/>
          <a:srcRect l="-1879" t="40160" r="40233" b="9400"/>
          <a:stretch>
            <a:fillRect/>
          </a:stretch>
        </p:blipFill>
        <p:spPr>
          <a:xfrm>
            <a:off x="6156176" y="3212976"/>
            <a:ext cx="2232248" cy="295232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467544" y="6237312"/>
            <a:ext cx="7835799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6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Печорин                                   Онегин                             Обломов</a:t>
            </a:r>
            <a:endParaRPr lang="ru-RU" sz="2000" b="1" dirty="0">
              <a:ln w="1905"/>
              <a:solidFill>
                <a:schemeClr val="accent6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 advTm="60000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avepic.net/1876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048000"/>
            <a:ext cx="3162300" cy="3810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8496944" cy="4248472"/>
          </a:xfrm>
        </p:spPr>
        <p:txBody>
          <a:bodyPr>
            <a:normAutofit fontScale="775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 развитием истории «лишних людей» в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литературе выработалась своего рода атрибутика,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вещи, предметы, которые обязательно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должны присутствовать у каждого такого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«лишнего» персонажа. У Обломова все эти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принадлежности налицо: шлафрок, пыльный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диван и старый слуга, без помощи которого он,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казалось, погибнет. Может, поэтому Обломов и не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едет заграницу, ведь там только «девки» в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прислугах, которые не знают, как и сапоги</a:t>
            </a: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 с барина снять.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771800" y="1052736"/>
            <a:ext cx="3906178" cy="561703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1445" name="Rectangle 5"/>
          <p:cNvSpPr>
            <a:spLocks noGrp="1" noChangeArrowheads="1"/>
          </p:cNvSpPr>
          <p:nvPr>
            <p:ph/>
          </p:nvPr>
        </p:nvSpPr>
        <p:spPr>
          <a:xfrm>
            <a:off x="179512" y="1052736"/>
            <a:ext cx="8964488" cy="393382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Думется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причину необходимо прежде всего искать в детстве Ильи Ильича, в той изнеженной жизни, которую вели помещики того времени и в той косности, которая прививалась с детских лет.</a:t>
            </a: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2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-1779" t="40193"/>
          <a:stretch>
            <a:fillRect/>
          </a:stretch>
        </p:blipFill>
        <p:spPr>
          <a:xfrm>
            <a:off x="4211960" y="3429000"/>
            <a:ext cx="4118726" cy="32144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4516" name="Rectangle 4"/>
          <p:cNvSpPr>
            <a:spLocks noGrp="1" noChangeArrowheads="1"/>
          </p:cNvSpPr>
          <p:nvPr>
            <p:ph idx="1"/>
          </p:nvPr>
        </p:nvSpPr>
        <p:spPr>
          <a:xfrm>
            <a:off x="-252536" y="980728"/>
            <a:ext cx="9396536" cy="295232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abic Typesetting" pitchFamily="66" charset="-78"/>
              </a:rPr>
              <a:t>  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 Black" pitchFamily="34" charset="0"/>
                <a:cs typeface="Arabic Typesetting" pitchFamily="66" charset="-78"/>
              </a:rPr>
              <a:t>«Взрослый Илья Ильич хотя после и узнает, что нет медовых и молочных рек, нет добрых волшебниц, хотя и шутит он с улыбкой над сказаниями няни, но улыбка эта не искренняя, она сопровождается тайным вздохом: сказка у него смешалась с жизнью, и он бессознательно грустит подчас, зачем сказка не жизнь, а жизнь не сказка». </a:t>
            </a:r>
            <a:endParaRPr lang="ru-RU" sz="2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 Black" pitchFamily="34" charset="0"/>
              <a:cs typeface="Arabic Typesetting" pitchFamily="66" charset="-78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4F4F4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239</TotalTime>
  <Words>821</Words>
  <Application>Microsoft Office PowerPoint</Application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Городская</vt:lpstr>
      <vt:lpstr> Проект по литературе «Обломов-  лишний человек»</vt:lpstr>
      <vt:lpstr>Цели:</vt:lpstr>
      <vt:lpstr>Тезиз</vt:lpstr>
      <vt:lpstr>Гипотеза</vt:lpstr>
      <vt:lpstr>Образ Обломова - это величайшее создание И. А. Гончарова. </vt:lpstr>
      <vt:lpstr>Роман Гончарова «Обломов» продолжает галерею произведений, в которых описаны герои лишние для всего света и для самих себя, но не лишние для страстей, кипящих в их душах. Обломов, главный герой романа, вслед за Онегиным и Печориным, проходит тот же тернистый путь жизненных разочарований, пытается что-то изменить в мире, пытается любить, дружить, поддерживать отношения со знакомыми, но все это у него плохо получается. </vt:lpstr>
      <vt:lpstr>Слайд 7</vt:lpstr>
      <vt:lpstr>Слайд 8</vt:lpstr>
      <vt:lpstr>Слайд 9</vt:lpstr>
      <vt:lpstr>Слайд 10</vt:lpstr>
      <vt:lpstr>Слайд 11</vt:lpstr>
      <vt:lpstr>Слайд 12</vt:lpstr>
      <vt:lpstr>Вывод: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по литературе «Обломов-  лишний человек»</dc:title>
  <dc:creator>User</dc:creator>
  <cp:lastModifiedBy>User</cp:lastModifiedBy>
  <cp:revision>27</cp:revision>
  <dcterms:created xsi:type="dcterms:W3CDTF">2011-12-11T10:38:06Z</dcterms:created>
  <dcterms:modified xsi:type="dcterms:W3CDTF">2012-01-26T22:33:13Z</dcterms:modified>
</cp:coreProperties>
</file>