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4"/>
  </p:notesMasterIdLst>
  <p:handoutMasterIdLst>
    <p:handoutMasterId r:id="rId55"/>
  </p:handoutMasterIdLst>
  <p:sldIdLst>
    <p:sldId id="426" r:id="rId3"/>
    <p:sldId id="346" r:id="rId4"/>
    <p:sldId id="269" r:id="rId5"/>
    <p:sldId id="362" r:id="rId6"/>
    <p:sldId id="409" r:id="rId7"/>
    <p:sldId id="337" r:id="rId8"/>
    <p:sldId id="405" r:id="rId9"/>
    <p:sldId id="407" r:id="rId10"/>
    <p:sldId id="406" r:id="rId11"/>
    <p:sldId id="417" r:id="rId12"/>
    <p:sldId id="425" r:id="rId13"/>
    <p:sldId id="420" r:id="rId14"/>
    <p:sldId id="421" r:id="rId15"/>
    <p:sldId id="413" r:id="rId16"/>
    <p:sldId id="414" r:id="rId17"/>
    <p:sldId id="418" r:id="rId18"/>
    <p:sldId id="292" r:id="rId19"/>
    <p:sldId id="326" r:id="rId20"/>
    <p:sldId id="262" r:id="rId21"/>
    <p:sldId id="329" r:id="rId22"/>
    <p:sldId id="303" r:id="rId23"/>
    <p:sldId id="278" r:id="rId24"/>
    <p:sldId id="311" r:id="rId25"/>
    <p:sldId id="293" r:id="rId26"/>
    <p:sldId id="323" r:id="rId27"/>
    <p:sldId id="415" r:id="rId28"/>
    <p:sldId id="416" r:id="rId29"/>
    <p:sldId id="388" r:id="rId30"/>
    <p:sldId id="389" r:id="rId31"/>
    <p:sldId id="391" r:id="rId32"/>
    <p:sldId id="371" r:id="rId33"/>
    <p:sldId id="376" r:id="rId34"/>
    <p:sldId id="370" r:id="rId35"/>
    <p:sldId id="367" r:id="rId36"/>
    <p:sldId id="372" r:id="rId37"/>
    <p:sldId id="281" r:id="rId38"/>
    <p:sldId id="295" r:id="rId39"/>
    <p:sldId id="379" r:id="rId40"/>
    <p:sldId id="302" r:id="rId41"/>
    <p:sldId id="386" r:id="rId42"/>
    <p:sldId id="385" r:id="rId43"/>
    <p:sldId id="378" r:id="rId44"/>
    <p:sldId id="272" r:id="rId45"/>
    <p:sldId id="401" r:id="rId46"/>
    <p:sldId id="403" r:id="rId47"/>
    <p:sldId id="430" r:id="rId48"/>
    <p:sldId id="291" r:id="rId49"/>
    <p:sldId id="383" r:id="rId50"/>
    <p:sldId id="294" r:id="rId51"/>
    <p:sldId id="429" r:id="rId52"/>
    <p:sldId id="274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A0D9"/>
    <a:srgbClr val="A7E8FF"/>
    <a:srgbClr val="98BCE4"/>
    <a:srgbClr val="6BA42C"/>
    <a:srgbClr val="98E63A"/>
    <a:srgbClr val="D5D5AB"/>
    <a:srgbClr val="D1CC04"/>
    <a:srgbClr val="BCB81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56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57C9C8-FD9B-48AF-8FF1-421F66C5D79F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FE1E863-7235-4435-99DA-2BFFA1F3F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0BAC76-064E-48EE-8E1B-ACA4FF1C4708}" type="datetimeFigureOut">
              <a:rPr lang="ru-RU"/>
              <a:pPr>
                <a:defRPr/>
              </a:pPr>
              <a:t>11.05.2012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45663F-6B45-4FE1-BC1C-7E273E715D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C37EF1-E0C8-486A-9C13-698C65C8574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E4DDC0-5038-4A46-A156-728E2C54DD9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DB33C-8747-47C4-8DAF-30C31FD361EA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24A0-0509-4A30-BA4A-4BEB79328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E84D5-77C5-430A-934A-23FAD44E47AC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DB51B-0A3C-48DA-A896-9A42DCBBE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3F32-01C2-4C19-809D-6D02A58E79D8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A25A4-A4DC-428F-9E80-0DB60550F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87958-BCD6-4614-8764-F2EB2A669926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564C-90D0-4B0F-A0C8-448CC83A1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5A9FB-014D-4CE5-99A3-0EA9CCD1FE96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EA022-2057-466A-95E3-FB8379B6E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BB806-F68C-49B0-A7C9-E0B6D91C11B9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0B2D1-182F-414D-BC02-7F3ED8DF0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9F655-FEA2-440E-A552-D669809A4B2A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A7A35-F999-4D71-89BC-F26B634D4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2A13A-855C-4FA9-A595-531F911D6364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5E7A3-BC9C-4950-9F79-94F0063FD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1125-9E82-473C-8F65-481ED617B93B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92DD-B00F-4E20-85D6-42B6CCC6F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C1477-53F7-4280-98DC-8688A8E619E3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AE00E-11D3-40C6-8494-539270B46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1E2C-3F64-4724-9D39-327A3F3D7FF7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7352C-C5ED-4247-83FD-82B33C526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ransition>
    <p:diamond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0568EB-D481-416A-A6E7-806C2F9D7830}" type="datetimeFigureOut">
              <a:rPr lang="ru-RU"/>
              <a:pPr>
                <a:defRPr/>
              </a:pPr>
              <a:t>11.05.2012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C1C842-A1DE-4211-A216-446E24CE7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transition>
    <p:diamond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18" Type="http://schemas.openxmlformats.org/officeDocument/2006/relationships/image" Target="../media/image31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hyperlink" Target="http://img-fotki.yandex.ru/get/4400/tatyanasalnickova.0/0_3b9b5_a9c497d_XL" TargetMode="External"/><Relationship Id="rId17" Type="http://schemas.openxmlformats.org/officeDocument/2006/relationships/hyperlink" Target="http://img-fotki.yandex.ru/get/4010/a2505a1977.11/0_43590_741b8cf_XL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jpeg"/><Relationship Id="rId20" Type="http://schemas.openxmlformats.org/officeDocument/2006/relationships/image" Target="../media/image5.g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statics.photodom.com/photos/2010/03/15/1780484.jpg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25.jpeg"/><Relationship Id="rId19" Type="http://schemas.openxmlformats.org/officeDocument/2006/relationships/image" Target="../media/image32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.flamber.ru/files/st1/1242068752/1295720892_g.jpg" TargetMode="External"/><Relationship Id="rId13" Type="http://schemas.openxmlformats.org/officeDocument/2006/relationships/image" Target="../media/image37.jpeg"/><Relationship Id="rId18" Type="http://schemas.openxmlformats.org/officeDocument/2006/relationships/hyperlink" Target="http://img-fotki.yandex.ru/get/16/sandro1.b/0_c534_eb40e6e0_XL" TargetMode="External"/><Relationship Id="rId26" Type="http://schemas.openxmlformats.org/officeDocument/2006/relationships/image" Target="../media/image44.jpeg"/><Relationship Id="rId3" Type="http://schemas.openxmlformats.org/officeDocument/2006/relationships/image" Target="../media/image19.jpeg"/><Relationship Id="rId21" Type="http://schemas.openxmlformats.org/officeDocument/2006/relationships/image" Target="../media/image41.jpeg"/><Relationship Id="rId7" Type="http://schemas.openxmlformats.org/officeDocument/2006/relationships/image" Target="../media/image34.jpeg"/><Relationship Id="rId12" Type="http://schemas.openxmlformats.org/officeDocument/2006/relationships/hyperlink" Target="http://www.birds.kz/Pica%20pica%20pica/main_photo.jpg" TargetMode="External"/><Relationship Id="rId17" Type="http://schemas.openxmlformats.org/officeDocument/2006/relationships/image" Target="../media/image39.jpeg"/><Relationship Id="rId25" Type="http://schemas.openxmlformats.org/officeDocument/2006/relationships/hyperlink" Target="http://stat17.privet.ru/lr/0919b4eba561c4d670df5e9f6bd19967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luontoportti.com/suomi/images/6991.jpg" TargetMode="External"/><Relationship Id="rId20" Type="http://schemas.openxmlformats.org/officeDocument/2006/relationships/hyperlink" Target="http://900igr.net/datai/geografija/Gory-JUzhnoj-Sibiri/0009-008-Ptitsy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img-fotki.yandex.ru/get/3910/ivlichevy.0/0_34c15_935c09b0_XL" TargetMode="External"/><Relationship Id="rId11" Type="http://schemas.openxmlformats.org/officeDocument/2006/relationships/image" Target="../media/image36.jpeg"/><Relationship Id="rId24" Type="http://schemas.openxmlformats.org/officeDocument/2006/relationships/image" Target="../media/image43.jpeg"/><Relationship Id="rId5" Type="http://schemas.openxmlformats.org/officeDocument/2006/relationships/image" Target="../media/image33.jpeg"/><Relationship Id="rId15" Type="http://schemas.openxmlformats.org/officeDocument/2006/relationships/image" Target="../media/image38.jpeg"/><Relationship Id="rId23" Type="http://schemas.openxmlformats.org/officeDocument/2006/relationships/hyperlink" Target="http://img-fotki.yandex.ru/get/3912/krealla.86/0_3d500_bc1589d7_L" TargetMode="External"/><Relationship Id="rId28" Type="http://schemas.openxmlformats.org/officeDocument/2006/relationships/image" Target="../media/image5.gif"/><Relationship Id="rId10" Type="http://schemas.openxmlformats.org/officeDocument/2006/relationships/hyperlink" Target="http://img-fotki.yandex.ru/get/4103/aleck-ganus.5/0_25139_c312b7b5_XL" TargetMode="External"/><Relationship Id="rId19" Type="http://schemas.openxmlformats.org/officeDocument/2006/relationships/image" Target="../media/image40.jpeg"/><Relationship Id="rId4" Type="http://schemas.openxmlformats.org/officeDocument/2006/relationships/hyperlink" Target="http://www.rbcu.ru/upload/iblock/207/0_4c7b5_65ffdf6d_XXL.jpg" TargetMode="External"/><Relationship Id="rId9" Type="http://schemas.openxmlformats.org/officeDocument/2006/relationships/image" Target="../media/image35.jpeg"/><Relationship Id="rId14" Type="http://schemas.openxmlformats.org/officeDocument/2006/relationships/hyperlink" Target="http://olympus.ourlife.ru/gallery/data/media/10/pdt.jpg" TargetMode="External"/><Relationship Id="rId22" Type="http://schemas.openxmlformats.org/officeDocument/2006/relationships/image" Target="../media/image42.png"/><Relationship Id="rId27" Type="http://schemas.openxmlformats.org/officeDocument/2006/relationships/image" Target="../media/image4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gif"/><Relationship Id="rId7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5.gif"/><Relationship Id="rId10" Type="http://schemas.openxmlformats.org/officeDocument/2006/relationships/image" Target="../media/image3.gif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0.gif"/><Relationship Id="rId4" Type="http://schemas.openxmlformats.org/officeDocument/2006/relationships/image" Target="../media/image96.png"/><Relationship Id="rId9" Type="http://schemas.openxmlformats.org/officeDocument/2006/relationships/image" Target="../media/image3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5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gif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arbuz.ucoz.com/Dynya/DSCN8540.gif" TargetMode="External"/><Relationship Id="rId13" Type="http://schemas.openxmlformats.org/officeDocument/2006/relationships/hyperlink" Target="http://album.foto.ru/photos/or/96393/482352.jpg" TargetMode="External"/><Relationship Id="rId18" Type="http://schemas.openxmlformats.org/officeDocument/2006/relationships/hyperlink" Target="http://img-fotki.yandex.ru/get/5821/119141421.5/0_5a388_c8804ace_XL" TargetMode="External"/><Relationship Id="rId3" Type="http://schemas.openxmlformats.org/officeDocument/2006/relationships/hyperlink" Target="http://photos.lifeisphoto.ru/89/2/897750.jpg" TargetMode="External"/><Relationship Id="rId21" Type="http://schemas.openxmlformats.org/officeDocument/2006/relationships/hyperlink" Target="http://www.deti.religiousbook.org.ua/img/bojarysnik.jpg" TargetMode="External"/><Relationship Id="rId7" Type="http://schemas.openxmlformats.org/officeDocument/2006/relationships/hyperlink" Target="http://s08.radikal.ru/i181/1007/a2/6847098468a0.gif" TargetMode="External"/><Relationship Id="rId12" Type="http://schemas.openxmlformats.org/officeDocument/2006/relationships/hyperlink" Target="http://www.birds.kz/Acanthis%20flammea/main_photo.jpg" TargetMode="External"/><Relationship Id="rId17" Type="http://schemas.openxmlformats.org/officeDocument/2006/relationships/hyperlink" Target="http://data11.gallery.ru/albums/gallery/5132-64f33-31615141-m750x740.jpg" TargetMode="External"/><Relationship Id="rId2" Type="http://schemas.openxmlformats.org/officeDocument/2006/relationships/image" Target="../media/image118.png"/><Relationship Id="rId16" Type="http://schemas.openxmlformats.org/officeDocument/2006/relationships/hyperlink" Target="http://i026.radikal.ru/1106/29/70a4a1de8f96.jpg" TargetMode="External"/><Relationship Id="rId20" Type="http://schemas.openxmlformats.org/officeDocument/2006/relationships/hyperlink" Target="http://original-garden.ru/wp-content/uploads/2010/10/kalin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igrower.cz/sites/default/files/imagecache/product_full/20101201110854978_0.jpg" TargetMode="External"/><Relationship Id="rId11" Type="http://schemas.openxmlformats.org/officeDocument/2006/relationships/hyperlink" Target="http://www.rbcu.ru/upload/forum/upload/666/15871__2.jpg" TargetMode="External"/><Relationship Id="rId5" Type="http://schemas.openxmlformats.org/officeDocument/2006/relationships/hyperlink" Target="http://www.pitanieizdorovje.ru/index_files/pumkin%20seeds.jpg" TargetMode="External"/><Relationship Id="rId15" Type="http://schemas.openxmlformats.org/officeDocument/2006/relationships/hyperlink" Target="http://img-fotki.yandex.ru/get/4008/krealla.86/0_3ca17_24f15ac_XL" TargetMode="External"/><Relationship Id="rId10" Type="http://schemas.openxmlformats.org/officeDocument/2006/relationships/hyperlink" Target="http://www.pokormimptic.com/prosteishie_kormushki/images/kormushka_iz_molochnogo_paketa_1.jpg" TargetMode="External"/><Relationship Id="rId19" Type="http://schemas.openxmlformats.org/officeDocument/2006/relationships/hyperlink" Target="http://img-2004-04.photosight.ru/19/465715.jpg" TargetMode="External"/><Relationship Id="rId4" Type="http://schemas.openxmlformats.org/officeDocument/2006/relationships/image" Target="../media/image119.gif"/><Relationship Id="rId9" Type="http://schemas.openxmlformats.org/officeDocument/2006/relationships/hyperlink" Target="http://btinoco.files.wordpress.com/2009/12/comedouro.jpg" TargetMode="External"/><Relationship Id="rId14" Type="http://schemas.openxmlformats.org/officeDocument/2006/relationships/hyperlink" Target="http://www.serpuhov-photo.org.ru/img1/schegol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350" y="5589588"/>
            <a:ext cx="6400800" cy="1104900"/>
          </a:xfrm>
        </p:spPr>
        <p:txBody>
          <a:bodyPr/>
          <a:lstStyle/>
          <a:p>
            <a:r>
              <a:rPr lang="ru-RU" sz="2000" smtClean="0">
                <a:solidFill>
                  <a:schemeClr val="bg1"/>
                </a:solidFill>
              </a:rPr>
              <a:t>Урок окружающего мира в 1 классе УМС «Школа России»</a:t>
            </a:r>
          </a:p>
          <a:p>
            <a:r>
              <a:rPr lang="ru-RU" sz="2000" smtClean="0">
                <a:solidFill>
                  <a:schemeClr val="bg1"/>
                </a:solidFill>
              </a:rPr>
              <a:t>Подготовила Кострюкова Елена Анатольевна  </a:t>
            </a:r>
          </a:p>
          <a:p>
            <a:r>
              <a:rPr lang="ru-RU" sz="2000" smtClean="0">
                <a:solidFill>
                  <a:schemeClr val="bg1"/>
                </a:solidFill>
              </a:rPr>
              <a:t>ГБОУ СОШ №566 г. Москва</a:t>
            </a:r>
          </a:p>
          <a:p>
            <a:endParaRPr lang="ru-RU" sz="2000" smtClean="0">
              <a:solidFill>
                <a:schemeClr val="bg1"/>
              </a:solidFill>
            </a:endParaRPr>
          </a:p>
          <a:p>
            <a:endParaRPr lang="ru-RU" sz="2000" smtClean="0">
              <a:solidFill>
                <a:schemeClr val="bg1"/>
              </a:solidFill>
            </a:endParaRPr>
          </a:p>
          <a:p>
            <a:endParaRPr lang="ru-RU" sz="2000" smtClean="0">
              <a:solidFill>
                <a:schemeClr val="bg1"/>
              </a:solidFill>
            </a:endParaRPr>
          </a:p>
          <a:p>
            <a:endParaRPr lang="ru-RU" sz="2000" smtClean="0">
              <a:solidFill>
                <a:schemeClr val="bg1"/>
              </a:solidFill>
            </a:endParaRPr>
          </a:p>
        </p:txBody>
      </p:sp>
      <p:pic>
        <p:nvPicPr>
          <p:cNvPr id="1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2060575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4370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3571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148431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333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4572000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63" y="71437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16287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45815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akau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860800"/>
            <a:ext cx="23574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63" y="3786188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732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88" y="61436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Рисунок 25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14287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Рисунок 27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507206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Рисунок 28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8446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Рисунок 29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7143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Рисунок 30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60928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Рисунок 31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8572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Рисунок 36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0" y="3571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Рисунок 37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7974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Прямоугольник 3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" y="1981200"/>
            <a:ext cx="8764588" cy="1981200"/>
          </a:xfrm>
          <a:prstGeom prst="rect">
            <a:avLst/>
          </a:prstGeom>
          <a:noFill/>
        </p:spPr>
      </p:pic>
      <p:pic>
        <p:nvPicPr>
          <p:cNvPr id="4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732463"/>
            <a:ext cx="5000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Рисунок 41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5004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3933825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437063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Рисунок 32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61658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7" name="Рисунок 47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37163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8" name="Рисунок 48" descr="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299720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997200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6368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4250" y="285273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99887">
            <a:off x="1692275" y="5492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566734">
            <a:off x="8532813" y="4581525"/>
            <a:ext cx="42386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84617">
            <a:off x="2771775" y="5157788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Содержимое 3" descr="189912_w640_h640__kopiya_otkorrektir_kopiya_en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76517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дятел</a:t>
            </a:r>
          </a:p>
        </p:txBody>
      </p:sp>
      <p:sp>
        <p:nvSpPr>
          <p:cNvPr id="3891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875337" cy="11572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Зимой питается семенами хвойных деревьев. “Кузницы” дятла — трухлявые стволы, в щелях которых он заклинивает шишки, расклёвывая их</a:t>
            </a:r>
            <a:r>
              <a:rPr lang="ru-RU" sz="2000" smtClean="0">
                <a:solidFill>
                  <a:schemeClr val="accent2"/>
                </a:solidFill>
              </a:rPr>
              <a:t>. </a:t>
            </a:r>
          </a:p>
        </p:txBody>
      </p:sp>
      <p:pic>
        <p:nvPicPr>
          <p:cNvPr id="45060" name="Picture 4" descr="Картинка 376 из 6843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pic>
        <p:nvPicPr>
          <p:cNvPr id="38916" name="Содержимое 3" descr="0b0523e22284c39ce856b4e51af3fd7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0"/>
            <a:ext cx="113347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Картинка 402 из 308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39938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accent2"/>
                </a:solidFill>
              </a:rPr>
              <a:t>Не покидает зимний лес глухарь, сосновая хвоя — его основная еда.</a:t>
            </a:r>
          </a:p>
        </p:txBody>
      </p:sp>
      <p:sp>
        <p:nvSpPr>
          <p:cNvPr id="3993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глухарь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тетерев</a:t>
            </a:r>
          </a:p>
        </p:txBody>
      </p:sp>
      <p:pic>
        <p:nvPicPr>
          <p:cNvPr id="5" name="Рисунок 4" descr="post-30446-130935485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4096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accent2"/>
                </a:solidFill>
              </a:rPr>
              <a:t>Тетерева клюют ольховые серёжки, ягоды можжевельника, почки.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филин</a:t>
            </a:r>
          </a:p>
        </p:txBody>
      </p:sp>
      <p:sp>
        <p:nvSpPr>
          <p:cNvPr id="41986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Филин – оседлая птица. Летает он бесшумно. Добычей филина становятся мыши-полёвки, зайцы русаки и беляки, белки. </a:t>
            </a:r>
          </a:p>
        </p:txBody>
      </p:sp>
      <p:pic>
        <p:nvPicPr>
          <p:cNvPr id="1026" name="Picture 2" descr="Картинка 3 из 2484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pic>
        <p:nvPicPr>
          <p:cNvPr id="41988" name="Рисунок 4" descr="00dc8f5dd46617401d9775704df8f4c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5732463"/>
            <a:ext cx="10429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овсянка</a:t>
            </a:r>
          </a:p>
        </p:txBody>
      </p:sp>
      <p:pic>
        <p:nvPicPr>
          <p:cNvPr id="6" name="Рисунок 5" descr="0_c25a_290ef937_ori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43011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659437" cy="12303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Овсянка размером с </a:t>
            </a:r>
            <a:r>
              <a:rPr lang="ru-RU" sz="2000" b="1" smtClean="0">
                <a:solidFill>
                  <a:schemeClr val="accent2"/>
                </a:solidFill>
                <a:hlinkClick r:id="rId3" action="ppaction://hlinksldjump"/>
              </a:rPr>
              <a:t>воробья</a:t>
            </a:r>
            <a:r>
              <a:rPr lang="ru-RU" sz="2000" b="1" smtClean="0">
                <a:solidFill>
                  <a:schemeClr val="accent2"/>
                </a:solidFill>
              </a:rPr>
              <a:t>. Голова, горло, грудь и брюшко жёлтые с коричневато-бурыми пестринами. Спина, крылья и хвост бурые. 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При наличии кормов птицы остаются на зиму, образуя смешанные стаи с воробьями. Большая часть птиц откочёвывает к югу.</a:t>
            </a:r>
          </a:p>
          <a:p>
            <a:pPr algn="just"/>
            <a:endParaRPr lang="ru-RU" smtClean="0"/>
          </a:p>
        </p:txBody>
      </p:sp>
      <p:pic>
        <p:nvPicPr>
          <p:cNvPr id="6" name="Picture 2" descr="Картинка 80 из 255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440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овсянка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сойка</a:t>
            </a:r>
          </a:p>
        </p:txBody>
      </p:sp>
      <p:sp>
        <p:nvSpPr>
          <p:cNvPr id="45058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732462" cy="1085850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Обитает в лиственных и смешанных лесах.</a:t>
            </a:r>
            <a:br>
              <a:rPr lang="ru-RU" sz="2000" b="1" smtClean="0">
                <a:solidFill>
                  <a:schemeClr val="accent2"/>
                </a:solidFill>
              </a:rPr>
            </a:br>
            <a:r>
              <a:rPr lang="ru-RU" sz="2000" b="1" smtClean="0">
                <a:solidFill>
                  <a:schemeClr val="accent2"/>
                </a:solidFill>
              </a:rPr>
              <a:t>Питается орехами, желудями, ягодами, насекомыми. Делает запасы, закапывая жёлуди.</a:t>
            </a:r>
          </a:p>
        </p:txBody>
      </p:sp>
      <p:pic>
        <p:nvPicPr>
          <p:cNvPr id="7" name="Рисунок 6" descr="07soyk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свиристель</a:t>
            </a:r>
          </a:p>
        </p:txBody>
      </p:sp>
      <p:pic>
        <p:nvPicPr>
          <p:cNvPr id="19" name="Рисунок 18" descr="%20ydrdafietf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46083" name="Текст 17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65775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Красивая певчая птица, размером меньше </a:t>
            </a:r>
            <a:r>
              <a:rPr lang="ru-RU" sz="2000" b="1" smtClean="0">
                <a:solidFill>
                  <a:schemeClr val="accent2"/>
                </a:solidFill>
                <a:hlinkClick r:id="rId3" action="ppaction://hlinksldjump"/>
              </a:rPr>
              <a:t>скворца</a:t>
            </a:r>
            <a:r>
              <a:rPr lang="ru-RU" sz="2000" b="1" smtClean="0">
                <a:solidFill>
                  <a:schemeClr val="accent2"/>
                </a:solidFill>
              </a:rPr>
              <a:t>. Оперение густое и мягкое в буровато-серых и красноватых тонах. 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свиристель</a:t>
            </a:r>
            <a:endParaRPr lang="ru-RU" sz="4000" smtClean="0"/>
          </a:p>
        </p:txBody>
      </p:sp>
      <p:pic>
        <p:nvPicPr>
          <p:cNvPr id="5" name="Рисунок 4" descr="0037xhw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732462" cy="941387"/>
          </a:xfrm>
        </p:spPr>
        <p:txBody>
          <a:bodyPr/>
          <a:lstStyle/>
          <a:p>
            <a:pPr algn="just">
              <a:defRPr/>
            </a:pPr>
            <a:r>
              <a:rPr lang="ru-RU" sz="2000" b="1" dirty="0" smtClean="0">
                <a:solidFill>
                  <a:schemeClr val="accent2"/>
                </a:solidFill>
              </a:rPr>
              <a:t>На голове хохолок. Хвост, горло, клюв и полоска через глаз чёрные. Крылья буро-чёрные с жёлтыми и белыми полосками.  </a:t>
            </a:r>
          </a:p>
          <a:p>
            <a:pPr algn="just">
              <a:defRPr/>
            </a:pPr>
            <a:endParaRPr lang="ru-RU" sz="2000" b="1" dirty="0" smtClean="0">
              <a:solidFill>
                <a:schemeClr val="accent2"/>
              </a:solidFill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defRPr/>
            </a:pPr>
            <a:endParaRPr lang="ru-RU" dirty="0" smtClean="0"/>
          </a:p>
          <a:p>
            <a:pPr algn="just">
              <a:defRPr/>
            </a:pP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свиристель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38" y="5357813"/>
            <a:ext cx="5594350" cy="1023937"/>
          </a:xfrm>
        </p:spPr>
        <p:txBody>
          <a:bodyPr/>
          <a:lstStyle/>
          <a:p>
            <a:pPr algn="just">
              <a:defRPr/>
            </a:pPr>
            <a:r>
              <a:rPr lang="ru-RU" sz="2000" b="1" dirty="0" smtClean="0">
                <a:solidFill>
                  <a:schemeClr val="accent2"/>
                </a:solidFill>
              </a:rPr>
              <a:t>Обитает в хвойных и смешанных лесах. Осенью свиристели собираются в стаи и зимой перекочёвывают к югу. </a:t>
            </a:r>
          </a:p>
          <a:p>
            <a:pPr algn="just"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0_5a947_4ab0cee4_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Рисунок 8" descr="wall_1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Содержимое 1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350" y="1195388"/>
            <a:ext cx="6992938" cy="5619750"/>
          </a:xfrm>
          <a:prstGeom prst="rect">
            <a:avLst/>
          </a:prstGeom>
          <a:noFill/>
        </p:spPr>
      </p:pic>
      <p:pic>
        <p:nvPicPr>
          <p:cNvPr id="28677" name="Рисунок 5" descr="skvoret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557338"/>
            <a:ext cx="19288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6" descr="16231504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5013325"/>
            <a:ext cx="1928812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7" descr="show_thumbinail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3284538"/>
            <a:ext cx="19335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9" descr="0_66782_8e8917cc_L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1557338"/>
            <a:ext cx="1835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Рисунок 10" descr="chaffinch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8" y="3286125"/>
            <a:ext cx="18589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Рисунок 11" descr="1725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5013325"/>
            <a:ext cx="1857375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Рисунок 12" descr="0_b48a_ba3fc90c_XL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51500" y="1557338"/>
            <a:ext cx="18573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Рисунок 13" descr="artleo_com_2079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1500" y="3284538"/>
            <a:ext cx="18573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Рисунок 14" descr="39f031b78b9c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51500" y="5013325"/>
            <a:ext cx="185737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TextBox 15"/>
          <p:cNvSpPr txBox="1">
            <a:spLocks noChangeArrowheads="1"/>
          </p:cNvSpPr>
          <p:nvPr/>
        </p:nvSpPr>
        <p:spPr bwMode="auto">
          <a:xfrm>
            <a:off x="1763713" y="2924175"/>
            <a:ext cx="935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скворец</a:t>
            </a:r>
          </a:p>
        </p:txBody>
      </p:sp>
      <p:sp>
        <p:nvSpPr>
          <p:cNvPr id="28687" name="TextBox 16"/>
          <p:cNvSpPr txBox="1">
            <a:spLocks noChangeArrowheads="1"/>
          </p:cNvSpPr>
          <p:nvPr/>
        </p:nvSpPr>
        <p:spPr bwMode="auto">
          <a:xfrm>
            <a:off x="3995738" y="2924175"/>
            <a:ext cx="815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иволга</a:t>
            </a:r>
          </a:p>
        </p:txBody>
      </p:sp>
      <p:sp>
        <p:nvSpPr>
          <p:cNvPr id="28688" name="TextBox 18"/>
          <p:cNvSpPr txBox="1">
            <a:spLocks noChangeArrowheads="1"/>
          </p:cNvSpPr>
          <p:nvPr/>
        </p:nvSpPr>
        <p:spPr bwMode="auto">
          <a:xfrm>
            <a:off x="6084888" y="2924175"/>
            <a:ext cx="1011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ласточка</a:t>
            </a:r>
          </a:p>
        </p:txBody>
      </p:sp>
      <p:sp>
        <p:nvSpPr>
          <p:cNvPr id="28689" name="TextBox 19"/>
          <p:cNvSpPr txBox="1">
            <a:spLocks noChangeArrowheads="1"/>
          </p:cNvSpPr>
          <p:nvPr/>
        </p:nvSpPr>
        <p:spPr bwMode="auto">
          <a:xfrm>
            <a:off x="1692275" y="4652963"/>
            <a:ext cx="1163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трясогузка</a:t>
            </a:r>
          </a:p>
        </p:txBody>
      </p:sp>
      <p:sp>
        <p:nvSpPr>
          <p:cNvPr id="28690" name="TextBox 20"/>
          <p:cNvSpPr txBox="1">
            <a:spLocks noChangeArrowheads="1"/>
          </p:cNvSpPr>
          <p:nvPr/>
        </p:nvSpPr>
        <p:spPr bwMode="auto">
          <a:xfrm>
            <a:off x="3995738" y="4652963"/>
            <a:ext cx="822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зяблик</a:t>
            </a:r>
          </a:p>
        </p:txBody>
      </p:sp>
      <p:sp>
        <p:nvSpPr>
          <p:cNvPr id="28691" name="TextBox 21"/>
          <p:cNvSpPr txBox="1">
            <a:spLocks noChangeArrowheads="1"/>
          </p:cNvSpPr>
          <p:nvPr/>
        </p:nvSpPr>
        <p:spPr bwMode="auto">
          <a:xfrm>
            <a:off x="6011863" y="4652963"/>
            <a:ext cx="1190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малиновка</a:t>
            </a:r>
          </a:p>
        </p:txBody>
      </p:sp>
      <p:sp>
        <p:nvSpPr>
          <p:cNvPr id="28692" name="TextBox 22"/>
          <p:cNvSpPr txBox="1">
            <a:spLocks noChangeArrowheads="1"/>
          </p:cNvSpPr>
          <p:nvPr/>
        </p:nvSpPr>
        <p:spPr bwMode="auto">
          <a:xfrm>
            <a:off x="1619250" y="6308725"/>
            <a:ext cx="1216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жаворонок</a:t>
            </a:r>
          </a:p>
        </p:txBody>
      </p:sp>
      <p:sp>
        <p:nvSpPr>
          <p:cNvPr id="28693" name="TextBox 23"/>
          <p:cNvSpPr txBox="1">
            <a:spLocks noChangeArrowheads="1"/>
          </p:cNvSpPr>
          <p:nvPr/>
        </p:nvSpPr>
        <p:spPr bwMode="auto">
          <a:xfrm>
            <a:off x="3995738" y="6308725"/>
            <a:ext cx="94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журавль</a:t>
            </a:r>
          </a:p>
        </p:txBody>
      </p:sp>
      <p:sp>
        <p:nvSpPr>
          <p:cNvPr id="28694" name="TextBox 24"/>
          <p:cNvSpPr txBox="1">
            <a:spLocks noChangeArrowheads="1"/>
          </p:cNvSpPr>
          <p:nvPr/>
        </p:nvSpPr>
        <p:spPr bwMode="auto">
          <a:xfrm>
            <a:off x="6156325" y="63087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кукушка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969963" y="1262063"/>
          <a:ext cx="6842125" cy="5495925"/>
        </p:xfrm>
        <a:graphic>
          <a:graphicData uri="http://schemas.openxmlformats.org/drawingml/2006/table">
            <a:tbl>
              <a:tblPr/>
              <a:tblGrid>
                <a:gridCol w="6843096"/>
              </a:tblGrid>
              <a:tr h="54955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76200" cmpd="sng">
                      <a:solidFill>
                        <a:srgbClr val="80A729"/>
                      </a:solidFill>
                      <a:prstDash val="solid"/>
                    </a:lnL>
                    <a:lnR w="76200" cmpd="sng">
                      <a:solidFill>
                        <a:srgbClr val="80A729"/>
                      </a:solidFill>
                      <a:prstDash val="solid"/>
                    </a:lnR>
                    <a:lnT w="76200" cmpd="sng">
                      <a:solidFill>
                        <a:srgbClr val="80A729"/>
                      </a:solidFill>
                      <a:prstDash val="solid"/>
                    </a:lnT>
                    <a:lnB w="76200" cmpd="sng">
                      <a:solidFill>
                        <a:srgbClr val="80A72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26" name="Прямоугольник 25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1938" y="19050"/>
            <a:ext cx="8577262" cy="1176338"/>
          </a:xfrm>
          <a:prstGeom prst="rect">
            <a:avLst/>
          </a:prstGeom>
          <a:noFill/>
        </p:spPr>
      </p:pic>
      <p:sp>
        <p:nvSpPr>
          <p:cNvPr id="27" name="Управляющая кнопка: возврат 26">
            <a:hlinkClick r:id="" action="ppaction://hlinkshowjump?jump=lastslideviewed" highlightClick="1"/>
          </p:cNvPr>
          <p:cNvSpPr/>
          <p:nvPr/>
        </p:nvSpPr>
        <p:spPr>
          <a:xfrm>
            <a:off x="7956550" y="5516563"/>
            <a:ext cx="969963" cy="936625"/>
          </a:xfrm>
          <a:prstGeom prst="actionButtonReturn">
            <a:avLst/>
          </a:prstGeom>
          <a:solidFill>
            <a:srgbClr val="98E63A"/>
          </a:solidFill>
          <a:ln>
            <a:solidFill>
              <a:srgbClr val="6BA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свиристели</a:t>
            </a:r>
          </a:p>
        </p:txBody>
      </p:sp>
      <p:pic>
        <p:nvPicPr>
          <p:cNvPr id="5" name="Рисунок 4" descr="0_3b7b1_cee503b9_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49155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Зимой кочуют, появляясь большими стаями        в городах, особенно в годы урожая рябины,</a:t>
            </a:r>
            <a:r>
              <a:rPr lang="ru-RU" sz="1800" b="1" smtClean="0">
                <a:solidFill>
                  <a:schemeClr val="accent2"/>
                </a:solidFill>
              </a:rPr>
              <a:t>  </a:t>
            </a:r>
            <a:r>
              <a:rPr lang="ru-RU" sz="2000" b="1" smtClean="0">
                <a:solidFill>
                  <a:schemeClr val="accent2"/>
                </a:solidFill>
              </a:rPr>
              <a:t>поедают ягоды в огромном количестве.</a:t>
            </a:r>
          </a:p>
          <a:p>
            <a:endParaRPr lang="ru-RU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снегирь</a:t>
            </a:r>
          </a:p>
        </p:txBody>
      </p:sp>
      <p:pic>
        <p:nvPicPr>
          <p:cNvPr id="5" name="Рисунок 4" descr="90-mv1cer3i95ux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50179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875337" cy="9413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Снегирь крупнее </a:t>
            </a:r>
            <a:r>
              <a:rPr lang="ru-RU" sz="2000" b="1" smtClean="0">
                <a:solidFill>
                  <a:schemeClr val="accent2"/>
                </a:solidFill>
                <a:hlinkClick r:id="rId3" action="ppaction://hlinksldjump"/>
              </a:rPr>
              <a:t>воробья</a:t>
            </a:r>
            <a:r>
              <a:rPr lang="ru-RU" sz="2000" b="1" smtClean="0">
                <a:solidFill>
                  <a:schemeClr val="accent2"/>
                </a:solidFill>
              </a:rPr>
              <a:t>. Снегирь-самец — красногрудая птичка с голубовато-серой спинкой и чёрной головкой. Самки буровато-серого цвета. </a:t>
            </a:r>
          </a:p>
          <a:p>
            <a:pPr algn="just"/>
            <a:endParaRPr lang="ru-RU" sz="2000" b="1" smtClean="0">
              <a:solidFill>
                <a:schemeClr val="accent2"/>
              </a:solidFill>
            </a:endParaRPr>
          </a:p>
          <a:p>
            <a:endParaRPr lang="ru-RU" sz="2000" b="1" smtClean="0">
              <a:solidFill>
                <a:schemeClr val="accent2"/>
              </a:solidFill>
            </a:endParaRPr>
          </a:p>
        </p:txBody>
      </p:sp>
      <p:sp>
        <p:nvSpPr>
          <p:cNvPr id="6" name="Управляющая кнопка: возврат 5">
            <a:hlinkClick r:id="" action="ppaction://hlinkshowjump?jump=lastslideviewed" highlightClick="1"/>
          </p:cNvPr>
          <p:cNvSpPr/>
          <p:nvPr/>
        </p:nvSpPr>
        <p:spPr>
          <a:xfrm>
            <a:off x="8027988" y="5445125"/>
            <a:ext cx="898525" cy="898525"/>
          </a:xfrm>
          <a:prstGeom prst="actionButtonReturn">
            <a:avLst/>
          </a:prstGeom>
          <a:solidFill>
            <a:srgbClr val="98B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снегирь</a:t>
            </a:r>
          </a:p>
        </p:txBody>
      </p:sp>
      <p:pic>
        <p:nvPicPr>
          <p:cNvPr id="11" name="Содержимое 10" descr="свидетельство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51203" name="Текст 12"/>
          <p:cNvSpPr>
            <a:spLocks noGrp="1"/>
          </p:cNvSpPr>
          <p:nvPr>
            <p:ph type="body" sz="half" idx="2"/>
          </p:nvPr>
        </p:nvSpPr>
        <p:spPr>
          <a:xfrm>
            <a:off x="1714500" y="5367338"/>
            <a:ext cx="5643563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После первого значительного снегопада снегири покидают родные леса и кочуют, залетая в большинство областей России. </a:t>
            </a:r>
          </a:p>
          <a:p>
            <a:pPr algn="just"/>
            <a:endParaRPr lang="ru-RU" sz="20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снегирь</a:t>
            </a:r>
          </a:p>
        </p:txBody>
      </p:sp>
      <p:sp>
        <p:nvSpPr>
          <p:cNvPr id="52226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413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Снегирь охотно поедает семена репейника, конского щавеля, конопли, лебеды, крапивы, сирени, клёна, ясеня, липы.</a:t>
            </a:r>
          </a:p>
        </p:txBody>
      </p:sp>
      <p:pic>
        <p:nvPicPr>
          <p:cNvPr id="7" name="Рисунок 6" descr="4831755_129734186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снегирь</a:t>
            </a:r>
          </a:p>
        </p:txBody>
      </p:sp>
      <p:pic>
        <p:nvPicPr>
          <p:cNvPr id="7" name="Рисунок 6" descr="81807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53251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 </a:t>
            </a:r>
            <a:endParaRPr lang="ru-RU" smtClean="0"/>
          </a:p>
          <a:p>
            <a:endParaRPr lang="ru-RU" smtClean="0"/>
          </a:p>
        </p:txBody>
      </p:sp>
      <p:sp>
        <p:nvSpPr>
          <p:cNvPr id="53252" name="Прямоугольник 5"/>
          <p:cNvSpPr>
            <a:spLocks noChangeArrowheads="1"/>
          </p:cNvSpPr>
          <p:nvPr/>
        </p:nvSpPr>
        <p:spPr bwMode="auto">
          <a:xfrm>
            <a:off x="1763713" y="5373688"/>
            <a:ext cx="55451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accent2"/>
                </a:solidFill>
                <a:latin typeface="Garamond" pitchFamily="18" charset="0"/>
              </a:rPr>
              <a:t>Очень любят эти птицы ягоды бузины, рябины и черёмухи.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снегирь</a:t>
            </a:r>
          </a:p>
        </p:txBody>
      </p:sp>
      <p:pic>
        <p:nvPicPr>
          <p:cNvPr id="5" name="Рисунок 4" descr="152128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1825" y="523875"/>
            <a:ext cx="5168900" cy="4213225"/>
          </a:xfrm>
        </p:spPr>
      </p:pic>
      <p:sp>
        <p:nvSpPr>
          <p:cNvPr id="54275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Семена подсолнечника – лучший корм для снегирей. </a:t>
            </a:r>
          </a:p>
          <a:p>
            <a:endParaRPr lang="ru-RU" smtClean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поползень</a:t>
            </a:r>
          </a:p>
        </p:txBody>
      </p:sp>
      <p:sp>
        <p:nvSpPr>
          <p:cNvPr id="55298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85850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Поползень —  искусный древолаз. Ползая по стволам деревьев, поползень обшаривает все щели и углубления. Он почти всеяден. </a:t>
            </a:r>
          </a:p>
        </p:txBody>
      </p:sp>
      <p:pic>
        <p:nvPicPr>
          <p:cNvPr id="10" name="Picture 2" descr="Картинка 115 из 328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В морозы летает  на помойные кучи, таская оттуда  кухонные остатки. Во время кочёвок поползни присоединяются к стаям синиц. </a:t>
            </a:r>
          </a:p>
        </p:txBody>
      </p:sp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поползень</a:t>
            </a:r>
          </a:p>
        </p:txBody>
      </p:sp>
      <p:pic>
        <p:nvPicPr>
          <p:cNvPr id="12" name="Рисунок 11" descr="поползень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клёст</a:t>
            </a:r>
          </a:p>
        </p:txBody>
      </p:sp>
      <p:sp>
        <p:nvSpPr>
          <p:cNvPr id="57346" name="Текст 3"/>
          <p:cNvSpPr>
            <a:spLocks noGrp="1"/>
          </p:cNvSpPr>
          <p:nvPr>
            <p:ph type="body" sz="half" idx="2"/>
          </p:nvPr>
        </p:nvSpPr>
        <p:spPr>
          <a:xfrm>
            <a:off x="1692275" y="5367338"/>
            <a:ext cx="5688013" cy="9413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Крупнее </a:t>
            </a:r>
            <a:r>
              <a:rPr lang="ru-RU" sz="2000" b="1" smtClean="0">
                <a:solidFill>
                  <a:schemeClr val="accent2"/>
                </a:solidFill>
                <a:hlinkClick r:id="rId2" action="ppaction://hlinksldjump"/>
              </a:rPr>
              <a:t>снегиря</a:t>
            </a:r>
            <a:r>
              <a:rPr lang="ru-RU" sz="2000" b="1" smtClean="0">
                <a:solidFill>
                  <a:schemeClr val="accent2"/>
                </a:solidFill>
              </a:rPr>
              <a:t> с узкими крыльями,  раздвоенным хвостом. Самцы имеют красно-вишневую окраску, а самки - желтовато-серую. </a:t>
            </a:r>
          </a:p>
        </p:txBody>
      </p:sp>
      <p:pic>
        <p:nvPicPr>
          <p:cNvPr id="6" name="Рисунок 5" descr="16307_IMG_127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Текст 3"/>
          <p:cNvSpPr>
            <a:spLocks noGrp="1"/>
          </p:cNvSpPr>
          <p:nvPr>
            <p:ph type="body" sz="half" idx="2"/>
          </p:nvPr>
        </p:nvSpPr>
        <p:spPr>
          <a:xfrm>
            <a:off x="1692275" y="5300663"/>
            <a:ext cx="5759450" cy="100806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Надклювье и подклювье клестов скрещиваются. С помощью клюва птицы ловко  раскрывают чешуйки шишек, выбирая семечки.</a:t>
            </a:r>
          </a:p>
        </p:txBody>
      </p:sp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763713" y="4797425"/>
            <a:ext cx="5486400" cy="566738"/>
          </a:xfrm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клёст</a:t>
            </a:r>
          </a:p>
        </p:txBody>
      </p:sp>
      <p:pic>
        <p:nvPicPr>
          <p:cNvPr id="9" name="Рисунок 8" descr="0_577a3_aad4c0c3_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Рисунок 4" descr="fond_18_1280x1024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850" y="1268413"/>
          <a:ext cx="8496300" cy="540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1800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  <a:tr h="1800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  <a:tr h="18002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</a:tbl>
          </a:graphicData>
        </a:graphic>
      </p:graphicFrame>
      <p:pic>
        <p:nvPicPr>
          <p:cNvPr id="29712" name="Рисунок 7" descr="20610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1275" y="1484313"/>
            <a:ext cx="193516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Рисунок 8" descr="клёст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1484313"/>
            <a:ext cx="1933575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2" descr="Картинка 17 из 3833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3141663"/>
            <a:ext cx="1912938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Рисунок 10" descr="0_7ba0_943519da_XL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8100" y="3141663"/>
            <a:ext cx="19208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Рисунок 11" descr="764537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9750" y="1484313"/>
            <a:ext cx="19208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Рисунок 12" descr="%20ydrdafietf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59563" y="3141663"/>
            <a:ext cx="19208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Рисунок 13" descr="0_1fa7d_8860afcd_XL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92900" y="4868863"/>
            <a:ext cx="18891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6" descr="Картинка 63 из 127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79688" y="4868863"/>
            <a:ext cx="1931987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0" name="Содержимое 7" descr="1334423_50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3438" y="1484313"/>
            <a:ext cx="1914525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Прямоугольник 18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7038" y="109538"/>
            <a:ext cx="8004175" cy="1158875"/>
          </a:xfrm>
          <a:prstGeom prst="rect">
            <a:avLst/>
          </a:prstGeom>
          <a:noFill/>
        </p:spPr>
      </p:pic>
      <p:pic>
        <p:nvPicPr>
          <p:cNvPr id="29722" name="Рисунок 19" descr="07soyka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9750" y="4868863"/>
            <a:ext cx="1900238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3" name="Picture 2" descr="Картинка 78 из 815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643438" y="4868863"/>
            <a:ext cx="191611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4" name="Рисунок 20" descr="1996198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43438" y="3141663"/>
            <a:ext cx="1906587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5" name="Рисунок 22" descr="17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79388" y="62372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6" name="Рисунок 23" descr="17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59788" y="62372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7" name="Рисунок 24" descr="17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79388" y="11255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Рисунок 25" descr="17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59788" y="105251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9" name="TextBox 26"/>
          <p:cNvSpPr txBox="1">
            <a:spLocks noChangeArrowheads="1"/>
          </p:cNvSpPr>
          <p:nvPr/>
        </p:nvSpPr>
        <p:spPr bwMode="auto">
          <a:xfrm>
            <a:off x="1835150" y="4365625"/>
            <a:ext cx="615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щур</a:t>
            </a:r>
          </a:p>
        </p:txBody>
      </p:sp>
      <p:sp>
        <p:nvSpPr>
          <p:cNvPr id="29730" name="TextBox 27"/>
          <p:cNvSpPr txBox="1">
            <a:spLocks noChangeArrowheads="1"/>
          </p:cNvSpPr>
          <p:nvPr/>
        </p:nvSpPr>
        <p:spPr bwMode="auto">
          <a:xfrm>
            <a:off x="2555875" y="1412875"/>
            <a:ext cx="119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поползень</a:t>
            </a:r>
          </a:p>
        </p:txBody>
      </p:sp>
      <p:sp>
        <p:nvSpPr>
          <p:cNvPr id="29731" name="TextBox 28"/>
          <p:cNvSpPr txBox="1">
            <a:spLocks noChangeArrowheads="1"/>
          </p:cNvSpPr>
          <p:nvPr/>
        </p:nvSpPr>
        <p:spPr bwMode="auto">
          <a:xfrm>
            <a:off x="5724525" y="1412875"/>
            <a:ext cx="80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щегол</a:t>
            </a:r>
          </a:p>
        </p:txBody>
      </p:sp>
      <p:sp>
        <p:nvSpPr>
          <p:cNvPr id="29732" name="TextBox 29"/>
          <p:cNvSpPr txBox="1">
            <a:spLocks noChangeArrowheads="1"/>
          </p:cNvSpPr>
          <p:nvPr/>
        </p:nvSpPr>
        <p:spPr bwMode="auto">
          <a:xfrm>
            <a:off x="7885113" y="2708275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клёст</a:t>
            </a:r>
          </a:p>
        </p:txBody>
      </p:sp>
      <p:sp>
        <p:nvSpPr>
          <p:cNvPr id="29733" name="TextBox 30"/>
          <p:cNvSpPr txBox="1">
            <a:spLocks noChangeArrowheads="1"/>
          </p:cNvSpPr>
          <p:nvPr/>
        </p:nvSpPr>
        <p:spPr bwMode="auto">
          <a:xfrm>
            <a:off x="2555875" y="3068638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чиж</a:t>
            </a:r>
          </a:p>
        </p:txBody>
      </p:sp>
      <p:sp>
        <p:nvSpPr>
          <p:cNvPr id="29734" name="TextBox 31"/>
          <p:cNvSpPr txBox="1">
            <a:spLocks noChangeArrowheads="1"/>
          </p:cNvSpPr>
          <p:nvPr/>
        </p:nvSpPr>
        <p:spPr bwMode="auto">
          <a:xfrm>
            <a:off x="5651500" y="4365625"/>
            <a:ext cx="936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синица</a:t>
            </a:r>
          </a:p>
        </p:txBody>
      </p:sp>
      <p:sp>
        <p:nvSpPr>
          <p:cNvPr id="29735" name="TextBox 32"/>
          <p:cNvSpPr txBox="1">
            <a:spLocks noChangeArrowheads="1"/>
          </p:cNvSpPr>
          <p:nvPr/>
        </p:nvSpPr>
        <p:spPr bwMode="auto">
          <a:xfrm>
            <a:off x="6659563" y="3068638"/>
            <a:ext cx="1350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свиристель</a:t>
            </a:r>
          </a:p>
        </p:txBody>
      </p:sp>
      <p:sp>
        <p:nvSpPr>
          <p:cNvPr id="29736" name="TextBox 33"/>
          <p:cNvSpPr txBox="1">
            <a:spLocks noChangeArrowheads="1"/>
          </p:cNvSpPr>
          <p:nvPr/>
        </p:nvSpPr>
        <p:spPr bwMode="auto">
          <a:xfrm>
            <a:off x="1692275" y="4797425"/>
            <a:ext cx="715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сойка</a:t>
            </a:r>
          </a:p>
        </p:txBody>
      </p:sp>
      <p:sp>
        <p:nvSpPr>
          <p:cNvPr id="29737" name="TextBox 34"/>
          <p:cNvSpPr txBox="1">
            <a:spLocks noChangeArrowheads="1"/>
          </p:cNvSpPr>
          <p:nvPr/>
        </p:nvSpPr>
        <p:spPr bwMode="auto">
          <a:xfrm>
            <a:off x="3419475" y="4797425"/>
            <a:ext cx="1017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кедровка</a:t>
            </a:r>
          </a:p>
        </p:txBody>
      </p:sp>
      <p:sp>
        <p:nvSpPr>
          <p:cNvPr id="29738" name="TextBox 35"/>
          <p:cNvSpPr txBox="1">
            <a:spLocks noChangeArrowheads="1"/>
          </p:cNvSpPr>
          <p:nvPr/>
        </p:nvSpPr>
        <p:spPr bwMode="auto">
          <a:xfrm>
            <a:off x="4643438" y="6092825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пищуха</a:t>
            </a:r>
          </a:p>
        </p:txBody>
      </p:sp>
      <p:sp>
        <p:nvSpPr>
          <p:cNvPr id="29739" name="TextBox 36"/>
          <p:cNvSpPr txBox="1">
            <a:spLocks noChangeArrowheads="1"/>
          </p:cNvSpPr>
          <p:nvPr/>
        </p:nvSpPr>
        <p:spPr bwMode="auto">
          <a:xfrm>
            <a:off x="7596188" y="4797425"/>
            <a:ext cx="900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чечётка</a:t>
            </a:r>
          </a:p>
        </p:txBody>
      </p:sp>
      <p:sp>
        <p:nvSpPr>
          <p:cNvPr id="29740" name="TextBox 37"/>
          <p:cNvSpPr txBox="1">
            <a:spLocks noChangeArrowheads="1"/>
          </p:cNvSpPr>
          <p:nvPr/>
        </p:nvSpPr>
        <p:spPr bwMode="auto">
          <a:xfrm>
            <a:off x="539750" y="1412875"/>
            <a:ext cx="925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снегирь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324__MG_706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5939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732462" cy="1085850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Живёт в хвойных и смешанных лесах. Клесты – кочующие птицы. В урожайные на шишки годы они могут гнездиться с начала февраля. </a:t>
            </a:r>
          </a:p>
          <a:p>
            <a:endParaRPr lang="ru-RU" smtClean="0"/>
          </a:p>
        </p:txBody>
      </p:sp>
      <p:sp>
        <p:nvSpPr>
          <p:cNvPr id="593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клёст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синица большая</a:t>
            </a:r>
          </a:p>
        </p:txBody>
      </p:sp>
      <p:pic>
        <p:nvPicPr>
          <p:cNvPr id="5" name="Рисунок 4" descr="15131_b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60419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88000" cy="9413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Самая крупная среди синиц, размером почти с </a:t>
            </a:r>
            <a:r>
              <a:rPr lang="ru-RU" sz="2000" b="1" smtClean="0">
                <a:solidFill>
                  <a:schemeClr val="accent2"/>
                </a:solidFill>
                <a:hlinkClick r:id="rId3" action="ppaction://hlinksldjump"/>
              </a:rPr>
              <a:t>воробья</a:t>
            </a:r>
            <a:r>
              <a:rPr lang="ru-RU" sz="2000" b="1" smtClean="0">
                <a:solidFill>
                  <a:schemeClr val="accent2"/>
                </a:solidFill>
              </a:rPr>
              <a:t>. Голова, горло, подхвостье чёрные, щёки и пятно на затылке белые.</a:t>
            </a:r>
          </a:p>
        </p:txBody>
      </p:sp>
      <p:sp>
        <p:nvSpPr>
          <p:cNvPr id="6" name="Управляющая кнопка: возврат 5">
            <a:hlinkClick r:id="" action="ppaction://hlinkshowjump?jump=lastslideviewed" highlightClick="1"/>
          </p:cNvPr>
          <p:cNvSpPr/>
          <p:nvPr/>
        </p:nvSpPr>
        <p:spPr>
          <a:xfrm>
            <a:off x="8027988" y="5445125"/>
            <a:ext cx="898525" cy="898525"/>
          </a:xfrm>
          <a:prstGeom prst="actionButtonReturn">
            <a:avLst/>
          </a:prstGeom>
          <a:solidFill>
            <a:srgbClr val="98B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-66bi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36725" y="688975"/>
            <a:ext cx="5548313" cy="4048125"/>
          </a:xfrm>
        </p:spPr>
      </p:pic>
      <p:sp>
        <p:nvSpPr>
          <p:cNvPr id="61442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3721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Грудь и брюшко синицы ярко-жёлтые с чёрной продольной полосой и «галстуком», хвост и крылья серо-голубые, спина зелёная. </a:t>
            </a:r>
            <a:br>
              <a:rPr lang="ru-RU" sz="2000" b="1" smtClean="0">
                <a:solidFill>
                  <a:schemeClr val="accent2"/>
                </a:solidFill>
              </a:rPr>
            </a:br>
            <a:endParaRPr lang="ru-RU" sz="2000" b="1" smtClean="0">
              <a:solidFill>
                <a:schemeClr val="accent2"/>
              </a:solidFill>
            </a:endParaRPr>
          </a:p>
        </p:txBody>
      </p:sp>
      <p:sp>
        <p:nvSpPr>
          <p:cNvPr id="614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синица большая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16562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Держится в лиственных и смешанных лесах, парках, кустарниках. Чаще других синиц поселяется рядом с человеком. </a:t>
            </a:r>
            <a:endParaRPr lang="ru-RU" sz="2000" smtClean="0"/>
          </a:p>
          <a:p>
            <a:endParaRPr lang="ru-RU" smtClean="0"/>
          </a:p>
        </p:txBody>
      </p:sp>
      <p:pic>
        <p:nvPicPr>
          <p:cNvPr id="10" name="Рисунок 9" descr="199619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624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синица большая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1d660_d283f0e5_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63490" name="Текст 3"/>
          <p:cNvSpPr>
            <a:spLocks noGrp="1"/>
          </p:cNvSpPr>
          <p:nvPr>
            <p:ph type="body" sz="half" idx="2"/>
          </p:nvPr>
        </p:nvSpPr>
        <p:spPr>
          <a:xfrm>
            <a:off x="1763713" y="5373688"/>
            <a:ext cx="5832475" cy="100806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Летом синица уничтожает огромное количество насекомых. Зимой питается семенами, являясь обычным посетителем кормушек в парках. </a:t>
            </a:r>
          </a:p>
        </p:txBody>
      </p:sp>
      <p:sp>
        <p:nvSpPr>
          <p:cNvPr id="634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синица большая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97568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25613" y="469900"/>
            <a:ext cx="5449887" cy="4267200"/>
          </a:xfrm>
        </p:spPr>
      </p:pic>
      <p:sp>
        <p:nvSpPr>
          <p:cNvPr id="6451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732462" cy="1085850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В морозы и метели синицы держатся ближе к жилью людей, подкармливаясь отходами с человеческого стола. Любят они несолёное сало.</a:t>
            </a:r>
          </a:p>
          <a:p>
            <a:pPr algn="just"/>
            <a:endParaRPr lang="ru-RU" sz="2000" b="1" smtClean="0">
              <a:solidFill>
                <a:schemeClr val="accent2"/>
              </a:solidFill>
            </a:endParaRPr>
          </a:p>
        </p:txBody>
      </p:sp>
      <p:sp>
        <p:nvSpPr>
          <p:cNvPr id="645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синица большая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щегол</a:t>
            </a:r>
          </a:p>
        </p:txBody>
      </p:sp>
      <p:pic>
        <p:nvPicPr>
          <p:cNvPr id="8" name="Содержимое 7" descr="1334423_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52613" y="566738"/>
            <a:ext cx="5499100" cy="4127500"/>
          </a:xfrm>
        </p:spPr>
      </p:pic>
      <p:sp>
        <p:nvSpPr>
          <p:cNvPr id="65539" name="Текст 9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019800" cy="1085850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Меньше </a:t>
            </a:r>
            <a:r>
              <a:rPr lang="ru-RU" sz="2000" b="1" smtClean="0">
                <a:solidFill>
                  <a:schemeClr val="accent2"/>
                </a:solidFill>
                <a:hlinkClick r:id="rId3" action="ppaction://hlinksldjump"/>
              </a:rPr>
              <a:t>воробья</a:t>
            </a:r>
            <a:r>
              <a:rPr lang="ru-RU" sz="2000" b="1" smtClean="0">
                <a:solidFill>
                  <a:schemeClr val="accent2"/>
                </a:solidFill>
              </a:rPr>
              <a:t>. Передняя часть головы красная, верх головы чёрный, щёки, надхвостье белые, спина каштановая, на крыльях  жёлтая полоса.</a:t>
            </a:r>
          </a:p>
        </p:txBody>
      </p:sp>
      <p:sp>
        <p:nvSpPr>
          <p:cNvPr id="5" name="Управляющая кнопка: возврат 4">
            <a:hlinkClick r:id="" action="ppaction://hlinkshowjump?jump=lastslideviewed" highlightClick="1"/>
          </p:cNvPr>
          <p:cNvSpPr/>
          <p:nvPr/>
        </p:nvSpPr>
        <p:spPr>
          <a:xfrm>
            <a:off x="8027988" y="5445125"/>
            <a:ext cx="898525" cy="863600"/>
          </a:xfrm>
          <a:prstGeom prst="actionButtonReturn">
            <a:avLst/>
          </a:prstGeom>
          <a:solidFill>
            <a:srgbClr val="98B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щегол</a:t>
            </a:r>
          </a:p>
        </p:txBody>
      </p:sp>
      <p:pic>
        <p:nvPicPr>
          <p:cNvPr id="12" name="Рисунок 11" descr="kvadratk3-13-bi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66563" name="Текст 10"/>
          <p:cNvSpPr>
            <a:spLocks noGrp="1"/>
          </p:cNvSpPr>
          <p:nvPr>
            <p:ph type="body" sz="half" idx="2"/>
          </p:nvPr>
        </p:nvSpPr>
        <p:spPr>
          <a:xfrm>
            <a:off x="1692275" y="5373688"/>
            <a:ext cx="5543550" cy="1079500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Зимой щеглы кормятся на кустах чертополоха и репейника. Стайки щеглов залетают в города на заросшие бурьяном пустыри.</a:t>
            </a:r>
            <a:br>
              <a:rPr lang="ru-RU" sz="2000" b="1" smtClean="0">
                <a:solidFill>
                  <a:schemeClr val="accent2"/>
                </a:solidFill>
              </a:rPr>
            </a:br>
            <a:endParaRPr lang="ru-RU" sz="20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pPr algn="just"/>
            <a:endParaRPr lang="ru-RU" smtClean="0"/>
          </a:p>
          <a:p>
            <a:pPr algn="just"/>
            <a:r>
              <a:rPr lang="ru-RU" smtClean="0"/>
              <a:t>.</a:t>
            </a:r>
            <a:br>
              <a:rPr lang="ru-RU" smtClean="0"/>
            </a:br>
            <a:endParaRPr lang="ru-RU" smtClean="0"/>
          </a:p>
        </p:txBody>
      </p:sp>
      <p:sp>
        <p:nvSpPr>
          <p:cNvPr id="67586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щегол</a:t>
            </a:r>
          </a:p>
        </p:txBody>
      </p:sp>
      <p:pic>
        <p:nvPicPr>
          <p:cNvPr id="9" name="Picture 2" descr="Картинка 58 из 299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09600"/>
            <a:ext cx="5456238" cy="4048125"/>
          </a:xfrm>
        </p:spPr>
      </p:pic>
      <p:sp>
        <p:nvSpPr>
          <p:cNvPr id="67588" name="Прямоугольник 4"/>
          <p:cNvSpPr>
            <a:spLocks noChangeArrowheads="1"/>
          </p:cNvSpPr>
          <p:nvPr/>
        </p:nvSpPr>
        <p:spPr bwMode="auto">
          <a:xfrm>
            <a:off x="1835150" y="5300663"/>
            <a:ext cx="55451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chemeClr val="accent2"/>
                </a:solidFill>
                <a:latin typeface="Garamond" pitchFamily="18" charset="0"/>
              </a:rPr>
              <a:t>Зимние перекочёвки щеглов зависят от урожая кормовых семян и от снегопадов, засыпающих корм. Холодов щеглы не боятся.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чиж</a:t>
            </a:r>
          </a:p>
        </p:txBody>
      </p:sp>
      <p:sp>
        <p:nvSpPr>
          <p:cNvPr id="68610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Чиж - маленькая, меньше </a:t>
            </a:r>
            <a:r>
              <a:rPr lang="ru-RU" sz="2000" b="1" smtClean="0">
                <a:solidFill>
                  <a:schemeClr val="accent2"/>
                </a:solidFill>
                <a:hlinkClick r:id="rId2" action="ppaction://hlinksldjump"/>
              </a:rPr>
              <a:t>щегла</a:t>
            </a:r>
            <a:r>
              <a:rPr lang="ru-RU" sz="2000" b="1" smtClean="0">
                <a:solidFill>
                  <a:schemeClr val="accent2"/>
                </a:solidFill>
              </a:rPr>
              <a:t>, очень подвижная птичка. Оперение желтовато-зелёное с тёмными пестринами. </a:t>
            </a:r>
          </a:p>
          <a:p>
            <a:endParaRPr lang="ru-RU" sz="1800" b="1" smtClean="0">
              <a:solidFill>
                <a:schemeClr val="accent2"/>
              </a:solidFill>
            </a:endParaRPr>
          </a:p>
        </p:txBody>
      </p:sp>
      <p:pic>
        <p:nvPicPr>
          <p:cNvPr id="9" name="Рисунок 8" descr="0_7ba0_943519da_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fond_18_1280x10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1196975"/>
          <a:ext cx="8713788" cy="5472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852"/>
                <a:gridCol w="2141632"/>
                <a:gridCol w="2141632"/>
                <a:gridCol w="2214852"/>
              </a:tblGrid>
              <a:tr h="18242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  <a:tr h="18242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  <a:tr h="18242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BCE4"/>
                    </a:solidFill>
                  </a:tcPr>
                </a:tc>
              </a:tr>
            </a:tbl>
          </a:graphicData>
        </a:graphic>
      </p:graphicFrame>
      <p:pic>
        <p:nvPicPr>
          <p:cNvPr id="31759" name="Picture 5" descr="Картинка 204 из 378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3" y="1341438"/>
            <a:ext cx="19812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2" descr="Картинка 176 из 3304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5563" y="1341438"/>
            <a:ext cx="19558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4" descr="Картинка 37 из 1821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78363" y="1341438"/>
            <a:ext cx="19399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Picture 2" descr="Картинка 896 из 28073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65925" y="1341438"/>
            <a:ext cx="1985963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Picture 6" descr="Картинка 785 из 7305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8313" y="3141663"/>
            <a:ext cx="1981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4" name="Picture 6" descr="Картинка 243 из 10785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70688" y="3106738"/>
            <a:ext cx="1952625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" descr="Картинка 2 из 109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592388" y="4868863"/>
            <a:ext cx="19431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6" name="Picture 4" descr="Картинка 29 из 1382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761163" y="4868863"/>
            <a:ext cx="1960562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7" name="Picture 6" descr="Картинка 304 из 1382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665663" y="3141663"/>
            <a:ext cx="195897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Прямоугольник 13"/>
          <p:cNvPicPr>
            <a:picLocks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90525" y="36513"/>
            <a:ext cx="8223250" cy="1158875"/>
          </a:xfrm>
          <a:prstGeom prst="rect">
            <a:avLst/>
          </a:prstGeom>
          <a:noFill/>
        </p:spPr>
      </p:pic>
      <p:pic>
        <p:nvPicPr>
          <p:cNvPr id="31769" name="Picture 8" descr="Картинка 816 из 3543">
            <a:hlinkClick r:id="rId23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691063" y="4868863"/>
            <a:ext cx="193357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0" name="Picture 2" descr="Картинка 102 из 21277">
            <a:hlinkClick r:id="rId25"/>
          </p:cNvPr>
          <p:cNvPicPr>
            <a:picLocks noChangeAspect="1" noChangeArrowheads="1"/>
          </p:cNvPicPr>
          <p:nvPr/>
        </p:nvPicPr>
        <p:blipFill>
          <a:blip r:embed="rId26"/>
          <a:srcRect l="-926" t="21526" r="2779" b="19443"/>
          <a:stretch>
            <a:fillRect/>
          </a:stretch>
        </p:blipFill>
        <p:spPr bwMode="auto">
          <a:xfrm>
            <a:off x="449263" y="4868863"/>
            <a:ext cx="1987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1" name="Рисунок 21" descr="0_3c7a5_ab6fe0c2_L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590800" y="3141663"/>
            <a:ext cx="19462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2" name="Рисунок 16" descr="17.gif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rot="674791">
            <a:off x="179388" y="9810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3" name="Рисунок 17" descr="17.gif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rot="-1012684">
            <a:off x="107950" y="62372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4" name="Рисунок 18" descr="17.gif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rot="-789451">
            <a:off x="8566150" y="96202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5" name="Рисунок 19" descr="17.gif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rot="736767">
            <a:off x="8532813" y="62372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6" name="TextBox 22"/>
          <p:cNvSpPr txBox="1">
            <a:spLocks noChangeArrowheads="1"/>
          </p:cNvSpPr>
          <p:nvPr/>
        </p:nvSpPr>
        <p:spPr bwMode="auto">
          <a:xfrm>
            <a:off x="2555875" y="2636838"/>
            <a:ext cx="668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галка</a:t>
            </a:r>
          </a:p>
        </p:txBody>
      </p:sp>
      <p:sp>
        <p:nvSpPr>
          <p:cNvPr id="31777" name="TextBox 23"/>
          <p:cNvSpPr txBox="1">
            <a:spLocks noChangeArrowheads="1"/>
          </p:cNvSpPr>
          <p:nvPr/>
        </p:nvSpPr>
        <p:spPr bwMode="auto">
          <a:xfrm>
            <a:off x="1619250" y="1341438"/>
            <a:ext cx="809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голубь</a:t>
            </a:r>
          </a:p>
        </p:txBody>
      </p:sp>
      <p:sp>
        <p:nvSpPr>
          <p:cNvPr id="31778" name="TextBox 24"/>
          <p:cNvSpPr txBox="1">
            <a:spLocks noChangeArrowheads="1"/>
          </p:cNvSpPr>
          <p:nvPr/>
        </p:nvSpPr>
        <p:spPr bwMode="auto">
          <a:xfrm>
            <a:off x="5724525" y="1341438"/>
            <a:ext cx="854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ворона</a:t>
            </a:r>
          </a:p>
        </p:txBody>
      </p:sp>
      <p:sp>
        <p:nvSpPr>
          <p:cNvPr id="31779" name="TextBox 25"/>
          <p:cNvSpPr txBox="1">
            <a:spLocks noChangeArrowheads="1"/>
          </p:cNvSpPr>
          <p:nvPr/>
        </p:nvSpPr>
        <p:spPr bwMode="auto">
          <a:xfrm>
            <a:off x="6732588" y="2636838"/>
            <a:ext cx="973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воробей</a:t>
            </a:r>
          </a:p>
        </p:txBody>
      </p:sp>
      <p:sp>
        <p:nvSpPr>
          <p:cNvPr id="31780" name="TextBox 26"/>
          <p:cNvSpPr txBox="1">
            <a:spLocks noChangeArrowheads="1"/>
          </p:cNvSpPr>
          <p:nvPr/>
        </p:nvSpPr>
        <p:spPr bwMode="auto">
          <a:xfrm>
            <a:off x="468313" y="4365625"/>
            <a:ext cx="895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сорока</a:t>
            </a:r>
          </a:p>
        </p:txBody>
      </p:sp>
      <p:sp>
        <p:nvSpPr>
          <p:cNvPr id="31781" name="TextBox 27"/>
          <p:cNvSpPr txBox="1">
            <a:spLocks noChangeArrowheads="1"/>
          </p:cNvSpPr>
          <p:nvPr/>
        </p:nvSpPr>
        <p:spPr bwMode="auto">
          <a:xfrm>
            <a:off x="3708400" y="3068638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дрозд</a:t>
            </a:r>
          </a:p>
        </p:txBody>
      </p:sp>
      <p:sp>
        <p:nvSpPr>
          <p:cNvPr id="31782" name="TextBox 28"/>
          <p:cNvSpPr txBox="1">
            <a:spLocks noChangeArrowheads="1"/>
          </p:cNvSpPr>
          <p:nvPr/>
        </p:nvSpPr>
        <p:spPr bwMode="auto">
          <a:xfrm>
            <a:off x="4643438" y="3068638"/>
            <a:ext cx="966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глухарь</a:t>
            </a:r>
          </a:p>
        </p:txBody>
      </p:sp>
      <p:sp>
        <p:nvSpPr>
          <p:cNvPr id="31783" name="TextBox 29"/>
          <p:cNvSpPr txBox="1">
            <a:spLocks noChangeArrowheads="1"/>
          </p:cNvSpPr>
          <p:nvPr/>
        </p:nvSpPr>
        <p:spPr bwMode="auto">
          <a:xfrm>
            <a:off x="6732588" y="3068638"/>
            <a:ext cx="69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дятел</a:t>
            </a:r>
          </a:p>
        </p:txBody>
      </p:sp>
      <p:sp>
        <p:nvSpPr>
          <p:cNvPr id="31784" name="TextBox 30"/>
          <p:cNvSpPr txBox="1">
            <a:spLocks noChangeArrowheads="1"/>
          </p:cNvSpPr>
          <p:nvPr/>
        </p:nvSpPr>
        <p:spPr bwMode="auto">
          <a:xfrm>
            <a:off x="6804025" y="6092825"/>
            <a:ext cx="931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рябчик</a:t>
            </a:r>
          </a:p>
        </p:txBody>
      </p:sp>
      <p:sp>
        <p:nvSpPr>
          <p:cNvPr id="31785" name="TextBox 31"/>
          <p:cNvSpPr txBox="1">
            <a:spLocks noChangeArrowheads="1"/>
          </p:cNvSpPr>
          <p:nvPr/>
        </p:nvSpPr>
        <p:spPr bwMode="auto">
          <a:xfrm>
            <a:off x="4716463" y="4868863"/>
            <a:ext cx="909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Garamond" pitchFamily="18" charset="0"/>
              </a:rPr>
              <a:t>овсянка</a:t>
            </a:r>
          </a:p>
        </p:txBody>
      </p:sp>
      <p:sp>
        <p:nvSpPr>
          <p:cNvPr id="31786" name="TextBox 32"/>
          <p:cNvSpPr txBox="1">
            <a:spLocks noChangeArrowheads="1"/>
          </p:cNvSpPr>
          <p:nvPr/>
        </p:nvSpPr>
        <p:spPr bwMode="auto">
          <a:xfrm>
            <a:off x="2627313" y="4868863"/>
            <a:ext cx="96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Garamond" pitchFamily="18" charset="0"/>
              </a:rPr>
              <a:t>тетерев</a:t>
            </a:r>
          </a:p>
        </p:txBody>
      </p:sp>
      <p:sp>
        <p:nvSpPr>
          <p:cNvPr id="31787" name="TextBox 33"/>
          <p:cNvSpPr txBox="1">
            <a:spLocks noChangeArrowheads="1"/>
          </p:cNvSpPr>
          <p:nvPr/>
        </p:nvSpPr>
        <p:spPr bwMode="auto">
          <a:xfrm>
            <a:off x="1763713" y="6092825"/>
            <a:ext cx="592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Garamond" pitchFamily="18" charset="0"/>
              </a:rPr>
              <a:t>сова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Текст 10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413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У самцов шапочка, горло, хвост и крылья чёрные, у самок чёрный цвет в окраске отсутствует. Клюв серого цвета.</a:t>
            </a:r>
          </a:p>
        </p:txBody>
      </p:sp>
      <p:pic>
        <p:nvPicPr>
          <p:cNvPr id="12" name="Рисунок 11" descr="1312713_eeeeeeeeeeeee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696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чиж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413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Осенью и зимой любимая пища чижа - семена берёзы и ольхи. Чижи кочуют зимой стайками. </a:t>
            </a:r>
            <a:endParaRPr lang="ru-RU" sz="2000" smtClean="0"/>
          </a:p>
          <a:p>
            <a:pPr algn="just"/>
            <a:endParaRPr lang="ru-RU" sz="2000" b="1" smtClean="0">
              <a:solidFill>
                <a:schemeClr val="accent2"/>
              </a:solidFill>
            </a:endParaRPr>
          </a:p>
        </p:txBody>
      </p:sp>
      <p:pic>
        <p:nvPicPr>
          <p:cNvPr id="6" name="Рисунок 5" descr="735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706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чиж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659437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Меньше </a:t>
            </a:r>
            <a:r>
              <a:rPr lang="ru-RU" sz="2000" b="1" smtClean="0">
                <a:solidFill>
                  <a:schemeClr val="accent2"/>
                </a:solidFill>
                <a:hlinkClick r:id="rId2" action="ppaction://hlinksldjump"/>
              </a:rPr>
              <a:t>воробья</a:t>
            </a:r>
            <a:r>
              <a:rPr lang="ru-RU" sz="2000" b="1" smtClean="0">
                <a:solidFill>
                  <a:schemeClr val="accent2"/>
                </a:solidFill>
              </a:rPr>
              <a:t>. Верх серо-бурый с чёрными пестринами, брюшко светлое, горло чёрное, хвост тёмный, на лбу малиновая шапочка.</a:t>
            </a:r>
          </a:p>
        </p:txBody>
      </p:sp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чечётка</a:t>
            </a:r>
          </a:p>
        </p:txBody>
      </p:sp>
      <p:pic>
        <p:nvPicPr>
          <p:cNvPr id="8" name="Picture 2" descr="Картинка 20 из 94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Текст 8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8039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Населяет лесотундру и хвойные леса.</a:t>
            </a:r>
            <a:r>
              <a:rPr lang="ru-RU" sz="2000" smtClean="0"/>
              <a:t> </a:t>
            </a:r>
            <a:r>
              <a:rPr lang="ru-RU" sz="2000" b="1" smtClean="0">
                <a:solidFill>
                  <a:schemeClr val="accent2"/>
                </a:solidFill>
              </a:rPr>
              <a:t>Зимой чечётки откочевывают к югу в зону смешанных лесов</a:t>
            </a:r>
            <a:r>
              <a:rPr lang="ru-RU" sz="2000" smtClean="0"/>
              <a:t> </a:t>
            </a:r>
            <a:r>
              <a:rPr lang="ru-RU" sz="2000" b="1" smtClean="0">
                <a:solidFill>
                  <a:schemeClr val="accent2"/>
                </a:solidFill>
              </a:rPr>
              <a:t>в поисках семян берёзы, ольхи и сорняков. </a:t>
            </a:r>
            <a:br>
              <a:rPr lang="ru-RU" sz="2000" b="1" smtClean="0">
                <a:solidFill>
                  <a:schemeClr val="accent2"/>
                </a:solidFill>
              </a:rPr>
            </a:br>
            <a:endParaRPr lang="ru-RU" sz="2000" b="1" smtClean="0">
              <a:solidFill>
                <a:schemeClr val="accent2"/>
              </a:solidFill>
            </a:endParaRPr>
          </a:p>
        </p:txBody>
      </p:sp>
      <p:pic>
        <p:nvPicPr>
          <p:cNvPr id="10" name="Picture 2" descr="Картинка 12 из 94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727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чечётка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Рисунок 1" descr="fond_18_1280x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404664"/>
            <a:ext cx="807249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DA0D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DA0D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1" name="Рисунок 9" descr="ptisa02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5516563"/>
            <a:ext cx="1085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Таблица 16"/>
          <p:cNvPicPr>
            <a:picLocks noGrp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1481138"/>
            <a:ext cx="6351588" cy="5132387"/>
          </a:xfrm>
          <a:prstGeom prst="rect">
            <a:avLst/>
          </a:prstGeom>
          <a:noFill/>
        </p:spPr>
      </p:pic>
      <p:pic>
        <p:nvPicPr>
          <p:cNvPr id="73733" name="Рисунок 17" descr="1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299720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4" descr="10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3238" y="1841500"/>
            <a:ext cx="2609850" cy="2084388"/>
          </a:xfrm>
          <a:prstGeom prst="rect">
            <a:avLst/>
          </a:prstGeom>
          <a:noFill/>
        </p:spPr>
      </p:pic>
      <p:pic>
        <p:nvPicPr>
          <p:cNvPr id="20" name="Рисунок 19" descr="ff21123729f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5775" y="4211638"/>
            <a:ext cx="2608263" cy="2049462"/>
          </a:xfrm>
          <a:prstGeom prst="rect">
            <a:avLst/>
          </a:prstGeom>
          <a:noFill/>
        </p:spPr>
      </p:pic>
      <p:pic>
        <p:nvPicPr>
          <p:cNvPr id="21" name="Рисунок 20" descr="2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1700" y="4211638"/>
            <a:ext cx="2622550" cy="2103437"/>
          </a:xfrm>
          <a:prstGeom prst="rect">
            <a:avLst/>
          </a:prstGeom>
          <a:noFill/>
        </p:spPr>
      </p:pic>
      <p:pic>
        <p:nvPicPr>
          <p:cNvPr id="22" name="Рисунок 21" descr="0_1d660_d283f0e5_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1700" y="1822450"/>
            <a:ext cx="2676525" cy="2116138"/>
          </a:xfrm>
          <a:prstGeom prst="rect">
            <a:avLst/>
          </a:prstGeom>
          <a:noFill/>
        </p:spPr>
      </p:pic>
      <p:pic>
        <p:nvPicPr>
          <p:cNvPr id="73738" name="Рисунок 22" descr="1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6550" y="422116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Рисунок 23" descr="1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408977">
            <a:off x="7321550" y="135096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Рисунок 24" descr="1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77542">
            <a:off x="7305675" y="61610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Рисунок 25" descr="1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08473">
            <a:off x="1258888" y="1268413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Рисунок 26" descr="1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01226">
            <a:off x="1187450" y="6165850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Рисунок 15" descr="1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9810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Рисунок 27" descr="snowflake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01013" y="1773238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Рисунок 28" descr="snowflake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987720">
            <a:off x="8532813" y="5229225"/>
            <a:ext cx="5032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Рисунок 1" descr="fond_18_1280x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Таблица 12"/>
          <p:cNvPicPr>
            <a:picLocks noGrp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1414463"/>
            <a:ext cx="6132513" cy="5272087"/>
          </a:xfrm>
          <a:prstGeom prst="rect">
            <a:avLst/>
          </a:prstGeom>
          <a:noFill/>
        </p:spPr>
      </p:pic>
      <p:pic>
        <p:nvPicPr>
          <p:cNvPr id="14" name="Picture 4" descr="Картинка 45 из 180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9100" y="1768475"/>
            <a:ext cx="2601913" cy="2090738"/>
          </a:xfrm>
          <a:prstGeom prst="rect">
            <a:avLst/>
          </a:prstGeom>
          <a:noFill/>
        </p:spPr>
      </p:pic>
      <p:pic>
        <p:nvPicPr>
          <p:cNvPr id="15" name="Рисунок 14" descr="36018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675" y="1768475"/>
            <a:ext cx="2566988" cy="2097088"/>
          </a:xfrm>
          <a:prstGeom prst="rect">
            <a:avLst/>
          </a:prstGeom>
          <a:noFill/>
        </p:spPr>
      </p:pic>
      <p:pic>
        <p:nvPicPr>
          <p:cNvPr id="16" name="Picture 16" descr="Картинка 201 из 1808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5775" y="4138613"/>
            <a:ext cx="2535238" cy="2170112"/>
          </a:xfrm>
          <a:prstGeom prst="rect">
            <a:avLst/>
          </a:prstGeom>
          <a:noFill/>
        </p:spPr>
      </p:pic>
      <p:pic>
        <p:nvPicPr>
          <p:cNvPr id="17" name="Picture 2" descr="Картинка 34 из 1809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8675" y="4144963"/>
            <a:ext cx="2530475" cy="217011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67544" y="404664"/>
            <a:ext cx="807249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DA0D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КОРМУШКИ ДЛЯ ПТИЦ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DA0D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60" name="Рисунок 19" descr="1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44242">
            <a:off x="107950" y="981075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Рисунок 20" descr="1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4388" y="62372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2" name="Рисунок 21" descr="1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1268413"/>
            <a:ext cx="5651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Рисунок 22" descr="1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8888" y="134143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4" name="Рисунок 23" descr="17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8888" y="6237288"/>
            <a:ext cx="523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5" name="Рисунок 24" descr="snowflake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56550" y="1773238"/>
            <a:ext cx="5032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6" name="Рисунок 25" descr="snowflake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4750" y="4005263"/>
            <a:ext cx="5032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7" name="Рисунок 17" descr="65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20025" y="5084763"/>
            <a:ext cx="11795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Рисунок 1" descr="fond_18_1280x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388" y="1773238"/>
            <a:ext cx="8785225" cy="1584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 descr="sunflower_seed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2054225"/>
            <a:ext cx="1163638" cy="1133475"/>
          </a:xfrm>
          <a:prstGeom prst="rect">
            <a:avLst/>
          </a:prstGeom>
          <a:noFill/>
        </p:spPr>
      </p:pic>
      <p:pic>
        <p:nvPicPr>
          <p:cNvPr id="5" name="Picture 8" descr="Картинка 26 из 26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1916113"/>
            <a:ext cx="159067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Картинка 104 из 956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3125" y="1908175"/>
            <a:ext cx="1463675" cy="1341438"/>
          </a:xfrm>
          <a:prstGeom prst="rect">
            <a:avLst/>
          </a:prstGeom>
          <a:noFill/>
        </p:spPr>
      </p:pic>
      <p:pic>
        <p:nvPicPr>
          <p:cNvPr id="7" name="Picture 4" descr="Картинка 175 из 1727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6013" y="1981200"/>
            <a:ext cx="1243012" cy="1238250"/>
          </a:xfrm>
          <a:prstGeom prst="rect">
            <a:avLst/>
          </a:prstGeom>
          <a:noFill/>
        </p:spPr>
      </p:pic>
      <p:pic>
        <p:nvPicPr>
          <p:cNvPr id="8" name="Рисунок 7" descr="mille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4288" y="1981200"/>
            <a:ext cx="1311275" cy="1255713"/>
          </a:xfrm>
          <a:prstGeom prst="rect">
            <a:avLst/>
          </a:prstGeom>
          <a:noFill/>
        </p:spPr>
      </p:pic>
      <p:pic>
        <p:nvPicPr>
          <p:cNvPr id="9" name="Picture 4" descr="Картинка 29 из 1057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2863" y="1908175"/>
            <a:ext cx="1273175" cy="1236663"/>
          </a:xfrm>
          <a:prstGeom prst="rect">
            <a:avLst/>
          </a:prstGeom>
          <a:noFill/>
        </p:spPr>
      </p:pic>
      <p:pic>
        <p:nvPicPr>
          <p:cNvPr id="10" name="Прямоугольник 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5350" y="323850"/>
            <a:ext cx="7212013" cy="1157288"/>
          </a:xfrm>
          <a:prstGeom prst="rect">
            <a:avLst/>
          </a:prstGeom>
          <a:noFill/>
        </p:spPr>
      </p:pic>
      <p:pic>
        <p:nvPicPr>
          <p:cNvPr id="75786" name="Рисунок 11" descr="efe1f371a9380ce977aa272f7a16c743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470296">
            <a:off x="784225" y="4060825"/>
            <a:ext cx="19939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228742967_c48-2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81325" y="3492500"/>
            <a:ext cx="3614738" cy="3371850"/>
          </a:xfrm>
          <a:prstGeom prst="rect">
            <a:avLst/>
          </a:prstGeom>
          <a:noFill/>
        </p:spPr>
      </p:pic>
      <p:pic>
        <p:nvPicPr>
          <p:cNvPr id="75788" name="Рисунок 13" descr="17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04025" y="3860800"/>
            <a:ext cx="5667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Рисунок 14" descr="17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16238" y="3500438"/>
            <a:ext cx="5651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Рисунок 15" descr="17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9750" y="908050"/>
            <a:ext cx="5651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дрозд-рябинник</a:t>
            </a:r>
            <a:endParaRPr lang="ru-RU" sz="4000" smtClean="0"/>
          </a:p>
        </p:txBody>
      </p:sp>
      <p:pic>
        <p:nvPicPr>
          <p:cNvPr id="5" name="Рисунок 4" descr="64379043_184665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57388" y="609600"/>
            <a:ext cx="5192712" cy="3895725"/>
          </a:xfrm>
        </p:spPr>
      </p:pic>
      <p:sp>
        <p:nvSpPr>
          <p:cNvPr id="7680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Крупный дрозд с серой головой, бурой спиной и серым надхвостьем. Грудь и бока охристые с тёмными пестринами.</a:t>
            </a:r>
          </a:p>
          <a:p>
            <a:pPr algn="just"/>
            <a:endParaRPr lang="ru-RU" sz="1800" b="1" smtClean="0">
              <a:solidFill>
                <a:schemeClr val="accent2"/>
              </a:solidFill>
            </a:endParaRPr>
          </a:p>
          <a:p>
            <a:endParaRPr lang="ru-RU" smtClean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8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85850"/>
          </a:xfrm>
        </p:spPr>
        <p:txBody>
          <a:bodyPr/>
          <a:lstStyle/>
          <a:p>
            <a:pPr algn="just">
              <a:defRPr/>
            </a:pPr>
            <a:r>
              <a:rPr lang="ru-RU" sz="2000" b="1" dirty="0" smtClean="0">
                <a:solidFill>
                  <a:schemeClr val="accent2"/>
                </a:solidFill>
              </a:rPr>
              <a:t>Пристрастие к рябине у этих дроздов необычайное. В тёплые, богатые рябиной годы, дрозды–рябинники зимуют в городах.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dirty="0"/>
          </a:p>
        </p:txBody>
      </p:sp>
      <p:sp>
        <p:nvSpPr>
          <p:cNvPr id="778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дрозд-рябинник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дрозд-рябинник</a:t>
            </a:r>
            <a:endParaRPr lang="ru-RU" sz="4000" smtClean="0"/>
          </a:p>
        </p:txBody>
      </p:sp>
      <p:pic>
        <p:nvPicPr>
          <p:cNvPr id="5" name="Рисунок 4" descr="0_2537a_d062c9af_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78851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659437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Зимой рябинники держатся крупными стаями. Они едят и другие ягоды: крушины, калины, бузины, боярышника, можжевельника.</a:t>
            </a:r>
            <a:endParaRPr lang="ru-RU" b="1" smtClean="0">
              <a:solidFill>
                <a:schemeClr val="accent2"/>
              </a:solidFill>
            </a:endParaRPr>
          </a:p>
          <a:p>
            <a:endParaRPr lang="ru-RU" smtClean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голубь</a:t>
            </a:r>
          </a:p>
        </p:txBody>
      </p:sp>
      <p:sp>
        <p:nvSpPr>
          <p:cNvPr id="3379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14412"/>
          </a:xfrm>
        </p:spPr>
        <p:txBody>
          <a:bodyPr/>
          <a:lstStyle/>
          <a:p>
            <a:r>
              <a:rPr lang="ru-RU" sz="2000" b="1" smtClean="0">
                <a:solidFill>
                  <a:schemeClr val="accent2"/>
                </a:solidFill>
              </a:rPr>
              <a:t>Обитает в населённых пунктах рядом с человеческим жильем, питается семенами растений.</a:t>
            </a:r>
            <a:br>
              <a:rPr lang="ru-RU" sz="2000" b="1" smtClean="0">
                <a:solidFill>
                  <a:schemeClr val="accent2"/>
                </a:solidFill>
              </a:rPr>
            </a:br>
            <a:endParaRPr lang="ru-RU" sz="2000" b="1" smtClean="0">
              <a:solidFill>
                <a:schemeClr val="accent2"/>
              </a:solidFill>
            </a:endParaRPr>
          </a:p>
        </p:txBody>
      </p:sp>
      <p:pic>
        <p:nvPicPr>
          <p:cNvPr id="7" name="Рисунок 6" descr="0_4c7b5_65ffdf6d_X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  <a:noFill/>
        </p:spPr>
      </p:pic>
      <p:sp>
        <p:nvSpPr>
          <p:cNvPr id="5" name="Управляющая кнопка: возврат 4">
            <a:hlinkClick r:id="" action="ppaction://hlinkshowjump?jump=lastslideviewed" highlightClick="1"/>
          </p:cNvPr>
          <p:cNvSpPr/>
          <p:nvPr/>
        </p:nvSpPr>
        <p:spPr>
          <a:xfrm>
            <a:off x="8027988" y="5373688"/>
            <a:ext cx="898525" cy="935037"/>
          </a:xfrm>
          <a:prstGeom prst="actionButtonReturn">
            <a:avLst/>
          </a:prstGeom>
          <a:solidFill>
            <a:srgbClr val="98B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9874" name="Рисунок 2" descr="fond_18_1280x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4475" y="225425"/>
            <a:ext cx="9693275" cy="1133475"/>
          </a:xfrm>
          <a:prstGeom prst="rect">
            <a:avLst/>
          </a:prstGeom>
          <a:noFill/>
        </p:spPr>
      </p:pic>
      <p:pic>
        <p:nvPicPr>
          <p:cNvPr id="5" name="Рисунок 4" descr="Sorbus-Edulis-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3" y="1500188"/>
            <a:ext cx="3565525" cy="2986087"/>
          </a:xfrm>
          <a:prstGeom prst="rect">
            <a:avLst/>
          </a:prstGeom>
          <a:noFill/>
        </p:spPr>
      </p:pic>
      <p:pic>
        <p:nvPicPr>
          <p:cNvPr id="6" name="Picture 6" descr="Картинка 3 из 15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2913" y="3949700"/>
            <a:ext cx="3511550" cy="2901950"/>
          </a:xfrm>
          <a:prstGeom prst="rect">
            <a:avLst/>
          </a:prstGeom>
          <a:noFill/>
        </p:spPr>
      </p:pic>
      <p:pic>
        <p:nvPicPr>
          <p:cNvPr id="8" name="Picture 2" descr="Картинка 11 из 359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2113" y="3011488"/>
            <a:ext cx="3565525" cy="2919412"/>
          </a:xfrm>
          <a:prstGeom prst="rect">
            <a:avLst/>
          </a:prstGeom>
          <a:noFill/>
        </p:spPr>
      </p:pic>
      <p:sp>
        <p:nvSpPr>
          <p:cNvPr id="79879" name="TextBox 11"/>
          <p:cNvSpPr txBox="1">
            <a:spLocks noChangeArrowheads="1"/>
          </p:cNvSpPr>
          <p:nvPr/>
        </p:nvSpPr>
        <p:spPr bwMode="auto">
          <a:xfrm>
            <a:off x="468313" y="4149725"/>
            <a:ext cx="12080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cs typeface="Arial" charset="0"/>
              </a:rPr>
              <a:t>рябина</a:t>
            </a:r>
          </a:p>
        </p:txBody>
      </p:sp>
      <p:sp>
        <p:nvSpPr>
          <p:cNvPr id="79880" name="TextBox 12"/>
          <p:cNvSpPr txBox="1">
            <a:spLocks noChangeArrowheads="1"/>
          </p:cNvSpPr>
          <p:nvPr/>
        </p:nvSpPr>
        <p:spPr bwMode="auto">
          <a:xfrm>
            <a:off x="3059113" y="5589588"/>
            <a:ext cx="1816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cs typeface="Arial" charset="0"/>
              </a:rPr>
              <a:t>боярышник</a:t>
            </a:r>
          </a:p>
        </p:txBody>
      </p:sp>
      <p:sp>
        <p:nvSpPr>
          <p:cNvPr id="79881" name="TextBox 13"/>
          <p:cNvSpPr txBox="1">
            <a:spLocks noChangeArrowheads="1"/>
          </p:cNvSpPr>
          <p:nvPr/>
        </p:nvSpPr>
        <p:spPr bwMode="auto">
          <a:xfrm>
            <a:off x="7524750" y="3644900"/>
            <a:ext cx="1189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cs typeface="Arial" charset="0"/>
              </a:rPr>
              <a:t>калина</a:t>
            </a:r>
          </a:p>
        </p:txBody>
      </p:sp>
      <p:pic>
        <p:nvPicPr>
          <p:cNvPr id="79882" name="Рисунок 14" descr="8320805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1844675"/>
            <a:ext cx="1219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Рисунок 15" descr="83208058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6013" y="5084763"/>
            <a:ext cx="12192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550" y="1557338"/>
            <a:ext cx="426561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itchFamily="34" charset="0"/>
              </a:rPr>
              <a:t>http://allforchildren.ru/why/which10.php</a:t>
            </a:r>
            <a:endParaRPr lang="ru-RU" sz="1200" dirty="0">
              <a:latin typeface="+mj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550" y="1773238"/>
            <a:ext cx="79216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itchFamily="34" charset="0"/>
              </a:rPr>
              <a:t>http://www.ecosystema.ru/08nature/birds/morf/morf4.htm</a:t>
            </a:r>
            <a:endParaRPr lang="ru-RU" sz="1200" dirty="0"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itchFamily="34" charset="0"/>
              </a:rPr>
              <a:t>http://ptici.narod.ru/</a:t>
            </a:r>
            <a:endParaRPr lang="ru-RU" sz="1200" dirty="0"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3050" y="152400"/>
            <a:ext cx="6034088" cy="11334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71550" y="2133600"/>
            <a:ext cx="7777163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itchFamily="34" charset="0"/>
              </a:rPr>
              <a:t>http://birds.academic.ru/</a:t>
            </a:r>
            <a:endParaRPr lang="ru-RU" sz="1200" dirty="0"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j-lt"/>
                <a:cs typeface="Arial" pitchFamily="34" charset="0"/>
              </a:rPr>
              <a:t>http://www.ecosystema.ru/08nature/birds/183.php</a:t>
            </a:r>
            <a:endParaRPr lang="ru-RU" sz="1200" dirty="0">
              <a:latin typeface="+mj-lt"/>
              <a:cs typeface="Arial" pitchFamily="34" charset="0"/>
            </a:endParaRPr>
          </a:p>
        </p:txBody>
      </p:sp>
      <p:pic>
        <p:nvPicPr>
          <p:cNvPr id="80901" name="Рисунок 7" descr="83.gif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4868863"/>
            <a:ext cx="26638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Прямоугольник 10"/>
          <p:cNvSpPr>
            <a:spLocks noChangeArrowheads="1"/>
          </p:cNvSpPr>
          <p:nvPr/>
        </p:nvSpPr>
        <p:spPr bwMode="auto">
          <a:xfrm>
            <a:off x="971550" y="2708275"/>
            <a:ext cx="75612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http://www.pitanieizdorovje.ru/index_files/pumkin seeds.jpg</a:t>
            </a:r>
            <a:endParaRPr lang="ru-RU" sz="1200">
              <a:latin typeface="Garamond" pitchFamily="18" charset="0"/>
              <a:hlinkClick r:id="rId5"/>
            </a:endParaRPr>
          </a:p>
        </p:txBody>
      </p:sp>
      <p:sp>
        <p:nvSpPr>
          <p:cNvPr id="80903" name="Прямоугольник 13"/>
          <p:cNvSpPr>
            <a:spLocks noChangeArrowheads="1"/>
          </p:cNvSpPr>
          <p:nvPr/>
        </p:nvSpPr>
        <p:spPr bwMode="auto">
          <a:xfrm>
            <a:off x="971550" y="2492375"/>
            <a:ext cx="79930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http://medigrower.cz/sites/default/files/imagecache/product_full/20101201110854978_0.jpg</a:t>
            </a:r>
            <a:endParaRPr lang="ru-RU" sz="1200">
              <a:latin typeface="Garamond" pitchFamily="18" charset="0"/>
              <a:hlinkClick r:id="rId6"/>
            </a:endParaRPr>
          </a:p>
        </p:txBody>
      </p:sp>
      <p:sp>
        <p:nvSpPr>
          <p:cNvPr id="80904" name="Прямоугольник 14"/>
          <p:cNvSpPr>
            <a:spLocks noChangeArrowheads="1"/>
          </p:cNvSpPr>
          <p:nvPr/>
        </p:nvSpPr>
        <p:spPr bwMode="auto">
          <a:xfrm>
            <a:off x="971550" y="3141663"/>
            <a:ext cx="655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http://s08.radikal.ru/i181/1007/a2/6847098468a0.gif</a:t>
            </a:r>
            <a:endParaRPr lang="ru-RU" sz="1200">
              <a:latin typeface="Garamond" pitchFamily="18" charset="0"/>
              <a:hlinkClick r:id="rId7"/>
            </a:endParaRPr>
          </a:p>
        </p:txBody>
      </p:sp>
      <p:sp>
        <p:nvSpPr>
          <p:cNvPr id="80905" name="Прямоугольник 15"/>
          <p:cNvSpPr>
            <a:spLocks noChangeArrowheads="1"/>
          </p:cNvSpPr>
          <p:nvPr/>
        </p:nvSpPr>
        <p:spPr bwMode="auto">
          <a:xfrm>
            <a:off x="971550" y="3357563"/>
            <a:ext cx="3063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http://arbuz.ucoz.com/Dynya/DSCN8540.gif</a:t>
            </a:r>
            <a:endParaRPr lang="ru-RU" sz="1200">
              <a:latin typeface="Garamond" pitchFamily="18" charset="0"/>
              <a:hlinkClick r:id="rId8"/>
            </a:endParaRPr>
          </a:p>
        </p:txBody>
      </p:sp>
      <p:sp>
        <p:nvSpPr>
          <p:cNvPr id="80906" name="Прямоугольник 16"/>
          <p:cNvSpPr>
            <a:spLocks noChangeArrowheads="1"/>
          </p:cNvSpPr>
          <p:nvPr/>
        </p:nvSpPr>
        <p:spPr bwMode="auto">
          <a:xfrm>
            <a:off x="900113" y="3573463"/>
            <a:ext cx="7272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Garamond" pitchFamily="18" charset="0"/>
              </a:rPr>
              <a:t>  </a:t>
            </a:r>
            <a:r>
              <a:rPr lang="en-US" sz="1200">
                <a:latin typeface="Garamond" pitchFamily="18" charset="0"/>
              </a:rPr>
              <a:t>http://btinoco.files.wordpress.com/2009/12/comedouro.jpg</a:t>
            </a:r>
            <a:endParaRPr lang="ru-RU" sz="1200">
              <a:latin typeface="Garamond" pitchFamily="18" charset="0"/>
              <a:hlinkClick r:id="rId9"/>
            </a:endParaRPr>
          </a:p>
        </p:txBody>
      </p:sp>
      <p:sp>
        <p:nvSpPr>
          <p:cNvPr id="80907" name="Прямоугольник 17"/>
          <p:cNvSpPr>
            <a:spLocks noChangeArrowheads="1"/>
          </p:cNvSpPr>
          <p:nvPr/>
        </p:nvSpPr>
        <p:spPr bwMode="auto">
          <a:xfrm>
            <a:off x="971550" y="3789363"/>
            <a:ext cx="7921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http://www.pokormimptic.com/prosteishie_kormushki/images/kormushka_iz_molochnogo_paketa_1.jpg</a:t>
            </a:r>
            <a:endParaRPr lang="ru-RU" sz="1200">
              <a:latin typeface="Garamond" pitchFamily="18" charset="0"/>
              <a:hlinkClick r:id="rId10"/>
            </a:endParaRPr>
          </a:p>
        </p:txBody>
      </p:sp>
      <p:sp>
        <p:nvSpPr>
          <p:cNvPr id="80908" name="Прямоугольник 18"/>
          <p:cNvSpPr>
            <a:spLocks noChangeArrowheads="1"/>
          </p:cNvSpPr>
          <p:nvPr/>
        </p:nvSpPr>
        <p:spPr bwMode="auto">
          <a:xfrm>
            <a:off x="971550" y="4005263"/>
            <a:ext cx="4643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http://www.rbcu.ru/upload/forum/upload/666/15871__2.jpg</a:t>
            </a:r>
            <a:endParaRPr lang="ru-RU" sz="1200">
              <a:latin typeface="Garamond" pitchFamily="18" charset="0"/>
              <a:hlinkClick r:id="rId11"/>
            </a:endParaRPr>
          </a:p>
        </p:txBody>
      </p:sp>
      <p:sp>
        <p:nvSpPr>
          <p:cNvPr id="80909" name="Прямоугольник 19"/>
          <p:cNvSpPr>
            <a:spLocks noChangeArrowheads="1"/>
          </p:cNvSpPr>
          <p:nvPr/>
        </p:nvSpPr>
        <p:spPr bwMode="auto">
          <a:xfrm>
            <a:off x="971550" y="4221163"/>
            <a:ext cx="799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http://www.birds.kz/Acanthis flammea/main_photo.jpg</a:t>
            </a:r>
            <a:endParaRPr lang="ru-RU" sz="1200">
              <a:latin typeface="Garamond" pitchFamily="18" charset="0"/>
              <a:hlinkClick r:id="rId12"/>
            </a:endParaRPr>
          </a:p>
        </p:txBody>
      </p:sp>
      <p:sp>
        <p:nvSpPr>
          <p:cNvPr id="80910" name="Прямоугольник 20"/>
          <p:cNvSpPr>
            <a:spLocks noChangeArrowheads="1"/>
          </p:cNvSpPr>
          <p:nvPr/>
        </p:nvSpPr>
        <p:spPr bwMode="auto">
          <a:xfrm>
            <a:off x="971550" y="4437063"/>
            <a:ext cx="57610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http://album.foto.ru/photos/or/96393/482352.jpg</a:t>
            </a:r>
            <a:endParaRPr lang="ru-RU" sz="1200">
              <a:latin typeface="Garamond" pitchFamily="18" charset="0"/>
              <a:hlinkClick r:id="rId13"/>
            </a:endParaRPr>
          </a:p>
        </p:txBody>
      </p:sp>
      <p:sp>
        <p:nvSpPr>
          <p:cNvPr id="80911" name="Прямоугольник 21"/>
          <p:cNvSpPr>
            <a:spLocks noChangeArrowheads="1"/>
          </p:cNvSpPr>
          <p:nvPr/>
        </p:nvSpPr>
        <p:spPr bwMode="auto">
          <a:xfrm>
            <a:off x="971550" y="2924175"/>
            <a:ext cx="67691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http://www.serpuhov-photo.org.ru/img1/schegol.jpg</a:t>
            </a:r>
            <a:endParaRPr lang="ru-RU" sz="1200">
              <a:latin typeface="Garamond" pitchFamily="18" charset="0"/>
              <a:hlinkClick r:id="rId14"/>
            </a:endParaRPr>
          </a:p>
        </p:txBody>
      </p:sp>
      <p:sp>
        <p:nvSpPr>
          <p:cNvPr id="80912" name="Прямоугольник 22"/>
          <p:cNvSpPr>
            <a:spLocks noChangeArrowheads="1"/>
          </p:cNvSpPr>
          <p:nvPr/>
        </p:nvSpPr>
        <p:spPr bwMode="auto">
          <a:xfrm>
            <a:off x="971550" y="5300663"/>
            <a:ext cx="3022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http://photos.lifeisphoto.ru/89/2/897750.jpg</a:t>
            </a:r>
            <a:endParaRPr lang="ru-RU" sz="1200">
              <a:latin typeface="Garamond" pitchFamily="18" charset="0"/>
              <a:hlinkClick r:id="rId3"/>
            </a:endParaRPr>
          </a:p>
        </p:txBody>
      </p:sp>
      <p:sp>
        <p:nvSpPr>
          <p:cNvPr id="80913" name="Прямоугольник 23"/>
          <p:cNvSpPr>
            <a:spLocks noChangeArrowheads="1"/>
          </p:cNvSpPr>
          <p:nvPr/>
        </p:nvSpPr>
        <p:spPr bwMode="auto">
          <a:xfrm>
            <a:off x="971550" y="1341438"/>
            <a:ext cx="7056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http://img-fotki.yandex.ru/get/4008/krealla.86/0_3ca17_24f15ac_XL</a:t>
            </a:r>
            <a:endParaRPr lang="ru-RU" sz="1200">
              <a:latin typeface="Garamond" pitchFamily="18" charset="0"/>
              <a:hlinkClick r:id="rId15"/>
            </a:endParaRPr>
          </a:p>
        </p:txBody>
      </p:sp>
      <p:sp>
        <p:nvSpPr>
          <p:cNvPr id="80914" name="Прямоугольник 24"/>
          <p:cNvSpPr>
            <a:spLocks noChangeArrowheads="1"/>
          </p:cNvSpPr>
          <p:nvPr/>
        </p:nvSpPr>
        <p:spPr bwMode="auto">
          <a:xfrm>
            <a:off x="971550" y="4652963"/>
            <a:ext cx="6121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http://i026.radikal.ru/1106/29/70a4a1de8f96.jpg</a:t>
            </a:r>
            <a:endParaRPr lang="ru-RU" sz="1200">
              <a:latin typeface="Garamond" pitchFamily="18" charset="0"/>
              <a:hlinkClick r:id="rId16"/>
            </a:endParaRPr>
          </a:p>
        </p:txBody>
      </p:sp>
      <p:sp>
        <p:nvSpPr>
          <p:cNvPr id="80915" name="Прямоугольник 25"/>
          <p:cNvSpPr>
            <a:spLocks noChangeArrowheads="1"/>
          </p:cNvSpPr>
          <p:nvPr/>
        </p:nvSpPr>
        <p:spPr bwMode="auto">
          <a:xfrm>
            <a:off x="971550" y="4868863"/>
            <a:ext cx="81724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http://data11.gallery.ru/albums/gallery/5132-64f33-31615141-m750x740.jpg</a:t>
            </a:r>
            <a:endParaRPr lang="ru-RU" sz="1200">
              <a:latin typeface="Garamond" pitchFamily="18" charset="0"/>
              <a:hlinkClick r:id="rId17"/>
            </a:endParaRPr>
          </a:p>
        </p:txBody>
      </p:sp>
      <p:sp>
        <p:nvSpPr>
          <p:cNvPr id="80916" name="Прямоугольник 26"/>
          <p:cNvSpPr>
            <a:spLocks noChangeArrowheads="1"/>
          </p:cNvSpPr>
          <p:nvPr/>
        </p:nvSpPr>
        <p:spPr bwMode="auto">
          <a:xfrm>
            <a:off x="971550" y="5084763"/>
            <a:ext cx="74882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http://img-fotki.yandex.ru/get/5821/119141421.5/0_5a388_c8804ace_XL</a:t>
            </a:r>
            <a:endParaRPr lang="ru-RU" sz="1200">
              <a:latin typeface="Garamond" pitchFamily="18" charset="0"/>
              <a:hlinkClick r:id="rId18"/>
            </a:endParaRPr>
          </a:p>
        </p:txBody>
      </p:sp>
      <p:sp>
        <p:nvSpPr>
          <p:cNvPr id="80917" name="Прямоугольник 27"/>
          <p:cNvSpPr>
            <a:spLocks noChangeArrowheads="1"/>
          </p:cNvSpPr>
          <p:nvPr/>
        </p:nvSpPr>
        <p:spPr bwMode="auto">
          <a:xfrm>
            <a:off x="971550" y="5516563"/>
            <a:ext cx="64087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http://img-2004-04.photosight.ru/19/465715.jpg</a:t>
            </a:r>
            <a:endParaRPr lang="ru-RU" sz="1200">
              <a:latin typeface="Garamond" pitchFamily="18" charset="0"/>
              <a:hlinkClick r:id="rId19"/>
            </a:endParaRPr>
          </a:p>
        </p:txBody>
      </p:sp>
      <p:sp>
        <p:nvSpPr>
          <p:cNvPr id="80918" name="Прямоугольник 28"/>
          <p:cNvSpPr>
            <a:spLocks noChangeArrowheads="1"/>
          </p:cNvSpPr>
          <p:nvPr/>
        </p:nvSpPr>
        <p:spPr bwMode="auto">
          <a:xfrm>
            <a:off x="971550" y="5732463"/>
            <a:ext cx="7056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http://original-garden.ru/wp-content/uploads/2010/10/kalina.jpg</a:t>
            </a:r>
            <a:endParaRPr lang="ru-RU" sz="1200">
              <a:latin typeface="Garamond" pitchFamily="18" charset="0"/>
              <a:hlinkClick r:id="rId20"/>
            </a:endParaRPr>
          </a:p>
        </p:txBody>
      </p:sp>
      <p:sp>
        <p:nvSpPr>
          <p:cNvPr id="80919" name="Прямоугольник 29"/>
          <p:cNvSpPr>
            <a:spLocks noChangeArrowheads="1"/>
          </p:cNvSpPr>
          <p:nvPr/>
        </p:nvSpPr>
        <p:spPr bwMode="auto">
          <a:xfrm>
            <a:off x="971550" y="5949950"/>
            <a:ext cx="5616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Garamond" pitchFamily="18" charset="0"/>
              </a:rPr>
              <a:t>http://www.deti.religiousbook.org.ua/img/bojarysnik.jpg</a:t>
            </a:r>
            <a:endParaRPr lang="ru-RU" sz="1200">
              <a:latin typeface="Garamond" pitchFamily="18" charset="0"/>
              <a:hlinkClick r:id="rId21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воробей</a:t>
            </a:r>
          </a:p>
        </p:txBody>
      </p:sp>
      <p:sp>
        <p:nvSpPr>
          <p:cNvPr id="34818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16562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В поселениях человека воробей находит благоприятные условия для гнездования и обильный корм. </a:t>
            </a:r>
          </a:p>
        </p:txBody>
      </p:sp>
      <p:pic>
        <p:nvPicPr>
          <p:cNvPr id="7" name="Рисунок 6" descr="4ddbd18cf9ab6d24f65af61fe81a1c196e43d2f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  <p:sp>
        <p:nvSpPr>
          <p:cNvPr id="9" name="Управляющая кнопка: возврат 8">
            <a:hlinkClick r:id="" action="ppaction://hlinkshowjump?jump=lastslideviewed" highlightClick="1"/>
          </p:cNvPr>
          <p:cNvSpPr/>
          <p:nvPr/>
        </p:nvSpPr>
        <p:spPr>
          <a:xfrm>
            <a:off x="7956550" y="5373688"/>
            <a:ext cx="944563" cy="955675"/>
          </a:xfrm>
          <a:prstGeom prst="actionButtonReturn">
            <a:avLst/>
          </a:prstGeom>
          <a:solidFill>
            <a:srgbClr val="98B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ворона</a:t>
            </a:r>
          </a:p>
        </p:txBody>
      </p:sp>
      <p:sp>
        <p:nvSpPr>
          <p:cNvPr id="35842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41387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Зиму вороны проводят у жилья человека. Кормятся они на помойках и свалках отходами и пищевыми остатками.</a:t>
            </a:r>
          </a:p>
        </p:txBody>
      </p:sp>
      <p:pic>
        <p:nvPicPr>
          <p:cNvPr id="5" name="Рисунок 4" descr="_MG_304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33413"/>
            <a:ext cx="5486400" cy="4071937"/>
          </a:xfrm>
        </p:spPr>
      </p:pic>
      <p:pic>
        <p:nvPicPr>
          <p:cNvPr id="35844" name="Рисунок 5" descr="ptic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1700" y="5445125"/>
            <a:ext cx="18923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галка</a:t>
            </a:r>
          </a:p>
        </p:txBody>
      </p:sp>
      <p:sp>
        <p:nvSpPr>
          <p:cNvPr id="36866" name="Текст 3"/>
          <p:cNvSpPr>
            <a:spLocks noGrp="1"/>
          </p:cNvSpPr>
          <p:nvPr>
            <p:ph type="body" sz="half" idx="2"/>
          </p:nvPr>
        </p:nvSpPr>
        <p:spPr>
          <a:xfrm>
            <a:off x="1835150" y="5373688"/>
            <a:ext cx="5616575" cy="1079500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Размером примерно с </a:t>
            </a:r>
            <a:r>
              <a:rPr lang="ru-RU" sz="2000" b="1" smtClean="0">
                <a:solidFill>
                  <a:schemeClr val="accent2"/>
                </a:solidFill>
                <a:hlinkClick r:id="rId2" action="ppaction://hlinksldjump"/>
              </a:rPr>
              <a:t>голубя</a:t>
            </a:r>
            <a:r>
              <a:rPr lang="ru-RU" sz="2000" b="1" smtClean="0">
                <a:solidFill>
                  <a:schemeClr val="accent2"/>
                </a:solidFill>
              </a:rPr>
              <a:t>, чёрная с серыми шеей и верхом головы. Обитает в лесах и  в поселениях человека. Галки всеядны. </a:t>
            </a:r>
          </a:p>
          <a:p>
            <a:pPr algn="just"/>
            <a:endParaRPr lang="ru-RU" sz="2000" b="1" smtClean="0">
              <a:solidFill>
                <a:schemeClr val="accent2"/>
              </a:solidFill>
            </a:endParaRPr>
          </a:p>
        </p:txBody>
      </p:sp>
      <p:pic>
        <p:nvPicPr>
          <p:cNvPr id="17" name="Рисунок 16" descr="0_6f371_128575b1_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сорока</a:t>
            </a:r>
          </a:p>
        </p:txBody>
      </p:sp>
      <p:sp>
        <p:nvSpPr>
          <p:cNvPr id="37890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88000" cy="1014412"/>
          </a:xfrm>
        </p:spPr>
        <p:txBody>
          <a:bodyPr/>
          <a:lstStyle/>
          <a:p>
            <a:pPr algn="just"/>
            <a:r>
              <a:rPr lang="ru-RU" sz="2000" b="1" smtClean="0">
                <a:solidFill>
                  <a:schemeClr val="accent2"/>
                </a:solidFill>
              </a:rPr>
              <a:t>Зимой сороки держатся возле жилья на окраинах городов и посёлков. Сорока — всеядная птица. </a:t>
            </a:r>
          </a:p>
        </p:txBody>
      </p:sp>
      <p:pic>
        <p:nvPicPr>
          <p:cNvPr id="5" name="Рисунок 4" descr="0_55002_6540d761_X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609600"/>
            <a:ext cx="5499100" cy="41275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4314</TotalTime>
  <Words>798</Words>
  <Application>Microsoft Office PowerPoint</Application>
  <PresentationFormat>Экран (4:3)</PresentationFormat>
  <Paragraphs>156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Garamond</vt:lpstr>
      <vt:lpstr>Arial</vt:lpstr>
      <vt:lpstr>Calibri</vt:lpstr>
      <vt:lpstr>Тема1</vt:lpstr>
      <vt:lpstr>Тема Office</vt:lpstr>
      <vt:lpstr>Тема1</vt:lpstr>
      <vt:lpstr>Слайд 1</vt:lpstr>
      <vt:lpstr>Слайд 2</vt:lpstr>
      <vt:lpstr>Слайд 3</vt:lpstr>
      <vt:lpstr>Слайд 4</vt:lpstr>
      <vt:lpstr>голубь</vt:lpstr>
      <vt:lpstr>воробей</vt:lpstr>
      <vt:lpstr>ворона</vt:lpstr>
      <vt:lpstr>галка</vt:lpstr>
      <vt:lpstr>сорока</vt:lpstr>
      <vt:lpstr>дятел</vt:lpstr>
      <vt:lpstr>глухарь</vt:lpstr>
      <vt:lpstr>тетерев</vt:lpstr>
      <vt:lpstr>филин</vt:lpstr>
      <vt:lpstr>овсянка</vt:lpstr>
      <vt:lpstr>овсянка</vt:lpstr>
      <vt:lpstr>сойка</vt:lpstr>
      <vt:lpstr>свиристель</vt:lpstr>
      <vt:lpstr>свиристель</vt:lpstr>
      <vt:lpstr>свиристель</vt:lpstr>
      <vt:lpstr>свиристели</vt:lpstr>
      <vt:lpstr>снегирь</vt:lpstr>
      <vt:lpstr>снегирь</vt:lpstr>
      <vt:lpstr>снегирь</vt:lpstr>
      <vt:lpstr>снегирь</vt:lpstr>
      <vt:lpstr>снегирь</vt:lpstr>
      <vt:lpstr>поползень</vt:lpstr>
      <vt:lpstr>поползень</vt:lpstr>
      <vt:lpstr>клёст</vt:lpstr>
      <vt:lpstr>клёст</vt:lpstr>
      <vt:lpstr>клёст</vt:lpstr>
      <vt:lpstr>синица большая</vt:lpstr>
      <vt:lpstr>синица большая</vt:lpstr>
      <vt:lpstr>синица большая</vt:lpstr>
      <vt:lpstr>синица большая</vt:lpstr>
      <vt:lpstr>синица большая</vt:lpstr>
      <vt:lpstr>щегол</vt:lpstr>
      <vt:lpstr>щегол</vt:lpstr>
      <vt:lpstr>щегол</vt:lpstr>
      <vt:lpstr>чиж</vt:lpstr>
      <vt:lpstr>чиж</vt:lpstr>
      <vt:lpstr>чиж</vt:lpstr>
      <vt:lpstr>чечётка</vt:lpstr>
      <vt:lpstr>чечётка</vt:lpstr>
      <vt:lpstr>Слайд 44</vt:lpstr>
      <vt:lpstr>Слайд 45</vt:lpstr>
      <vt:lpstr>Слайд 46</vt:lpstr>
      <vt:lpstr>дрозд-рябинник</vt:lpstr>
      <vt:lpstr>дрозд-рябинник</vt:lpstr>
      <vt:lpstr>дрозд-рябинник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зимой помочь птицам?</dc:title>
  <dc:creator> Кострюкова</dc:creator>
  <cp:lastModifiedBy>nadezhda.pronskaya</cp:lastModifiedBy>
  <cp:revision>449</cp:revision>
  <dcterms:created xsi:type="dcterms:W3CDTF">2011-10-28T17:09:56Z</dcterms:created>
  <dcterms:modified xsi:type="dcterms:W3CDTF">2012-05-11T14:53:41Z</dcterms:modified>
</cp:coreProperties>
</file>