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5" r:id="rId7"/>
    <p:sldId id="266" r:id="rId8"/>
    <p:sldId id="267" r:id="rId9"/>
    <p:sldId id="270" r:id="rId10"/>
    <p:sldId id="271" r:id="rId11"/>
    <p:sldId id="273" r:id="rId12"/>
    <p:sldId id="275" r:id="rId13"/>
    <p:sldId id="277" r:id="rId14"/>
    <p:sldId id="278" r:id="rId15"/>
    <p:sldId id="279" r:id="rId16"/>
    <p:sldId id="280" r:id="rId17"/>
    <p:sldId id="284" r:id="rId18"/>
    <p:sldId id="285" r:id="rId19"/>
    <p:sldId id="28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C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39" autoAdjust="0"/>
    <p:restoredTop sz="96529" autoAdjust="0"/>
  </p:normalViewPr>
  <p:slideViewPr>
    <p:cSldViewPr>
      <p:cViewPr varScale="1">
        <p:scale>
          <a:sx n="76" d="100"/>
          <a:sy n="76" d="100"/>
        </p:scale>
        <p:origin x="-97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03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451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968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413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053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410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578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012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069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127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185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D8C2A-F0C4-4225-8240-B886F54F06F9}" type="datetimeFigureOut">
              <a:rPr lang="ru-RU" smtClean="0"/>
              <a:pPr/>
              <a:t>12.12.2011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AEF3E-2B5A-4340-A0E4-96B6E2519B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281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2.wdp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5" b="4607"/>
          <a:stretch/>
        </p:blipFill>
        <p:spPr>
          <a:xfrm>
            <a:off x="-91435" y="0"/>
            <a:ext cx="9271947" cy="68853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7543" y="2204864"/>
            <a:ext cx="8280921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>
                <a:gd name="adj" fmla="val 15983"/>
              </a:avLst>
            </a:prstTxWarp>
            <a:spAutoFit/>
          </a:bodyPr>
          <a:lstStyle/>
          <a:p>
            <a:pPr algn="ctr"/>
            <a:r>
              <a:rPr lang="ru-RU" sz="5400" b="1" cap="all" spc="600" dirty="0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«Путь К Олимпу»</a:t>
            </a:r>
            <a:endParaRPr lang="ru-RU" sz="5400" b="1" cap="all" spc="600" dirty="0">
              <a:ln w="9000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47" y="544370"/>
            <a:ext cx="8985112" cy="1304764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Профильная смена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60677" y="5012882"/>
            <a:ext cx="45994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МБОУ гимназия </a:t>
            </a:r>
          </a:p>
          <a:p>
            <a:pPr algn="ctr"/>
            <a:r>
              <a:rPr lang="ru-RU" sz="3000" dirty="0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№ 4</a:t>
            </a:r>
          </a:p>
          <a:p>
            <a:pPr algn="ctr"/>
            <a:r>
              <a:rPr lang="ru-RU" sz="3000" dirty="0" err="1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г.Пятигорск</a:t>
            </a:r>
            <a:endParaRPr lang="ru-RU" sz="3000" dirty="0" smtClean="0">
              <a:ln w="9000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3000" dirty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и</a:t>
            </a:r>
            <a:r>
              <a:rPr lang="ru-RU" sz="3000" dirty="0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юнь 2011г.</a:t>
            </a:r>
            <a:endParaRPr lang="ru-RU" sz="3000" dirty="0">
              <a:ln w="9000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043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6" r="9063"/>
          <a:stretch/>
        </p:blipFill>
        <p:spPr bwMode="auto">
          <a:xfrm>
            <a:off x="4329270" y="3068960"/>
            <a:ext cx="4619368" cy="3530727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9" r="8854"/>
          <a:stretch/>
        </p:blipFill>
        <p:spPr bwMode="auto">
          <a:xfrm>
            <a:off x="179512" y="260648"/>
            <a:ext cx="4608512" cy="3473753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96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0067" y="41884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Практические работы на местности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31" r="10370" b="12599"/>
          <a:stretch/>
        </p:blipFill>
        <p:spPr>
          <a:xfrm>
            <a:off x="152659" y="834400"/>
            <a:ext cx="4252919" cy="2582950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7" t="12713" b="12872"/>
          <a:stretch/>
        </p:blipFill>
        <p:spPr>
          <a:xfrm>
            <a:off x="4553596" y="824016"/>
            <a:ext cx="4391896" cy="2592521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3" t="13176" r="2646" b="13204"/>
          <a:stretch/>
        </p:blipFill>
        <p:spPr>
          <a:xfrm>
            <a:off x="2186795" y="3564502"/>
            <a:ext cx="4751359" cy="280831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5575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3742"/>
            <a:ext cx="6768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Практикум по химии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07819">
            <a:off x="275746" y="927957"/>
            <a:ext cx="3204372" cy="240327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4023">
            <a:off x="6023569" y="859125"/>
            <a:ext cx="2917343" cy="218800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60304">
            <a:off x="251520" y="4282718"/>
            <a:ext cx="2958949" cy="221921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59864">
            <a:off x="5764276" y="4256106"/>
            <a:ext cx="3029912" cy="227243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3642" y="2276872"/>
            <a:ext cx="3460731" cy="2595548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193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48680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Практикум по физике и биологии</a:t>
            </a:r>
            <a:endParaRPr lang="ru-RU" sz="300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51839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Работа с цифровой лабораторией </a:t>
            </a:r>
            <a:r>
              <a:rPr lang="en-US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L</a:t>
            </a:r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-микро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3" r="12568"/>
          <a:stretch/>
        </p:blipFill>
        <p:spPr bwMode="auto">
          <a:xfrm>
            <a:off x="354531" y="1102678"/>
            <a:ext cx="3589778" cy="2699569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8345"/>
          <a:stretch/>
        </p:blipFill>
        <p:spPr bwMode="auto">
          <a:xfrm>
            <a:off x="5388199" y="1102678"/>
            <a:ext cx="3418968" cy="2699569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7" r="12703"/>
          <a:stretch/>
        </p:blipFill>
        <p:spPr bwMode="auto">
          <a:xfrm>
            <a:off x="2699792" y="3955634"/>
            <a:ext cx="3600400" cy="2717384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891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25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48680"/>
            <a:ext cx="73448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Практикум по физике и биологии</a:t>
            </a:r>
            <a:endParaRPr lang="ru-RU" sz="300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51839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Работа с цифровой лабораторией </a:t>
            </a:r>
            <a:r>
              <a:rPr lang="en-US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L</a:t>
            </a:r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-микро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27" y="3755173"/>
            <a:ext cx="5110638" cy="2848744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7156" y="1268759"/>
            <a:ext cx="4893315" cy="2952329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58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51839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Математические формулы в биологии</a:t>
            </a:r>
            <a:endParaRPr lang="ru-RU" sz="300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51" r="9375"/>
          <a:stretch/>
        </p:blipFill>
        <p:spPr bwMode="auto">
          <a:xfrm>
            <a:off x="4925746" y="669072"/>
            <a:ext cx="3726903" cy="2844965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4" r="8646"/>
          <a:stretch/>
        </p:blipFill>
        <p:spPr bwMode="auto">
          <a:xfrm>
            <a:off x="2843808" y="3717032"/>
            <a:ext cx="3832538" cy="2903438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4" r="8750"/>
          <a:stretch/>
        </p:blipFill>
        <p:spPr bwMode="auto">
          <a:xfrm>
            <a:off x="614470" y="668659"/>
            <a:ext cx="3751157" cy="2845378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50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51839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Математические формулы в биологии</a:t>
            </a:r>
            <a:endParaRPr lang="ru-RU" sz="300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9" r="8854"/>
          <a:stretch/>
        </p:blipFill>
        <p:spPr bwMode="auto">
          <a:xfrm>
            <a:off x="223448" y="822792"/>
            <a:ext cx="4235052" cy="3182272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9" r="8542"/>
          <a:stretch/>
        </p:blipFill>
        <p:spPr bwMode="auto">
          <a:xfrm>
            <a:off x="4696064" y="3411141"/>
            <a:ext cx="4219654" cy="3158833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23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16632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Сообщество ЕДИНОМЫШЛЕННИКОВ</a:t>
            </a:r>
            <a:endParaRPr lang="ru-RU" sz="300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8347">
            <a:off x="5934483" y="2923865"/>
            <a:ext cx="2705204" cy="3606939"/>
          </a:xfrm>
          <a:prstGeom prst="rect">
            <a:avLst/>
          </a:prstGeom>
          <a:ln w="1270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0471">
            <a:off x="437050" y="2794662"/>
            <a:ext cx="2757138" cy="3675049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4477" y="906269"/>
            <a:ext cx="3876945" cy="2907709"/>
          </a:xfrm>
          <a:prstGeom prst="rect">
            <a:avLst/>
          </a:prstGeom>
          <a:ln w="1270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0412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7148" y="188640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Сообщество ЕДИНОМЫШЛЕННИКОВ</a:t>
            </a:r>
            <a:endParaRPr lang="ru-RU" sz="300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7" y="1090877"/>
            <a:ext cx="3751488" cy="2813616"/>
          </a:xfrm>
          <a:prstGeom prst="rect">
            <a:avLst/>
          </a:prstGeom>
          <a:ln w="1270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6036" y="1075829"/>
            <a:ext cx="3790146" cy="2842610"/>
          </a:xfrm>
          <a:prstGeom prst="rect">
            <a:avLst/>
          </a:prstGeom>
          <a:ln w="1270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4263" y="3643318"/>
            <a:ext cx="3816424" cy="2862318"/>
          </a:xfrm>
          <a:prstGeom prst="rect">
            <a:avLst/>
          </a:prstGeom>
          <a:ln w="1270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50571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1700" y="980728"/>
            <a:ext cx="5181550" cy="5401374"/>
          </a:xfrm>
          <a:prstGeom prst="rect">
            <a:avLst/>
          </a:prstGeom>
          <a:ln w="228600" cap="sq" cmpd="thickThin">
            <a:solidFill>
              <a:schemeClr val="accent4">
                <a:lumMod val="75000"/>
                <a:alpha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042095" y="190668"/>
            <a:ext cx="72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МОУ ГИМНАЗИЯ № 4 - </a:t>
            </a:r>
            <a:r>
              <a:rPr lang="en-US" sz="30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PRIMA </a:t>
            </a:r>
            <a:r>
              <a:rPr lang="en-US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INTER PARES</a:t>
            </a:r>
            <a:endParaRPr lang="ru-RU" sz="300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0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30" r="8854"/>
          <a:stretch/>
        </p:blipFill>
        <p:spPr bwMode="auto">
          <a:xfrm>
            <a:off x="0" y="5432"/>
            <a:ext cx="9162899" cy="687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957" y="2204864"/>
            <a:ext cx="8856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48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Самоактуализация</a:t>
            </a:r>
            <a:r>
              <a:rPr lang="ru-RU" sz="4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учащихся для установления корреляции между способностями ребенка и его интеллектуальными и академическими достижениями.</a:t>
            </a:r>
            <a:endParaRPr lang="ru-RU" sz="4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7647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1580" y="548680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cap="all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 программы:</a:t>
            </a:r>
          </a:p>
        </p:txBody>
      </p:sp>
    </p:spTree>
    <p:extLst>
      <p:ext uri="{BB962C8B-B14F-4D97-AF65-F5344CB8AC3E}">
        <p14:creationId xmlns:p14="http://schemas.microsoft.com/office/powerpoint/2010/main" xmlns="" val="9825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760" y="945877"/>
            <a:ext cx="889248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1) развитие познавательной потребности учащихся;</a:t>
            </a:r>
          </a:p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2) формирование навыков исследовательской </a:t>
            </a: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деятельности;</a:t>
            </a:r>
          </a:p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3) практическое использование приемов научно-</a:t>
            </a:r>
          </a:p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исследовательского подхода к решению задач;</a:t>
            </a:r>
          </a:p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4) повышение внутренней мотивации способных </a:t>
            </a: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детей;</a:t>
            </a:r>
          </a:p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5) удовлетворение потребности в сложной </a:t>
            </a: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умственной деятельности;</a:t>
            </a: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6) реализация права одаренного ребенка на </a:t>
            </a:r>
            <a:endParaRPr lang="ru-RU" sz="30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самостоятельную </a:t>
            </a:r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организацию своей </a:t>
            </a:r>
            <a:endParaRPr lang="ru-RU" sz="30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деятельности</a:t>
            </a:r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</a:p>
          <a:p>
            <a:endParaRPr lang="ru-RU" sz="32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3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5961" y="33090"/>
            <a:ext cx="33525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cap="all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xmlns="" val="24836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1800" y="10121"/>
            <a:ext cx="33525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cap="all" spc="6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4993" y="915985"/>
            <a:ext cx="905900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 интеграция предметных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знаний </a:t>
            </a:r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учащихся в области </a:t>
            </a:r>
            <a:endParaRPr lang="ru-RU" sz="30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естествознания;</a:t>
            </a:r>
          </a:p>
          <a:p>
            <a:endParaRPr lang="ru-RU" sz="1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8) социализация учащихся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</a:p>
          <a:p>
            <a:endParaRPr lang="ru-RU" sz="1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9) экологическое воспитание, формирование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навыков</a:t>
            </a: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здорового </a:t>
            </a:r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образа жизни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</a:p>
          <a:p>
            <a:endParaRPr lang="ru-RU" sz="1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10) профессиональная ориентация для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последующего</a:t>
            </a: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профильного </a:t>
            </a:r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обучения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</a:p>
          <a:p>
            <a:endParaRPr lang="ru-RU" sz="1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11) знакомство с последними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научными</a:t>
            </a:r>
          </a:p>
          <a:p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</a:t>
            </a:r>
            <a:r>
              <a:rPr lang="ru-RU" sz="3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достижениями в области естествознания.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56035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1749147"/>
            <a:ext cx="48965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в спокойном зеленом окружении садов </a:t>
            </a:r>
            <a:r>
              <a:rPr lang="ru-RU" sz="3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Э</a:t>
            </a:r>
            <a:r>
              <a:rPr lang="ru-RU" sz="3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кологии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, в мире, тесном обогащающем сотрудничестве и взаимном плодотворном обмене жили – были четыре сестры:</a:t>
            </a:r>
            <a:endParaRPr lang="ru-RU" sz="3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1464"/>
            <a:ext cx="3466161" cy="346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0071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В тридевятом царстве, тридесятом государстве в безграничном волшебном фиолетовом море </a:t>
            </a:r>
            <a:r>
              <a:rPr lang="ru-RU" sz="3000" b="1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И</a:t>
            </a:r>
            <a:r>
              <a:rPr lang="ru-RU" sz="3000" b="1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нформационно-коммуникационных технологий,</a:t>
            </a:r>
            <a:endParaRPr lang="ru-RU" sz="3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066286"/>
            <a:ext cx="78271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Математика</a:t>
            </a:r>
            <a:r>
              <a:rPr lang="ru-RU" sz="54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5400" b="1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Физика</a:t>
            </a:r>
            <a:r>
              <a:rPr lang="ru-RU" sz="54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, </a:t>
            </a:r>
            <a:r>
              <a:rPr lang="ru-RU" sz="5400" b="1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Химия</a:t>
            </a:r>
            <a:r>
              <a:rPr lang="ru-RU" sz="54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4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и</a:t>
            </a:r>
            <a:r>
              <a:rPr lang="ru-RU" sz="54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5400" b="1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Биология</a:t>
            </a:r>
            <a:r>
              <a:rPr lang="ru-RU" sz="54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xmlns="" val="107452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992" y="116632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У каждого уникального человека (а все мы - уникальны) свой путь к Олимпу.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71862">
            <a:off x="487334" y="3697837"/>
            <a:ext cx="2614183" cy="2614183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57721">
            <a:off x="5591911" y="4004316"/>
            <a:ext cx="3155016" cy="236626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4" b="5750"/>
          <a:stretch/>
        </p:blipFill>
        <p:spPr>
          <a:xfrm>
            <a:off x="2771800" y="1070739"/>
            <a:ext cx="3418017" cy="249844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7272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448" y="465313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6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r>
              <a:rPr lang="ru-RU" sz="6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ерспективы развития атомной энергетики».</a:t>
            </a:r>
            <a:endParaRPr lang="ru-RU" sz="6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8203" y="3452807"/>
            <a:ext cx="19673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6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Тема</a:t>
            </a:r>
            <a:r>
              <a:rPr lang="ru-RU" sz="72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13398">
            <a:off x="353286" y="701453"/>
            <a:ext cx="3736246" cy="2802184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2191">
            <a:off x="4818176" y="648382"/>
            <a:ext cx="3845434" cy="2908325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309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016" y="27781"/>
            <a:ext cx="8820472" cy="13849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СХЕМА ВЗАИМОДЕЙСТВИЯ В РАЗВИТИИ ЦИВИЛИЗАЦИИ: «</a:t>
            </a:r>
            <a:r>
              <a:rPr lang="ru-RU" sz="28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чистая наука», технический прогресс, военные разработки, качество жизни.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29243">
            <a:off x="2299897" y="1288040"/>
            <a:ext cx="1927735" cy="175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Овал 2"/>
          <p:cNvSpPr>
            <a:spLocks noChangeArrowheads="1"/>
          </p:cNvSpPr>
          <p:nvPr/>
        </p:nvSpPr>
        <p:spPr bwMode="auto">
          <a:xfrm>
            <a:off x="2267759" y="3119152"/>
            <a:ext cx="1788150" cy="1700589"/>
          </a:xfrm>
          <a:prstGeom prst="ellipse">
            <a:avLst/>
          </a:prstGeom>
          <a:solidFill>
            <a:srgbClr val="0000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cs typeface="Arial" pitchFamily="34" charset="0"/>
              </a:rPr>
              <a:t>ВОЕННЫЕ РАЗРАБОТКИ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3794040" y="1628800"/>
            <a:ext cx="4116620" cy="4626122"/>
            <a:chOff x="3794040" y="1628800"/>
            <a:chExt cx="4116620" cy="4626122"/>
          </a:xfrm>
        </p:grpSpPr>
        <p:cxnSp>
          <p:nvCxnSpPr>
            <p:cNvPr id="54" name="Прямая со стрелкой 13"/>
            <p:cNvCxnSpPr>
              <a:cxnSpLocks noChangeShapeType="1"/>
            </p:cNvCxnSpPr>
            <p:nvPr/>
          </p:nvCxnSpPr>
          <p:spPr bwMode="auto">
            <a:xfrm>
              <a:off x="4059611" y="3880779"/>
              <a:ext cx="2137040" cy="26318"/>
            </a:xfrm>
            <a:prstGeom prst="straightConnector1">
              <a:avLst/>
            </a:prstGeom>
            <a:noFill/>
            <a:ln w="25400" algn="ctr">
              <a:solidFill>
                <a:srgbClr val="4A7EBB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32" name="Группа 31"/>
            <p:cNvGrpSpPr/>
            <p:nvPr/>
          </p:nvGrpSpPr>
          <p:grpSpPr>
            <a:xfrm>
              <a:off x="3794040" y="1628800"/>
              <a:ext cx="4116620" cy="4626122"/>
              <a:chOff x="3794040" y="1628800"/>
              <a:chExt cx="4116620" cy="4626122"/>
            </a:xfrm>
          </p:grpSpPr>
          <p:cxnSp>
            <p:nvCxnSpPr>
              <p:cNvPr id="52" name="Прямая со стрелкой 6"/>
              <p:cNvCxnSpPr>
                <a:cxnSpLocks noChangeShapeType="1"/>
                <a:stCxn id="49" idx="7"/>
              </p:cNvCxnSpPr>
              <p:nvPr/>
            </p:nvCxnSpPr>
            <p:spPr bwMode="auto">
              <a:xfrm flipV="1">
                <a:off x="3794040" y="2866827"/>
                <a:ext cx="535578" cy="501370"/>
              </a:xfrm>
              <a:prstGeom prst="straightConnector1">
                <a:avLst/>
              </a:prstGeom>
              <a:noFill/>
              <a:ln w="25400" algn="ctr">
                <a:solidFill>
                  <a:srgbClr val="4A7EBB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5" name="Прямая со стрелкой 11"/>
              <p:cNvCxnSpPr>
                <a:cxnSpLocks noChangeShapeType="1"/>
              </p:cNvCxnSpPr>
              <p:nvPr/>
            </p:nvCxnSpPr>
            <p:spPr bwMode="auto">
              <a:xfrm>
                <a:off x="3937354" y="4401741"/>
                <a:ext cx="659762" cy="481461"/>
              </a:xfrm>
              <a:prstGeom prst="straightConnector1">
                <a:avLst/>
              </a:prstGeom>
              <a:noFill/>
              <a:ln w="25400" algn="ctr">
                <a:solidFill>
                  <a:srgbClr val="4A7EBB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grpSp>
            <p:nvGrpSpPr>
              <p:cNvPr id="8222" name="Группа 8221"/>
              <p:cNvGrpSpPr/>
              <p:nvPr/>
            </p:nvGrpSpPr>
            <p:grpSpPr>
              <a:xfrm>
                <a:off x="4244364" y="1628800"/>
                <a:ext cx="3666296" cy="4626122"/>
                <a:chOff x="4244364" y="1628800"/>
                <a:chExt cx="3666296" cy="4626122"/>
              </a:xfrm>
            </p:grpSpPr>
            <p:sp>
              <p:nvSpPr>
                <p:cNvPr id="48" name="Овал 5"/>
                <p:cNvSpPr>
                  <a:spLocks noChangeArrowheads="1"/>
                </p:cNvSpPr>
                <p:nvPr/>
              </p:nvSpPr>
              <p:spPr bwMode="auto">
                <a:xfrm>
                  <a:off x="4244364" y="1628800"/>
                  <a:ext cx="1765507" cy="1698512"/>
                </a:xfrm>
                <a:prstGeom prst="ellipse">
                  <a:avLst/>
                </a:prstGeom>
                <a:solidFill>
                  <a:srgbClr val="FF0000"/>
                </a:solidFill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НАУКА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Овал 3"/>
                <p:cNvSpPr>
                  <a:spLocks noChangeArrowheads="1"/>
                </p:cNvSpPr>
                <p:nvPr/>
              </p:nvSpPr>
              <p:spPr bwMode="auto">
                <a:xfrm>
                  <a:off x="6220359" y="3074580"/>
                  <a:ext cx="1690301" cy="1625927"/>
                </a:xfrm>
                <a:prstGeom prst="ellipse">
                  <a:avLst/>
                </a:prstGeom>
                <a:solidFill>
                  <a:srgbClr val="7030A0"/>
                </a:solidFill>
                <a:ln w="25400" algn="ctr">
                  <a:solidFill>
                    <a:srgbClr val="7030A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lvl="0" algn="ctr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tabLst/>
                  </a:pPr>
                  <a:r>
                    <a:rPr kumimoji="0" lang="ru-RU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ТЕХНИЧЕСКИЙ    ПРОГРЕСС</a:t>
                  </a:r>
                  <a:endParaRPr kumimoji="0" lang="ru-RU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Овал 4"/>
                <p:cNvSpPr>
                  <a:spLocks noChangeArrowheads="1"/>
                </p:cNvSpPr>
                <p:nvPr/>
              </p:nvSpPr>
              <p:spPr bwMode="auto">
                <a:xfrm>
                  <a:off x="4368826" y="4635488"/>
                  <a:ext cx="1714090" cy="1619434"/>
                </a:xfrm>
                <a:prstGeom prst="ellipse">
                  <a:avLst/>
                </a:prstGeom>
                <a:solidFill>
                  <a:srgbClr val="00B050"/>
                </a:solidFill>
                <a:ln w="25400" algn="ctr">
                  <a:solidFill>
                    <a:srgbClr val="00B05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sz="1600" b="1" i="0" u="none" strike="noStrike" cap="none" normalizeH="0" baseline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КАЧЕСТВО ЖИЗНИ</a:t>
                  </a:r>
                  <a:endParaRPr kumimoji="0" lang="ru-RU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3" name="Прямая со стрелкой 7"/>
                <p:cNvCxnSpPr>
                  <a:cxnSpLocks noChangeShapeType="1"/>
                  <a:endCxn id="50" idx="1"/>
                </p:cNvCxnSpPr>
                <p:nvPr/>
              </p:nvCxnSpPr>
              <p:spPr bwMode="auto">
                <a:xfrm>
                  <a:off x="5910803" y="2866708"/>
                  <a:ext cx="557095" cy="445983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4A7EBB"/>
                  </a:solidFill>
                  <a:round/>
                  <a:headEnd type="arrow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56" name="Прямая со стрелкой 12"/>
                <p:cNvCxnSpPr>
                  <a:cxnSpLocks noChangeShapeType="1"/>
                </p:cNvCxnSpPr>
                <p:nvPr/>
              </p:nvCxnSpPr>
              <p:spPr bwMode="auto">
                <a:xfrm flipH="1">
                  <a:off x="6009872" y="4493847"/>
                  <a:ext cx="494018" cy="550920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4A7EBB"/>
                  </a:solidFill>
                  <a:round/>
                  <a:headEnd type="arrow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0" name="Прямая со стрелкой 10"/>
                <p:cNvCxnSpPr>
                  <a:cxnSpLocks noChangeShapeType="1"/>
                </p:cNvCxnSpPr>
                <p:nvPr/>
              </p:nvCxnSpPr>
              <p:spPr bwMode="auto">
                <a:xfrm flipH="1">
                  <a:off x="5127118" y="3309635"/>
                  <a:ext cx="211619" cy="1325853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4A7EBB"/>
                  </a:solidFill>
                  <a:round/>
                  <a:headEnd type="arrow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xmlns="" val="11705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3.7037E-6 L -0.0585 -3.7037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384"/>
            <a:ext cx="91630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560067"/>
            <a:ext cx="2141101" cy="294293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396552" y="-27384"/>
            <a:ext cx="9828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</a:rPr>
              <a:t>Занятия по   теме «Математическое моделирование»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7" y="3645024"/>
            <a:ext cx="2194375" cy="3016161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4016" y="596592"/>
            <a:ext cx="2135890" cy="2935774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8249" y="3645024"/>
            <a:ext cx="2203885" cy="3029233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596592"/>
            <a:ext cx="2126667" cy="2923096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6500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  <a:scene3d>
          <a:camera prst="orthographicFront"/>
          <a:lightRig rig="soft" dir="tl">
            <a:rot lat="0" lon="0" rev="0"/>
          </a:lightRig>
        </a:scene3d>
        <a:sp3d contourW="25400" prstMaterial="matte">
          <a:bevelT w="25400" h="55880" prst="artDeco"/>
          <a:contourClr>
            <a:schemeClr val="accent2">
              <a:tint val="20000"/>
            </a:schemeClr>
          </a:contourClr>
        </a:sp3d>
      </a:bodyPr>
      <a:lstStyle>
        <a:defPPr algn="ctr">
          <a:defRPr sz="5400" b="1" cap="none" spc="50" dirty="0" smtClean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defRPr>
        </a:defPPr>
      </a:lst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299</Words>
  <Application>Microsoft Office PowerPoint</Application>
  <PresentationFormat>Экран (4:3)</PresentationFormat>
  <Paragraphs>58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</dc:creator>
  <cp:lastModifiedBy>Татьяна</cp:lastModifiedBy>
  <cp:revision>73</cp:revision>
  <dcterms:created xsi:type="dcterms:W3CDTF">2011-08-16T07:03:26Z</dcterms:created>
  <dcterms:modified xsi:type="dcterms:W3CDTF">2011-12-12T19:44:37Z</dcterms:modified>
</cp:coreProperties>
</file>