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8" r:id="rId2"/>
    <p:sldMasterId id="2147483741" r:id="rId3"/>
  </p:sldMasterIdLst>
  <p:notesMasterIdLst>
    <p:notesMasterId r:id="rId73"/>
  </p:notesMasterIdLst>
  <p:sldIdLst>
    <p:sldId id="387" r:id="rId4"/>
    <p:sldId id="431" r:id="rId5"/>
    <p:sldId id="392" r:id="rId6"/>
    <p:sldId id="391" r:id="rId7"/>
    <p:sldId id="395" r:id="rId8"/>
    <p:sldId id="396" r:id="rId9"/>
    <p:sldId id="385" r:id="rId10"/>
    <p:sldId id="397" r:id="rId11"/>
    <p:sldId id="399" r:id="rId12"/>
    <p:sldId id="306" r:id="rId13"/>
    <p:sldId id="307" r:id="rId14"/>
    <p:sldId id="308" r:id="rId15"/>
    <p:sldId id="309" r:id="rId16"/>
    <p:sldId id="401" r:id="rId17"/>
    <p:sldId id="409" r:id="rId18"/>
    <p:sldId id="410" r:id="rId19"/>
    <p:sldId id="411" r:id="rId20"/>
    <p:sldId id="412" r:id="rId21"/>
    <p:sldId id="437" r:id="rId22"/>
    <p:sldId id="435" r:id="rId23"/>
    <p:sldId id="436" r:id="rId24"/>
    <p:sldId id="402" r:id="rId25"/>
    <p:sldId id="386" r:id="rId26"/>
    <p:sldId id="405" r:id="rId27"/>
    <p:sldId id="406" r:id="rId28"/>
    <p:sldId id="407" r:id="rId29"/>
    <p:sldId id="389" r:id="rId30"/>
    <p:sldId id="260" r:id="rId31"/>
    <p:sldId id="408" r:id="rId32"/>
    <p:sldId id="429" r:id="rId33"/>
    <p:sldId id="315" r:id="rId34"/>
    <p:sldId id="316" r:id="rId35"/>
    <p:sldId id="317" r:id="rId36"/>
    <p:sldId id="318" r:id="rId37"/>
    <p:sldId id="319" r:id="rId38"/>
    <p:sldId id="323" r:id="rId39"/>
    <p:sldId id="326" r:id="rId40"/>
    <p:sldId id="430" r:id="rId41"/>
    <p:sldId id="280" r:id="rId42"/>
    <p:sldId id="414" r:id="rId43"/>
    <p:sldId id="415" r:id="rId44"/>
    <p:sldId id="416" r:id="rId45"/>
    <p:sldId id="413" r:id="rId46"/>
    <p:sldId id="375" r:id="rId47"/>
    <p:sldId id="417" r:id="rId48"/>
    <p:sldId id="295" r:id="rId49"/>
    <p:sldId id="297" r:id="rId50"/>
    <p:sldId id="298" r:id="rId51"/>
    <p:sldId id="299" r:id="rId52"/>
    <p:sldId id="300" r:id="rId53"/>
    <p:sldId id="439" r:id="rId54"/>
    <p:sldId id="440" r:id="rId55"/>
    <p:sldId id="441" r:id="rId56"/>
    <p:sldId id="419" r:id="rId57"/>
    <p:sldId id="438" r:id="rId58"/>
    <p:sldId id="422" r:id="rId59"/>
    <p:sldId id="420" r:id="rId60"/>
    <p:sldId id="421" r:id="rId61"/>
    <p:sldId id="369" r:id="rId62"/>
    <p:sldId id="423" r:id="rId63"/>
    <p:sldId id="424" r:id="rId64"/>
    <p:sldId id="425" r:id="rId65"/>
    <p:sldId id="426" r:id="rId66"/>
    <p:sldId id="427" r:id="rId67"/>
    <p:sldId id="428" r:id="rId68"/>
    <p:sldId id="433" r:id="rId69"/>
    <p:sldId id="347" r:id="rId70"/>
    <p:sldId id="343" r:id="rId71"/>
    <p:sldId id="393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AE"/>
    <a:srgbClr val="870778"/>
    <a:srgbClr val="7643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7EA76-49B1-4D2E-AF19-5C58D0C6B5C4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974F5-E8AB-4217-B91E-C2550AB01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60B4B-CDD8-444D-822C-B4EF04A9CB75}" type="slidenum">
              <a:rPr lang="ru-RU"/>
              <a:pPr/>
              <a:t>11</a:t>
            </a:fld>
            <a:endParaRPr lang="ru-RU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Заметки к слайду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EAAFB8-32D1-4285-9FB4-D0AD5E9C0C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BBDD3F-24CA-417B-891B-D9AF35EFC76B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E09954-5EF9-4433-B2A5-8D9AA5479D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4.gif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0.xml"/><Relationship Id="rId5" Type="http://schemas.openxmlformats.org/officeDocument/2006/relationships/slide" Target="slide2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slide" Target="slide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F:\&#1083;&#1080;&#1090;&#1077;&#1088;&#1072;&#1090;&#1091;&#1088;&#1072;%209%20&#1082;&#1083;\&#1055;&#1091;&#1096;&#1082;&#1080;&#1085;\&#1055;&#1077;&#1090;&#1077;&#1088;&#1073;&#1091;&#1088;&#1075;%20&#1055;&#1091;&#1096;&#1082;&#1080;&#1085;&#1072;\&#1060;.&#1064;&#1086;&#1087;&#1077;&#1085;+-+&#1084;&#1072;&#1079;&#1091;&#1088;&#1082;&#1072;.mp3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&#1083;&#1080;&#1090;&#1077;&#1088;&#1072;&#1090;&#1091;&#1088;&#1072;%205%20&#1082;&#1083;\&#1074;&#1088;&#1077;&#1084;&#1077;&#1085;&#1072;%20&#1075;&#1086;&#1076;&#1072;\dekabrj1.mp3" TargetMode="Externa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jpeg"/><Relationship Id="rId4" Type="http://schemas.openxmlformats.org/officeDocument/2006/relationships/hyperlink" Target="http://krimov.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hyperlink" Target="http://www.radmuseumart.ru/images/self/port_a_n_radisheva.jpg" TargetMode="External"/><Relationship Id="rId7" Type="http://schemas.openxmlformats.org/officeDocument/2006/relationships/hyperlink" Target="http://encspb.ru/image.php?file=small/2805561739.jpg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eg"/><Relationship Id="rId5" Type="http://schemas.openxmlformats.org/officeDocument/2006/relationships/hyperlink" Target="http://www.artsait.ru/art/t/tropinin/img/5s.jpg" TargetMode="External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i408.photobucket.com/albums/pp169/ekaterinne/img353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&#1087;&#1077;&#1089;&#1085;&#1080;/FILM15.AV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Users\asd\Documents\&#1072;&#1074;&#1090;&#1086;&#1088;&#1089;&#1082;&#1072;&#1103;%20&#1087;&#1077;&#1089;&#1085;&#1103;\02_Kak_zdorovo.mp3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asd\Documents\&#1072;&#1074;&#1090;&#1086;&#1088;&#1089;&#1082;&#1072;&#1103;%20&#1087;&#1077;&#1089;&#1085;&#1103;\19_avtorskaya_pesnya_milaya_moya.mp3" TargetMode="External"/><Relationship Id="rId1" Type="http://schemas.openxmlformats.org/officeDocument/2006/relationships/audio" Target="file:///C:\Users\asd\Searches\Desktop\&#1085;&#1072;&#1087;&#1086;&#1083;&#1085;&#1080;&#1084;%20&#1084;&#1091;&#1079;&#1099;&#1082;&#1086;&#1081;%20&#1089;&#1077;&#1088;&#1076;&#1094;&#1072;.mp3" TargetMode="External"/><Relationship Id="rId6" Type="http://schemas.openxmlformats.org/officeDocument/2006/relationships/image" Target="../media/image130.png"/><Relationship Id="rId5" Type="http://schemas.openxmlformats.org/officeDocument/2006/relationships/image" Target="../media/image132.jpeg"/><Relationship Id="rId4" Type="http://schemas.openxmlformats.org/officeDocument/2006/relationships/hyperlink" Target="&#1087;&#1077;&#1089;&#1085;&#1080;/087%20&#1070;.%20&#1042;&#1080;&#1079;&#1073;&#1086;&#1088;%20-%20&#1063;&#1072;&#1081;&#1085;&#1080;&#1082;%20&#1089;&#1086;%20&#1089;&#1074;&#1080;&#1089;&#1090;&#1082;&#1086;&#1084;.mp3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214422"/>
            <a:ext cx="78840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как активный метод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обучения на уроках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литературы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54" y="4714884"/>
            <a:ext cx="55898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Презентация составлена учителем</a:t>
            </a:r>
          </a:p>
          <a:p>
            <a:r>
              <a:rPr lang="ru-RU" sz="2800" b="1" dirty="0" smtClean="0"/>
              <a:t>    русского языка и литературы </a:t>
            </a:r>
          </a:p>
          <a:p>
            <a:r>
              <a:rPr lang="ru-RU" sz="2800" b="1" dirty="0" smtClean="0"/>
              <a:t> «МОУ </a:t>
            </a:r>
            <a:r>
              <a:rPr lang="ru-RU" sz="2800" b="1" dirty="0" err="1" smtClean="0"/>
              <a:t>сош</a:t>
            </a:r>
            <a:r>
              <a:rPr lang="ru-RU" sz="2800" b="1" dirty="0" smtClean="0"/>
              <a:t> № 28» </a:t>
            </a:r>
            <a:r>
              <a:rPr lang="ru-RU" sz="2800" b="1" dirty="0" err="1" smtClean="0"/>
              <a:t>Мыцовой</a:t>
            </a:r>
            <a:r>
              <a:rPr lang="ru-RU" sz="2800" b="1" dirty="0" smtClean="0"/>
              <a:t> Л. А.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ser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339975" y="908050"/>
            <a:ext cx="4572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Викторина по сказке</a:t>
            </a: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042988" y="1700213"/>
            <a:ext cx="7129462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Ханса Кристиана Андерсена </a:t>
            </a:r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1403350" y="2708275"/>
            <a:ext cx="69850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"Снежная королева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"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66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9" name="Picture 11" descr="Безымян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933825"/>
            <a:ext cx="3743325" cy="29241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  <p:bldP spid="2050" grpId="2"/>
      <p:bldP spid="2051" grpId="0" build="p"/>
      <p:bldP spid="2051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 descr="golub23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8" name="Picture 16" descr="1238679743_hans_christian_andersen_0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29256" y="1643050"/>
            <a:ext cx="2895600" cy="3810000"/>
          </a:xfrm>
          <a:noFill/>
          <a:ln/>
        </p:spPr>
      </p:pic>
      <p:sp>
        <p:nvSpPr>
          <p:cNvPr id="3078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71550" y="1916113"/>
            <a:ext cx="936625" cy="1081087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81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08175" y="1916113"/>
            <a:ext cx="1008063" cy="1081087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83" name="AutoShape 1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916238" y="1916113"/>
            <a:ext cx="935037" cy="1081087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090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51275" y="1916113"/>
            <a:ext cx="1008063" cy="1081087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9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1550" y="2997200"/>
            <a:ext cx="936625" cy="1008063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9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16238" y="2997200"/>
            <a:ext cx="935037" cy="1008063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9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51275" y="4005263"/>
            <a:ext cx="1008063" cy="1008062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09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51275" y="2997200"/>
            <a:ext cx="1008063" cy="1008063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95" name="AutoShape 2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5013325"/>
            <a:ext cx="1008063" cy="1079500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096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8175" y="5013325"/>
            <a:ext cx="1008063" cy="1079500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097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8175" y="2997200"/>
            <a:ext cx="1008063" cy="1008063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98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1550" y="5013325"/>
            <a:ext cx="936625" cy="1079500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099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1550" y="4005263"/>
            <a:ext cx="936625" cy="1008062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100" name="AutoShape 2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916238" y="5013325"/>
            <a:ext cx="935037" cy="1079500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01" name="AutoShape 2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8175" y="4005263"/>
            <a:ext cx="1008063" cy="1008062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02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16238" y="4005263"/>
            <a:ext cx="935037" cy="1008062"/>
          </a:xfrm>
          <a:prstGeom prst="actionButtonBlank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1239838" y="22240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3203575" y="21336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1619250" y="333375"/>
            <a:ext cx="5810270" cy="882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030AE"/>
                </a:solidFill>
                <a:latin typeface="Arial"/>
                <a:cs typeface="Arial"/>
              </a:rPr>
              <a:t>"Снежная королева"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5143504" y="5429264"/>
            <a:ext cx="3509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Ханс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Кристиан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Андерсен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golub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2428860" y="214290"/>
            <a:ext cx="3929089" cy="7858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030AE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Вопрос № 1</a:t>
            </a:r>
          </a:p>
        </p:txBody>
      </p:sp>
      <p:sp>
        <p:nvSpPr>
          <p:cNvPr id="8200" name="WordArt 8"/>
          <p:cNvSpPr>
            <a:spLocks noChangeArrowheads="1" noChangeShapeType="1" noTextEdit="1"/>
          </p:cNvSpPr>
          <p:nvPr/>
        </p:nvSpPr>
        <p:spPr bwMode="auto">
          <a:xfrm>
            <a:off x="428596" y="2000240"/>
            <a:ext cx="8286808" cy="1304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Какие цветы росли в деревянных ящичках </a:t>
            </a:r>
          </a:p>
        </p:txBody>
      </p:sp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1187450" y="4076700"/>
            <a:ext cx="69135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у родителей Кая и Герды?</a:t>
            </a:r>
          </a:p>
        </p:txBody>
      </p:sp>
      <p:sp>
        <p:nvSpPr>
          <p:cNvPr id="8203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323850" y="5445125"/>
            <a:ext cx="1008063" cy="1052513"/>
          </a:xfrm>
          <a:prstGeom prst="actionButtonBlank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>
                <a:solidFill>
                  <a:srgbClr val="FF0000"/>
                </a:solidFill>
              </a:rPr>
              <a:t>Ответ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6" name="Picture 10" descr="golub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539750" y="404813"/>
            <a:ext cx="381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1.</a:t>
            </a:r>
          </a:p>
        </p:txBody>
      </p:sp>
      <p:sp>
        <p:nvSpPr>
          <p:cNvPr id="9230" name="WordArt 14"/>
          <p:cNvSpPr>
            <a:spLocks noChangeArrowheads="1" noChangeShapeType="1" noTextEdit="1"/>
          </p:cNvSpPr>
          <p:nvPr/>
        </p:nvSpPr>
        <p:spPr bwMode="auto">
          <a:xfrm>
            <a:off x="2857488" y="285728"/>
            <a:ext cx="3600450" cy="1243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Розы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31" name="Picture 15" descr="16496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28802"/>
            <a:ext cx="6852961" cy="4688553"/>
          </a:xfrm>
          <a:prstGeom prst="rect">
            <a:avLst/>
          </a:prstGeom>
          <a:noFill/>
        </p:spPr>
      </p:pic>
      <p:sp>
        <p:nvSpPr>
          <p:cNvPr id="9232" name="AutoShape 1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88" y="5516563"/>
            <a:ext cx="1042987" cy="1042987"/>
          </a:xfrm>
          <a:prstGeom prst="actionButtonHome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488" y="1071546"/>
            <a:ext cx="3142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Конкурсы</a:t>
            </a:r>
            <a:endParaRPr lang="ru-RU" sz="54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2357430"/>
            <a:ext cx="4548938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/>
              <a:t>Сказочный калейдоскоп</a:t>
            </a:r>
          </a:p>
          <a:p>
            <a:r>
              <a:rPr lang="ru-RU" sz="2800" b="1" dirty="0" smtClean="0"/>
              <a:t>Лингвистический конкурс</a:t>
            </a:r>
          </a:p>
          <a:p>
            <a:r>
              <a:rPr lang="ru-RU" sz="2800" b="1" dirty="0" smtClean="0"/>
              <a:t>«Картинная галерея»</a:t>
            </a:r>
          </a:p>
          <a:p>
            <a:r>
              <a:rPr lang="ru-RU" sz="2800" b="1" dirty="0" smtClean="0"/>
              <a:t>«Потерялась иллюстрация»</a:t>
            </a:r>
          </a:p>
          <a:p>
            <a:r>
              <a:rPr lang="ru-RU" sz="2800" b="1" smtClean="0"/>
              <a:t>КВН</a:t>
            </a:r>
            <a:endParaRPr lang="ru-RU" sz="2800" b="1" dirty="0" smtClean="0"/>
          </a:p>
          <a:p>
            <a:r>
              <a:rPr lang="ru-RU" sz="2800" b="1" dirty="0" smtClean="0"/>
              <a:t>Турнир знатоков…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"/>
            <a:ext cx="9144000" cy="68473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428868"/>
            <a:ext cx="7000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Сказочный</a:t>
            </a:r>
          </a:p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калейдоскоп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"/>
            <a:ext cx="9144000" cy="68473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2564">
            <a:off x="347686" y="142964"/>
            <a:ext cx="1643074" cy="22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42852"/>
            <a:ext cx="1532813" cy="253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42852"/>
            <a:ext cx="1655098" cy="172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l="1763" t="10656" r="2968" b="14637"/>
          <a:stretch>
            <a:fillRect/>
          </a:stretch>
        </p:blipFill>
        <p:spPr bwMode="auto">
          <a:xfrm rot="673134">
            <a:off x="6333180" y="619907"/>
            <a:ext cx="2409697" cy="124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2786058"/>
            <a:ext cx="2381240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/>
          <a:srcRect b="9999"/>
          <a:stretch>
            <a:fillRect/>
          </a:stretch>
        </p:blipFill>
        <p:spPr bwMode="auto">
          <a:xfrm>
            <a:off x="5072066" y="1928802"/>
            <a:ext cx="17859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2500306"/>
            <a:ext cx="1547810" cy="154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4214818"/>
            <a:ext cx="1865919" cy="24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2" cstate="print"/>
          <a:srcRect l="7407" t="8334" r="7407" b="8332"/>
          <a:stretch>
            <a:fillRect/>
          </a:stretch>
        </p:blipFill>
        <p:spPr bwMode="auto">
          <a:xfrm>
            <a:off x="7215206" y="4429132"/>
            <a:ext cx="1643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"/>
            <a:ext cx="9144000" cy="6847301"/>
          </a:xfrm>
          <a:prstGeom prst="rect">
            <a:avLst/>
          </a:prstGeom>
          <a:noFill/>
        </p:spPr>
      </p:pic>
      <p:pic>
        <p:nvPicPr>
          <p:cNvPr id="3" name="Picture 6" descr="горы и вод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0"/>
            <a:ext cx="5143500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6835" t="40607" r="7728" b="3299"/>
          <a:stretch>
            <a:fillRect/>
          </a:stretch>
        </p:blipFill>
        <p:spPr bwMode="auto">
          <a:xfrm>
            <a:off x="0" y="1357298"/>
            <a:ext cx="35719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86058"/>
            <a:ext cx="310243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t="5187" b="4903"/>
          <a:stretch>
            <a:fillRect/>
          </a:stretch>
        </p:blipFill>
        <p:spPr bwMode="auto">
          <a:xfrm>
            <a:off x="5929322" y="1428736"/>
            <a:ext cx="321467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9"/>
            <a:ext cx="9144000" cy="68473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1428736"/>
            <a:ext cx="5397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Узнали сказку?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6" descr="belka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500306"/>
            <a:ext cx="2951163" cy="2655888"/>
          </a:xfrm>
          <a:prstGeom prst="rect">
            <a:avLst/>
          </a:prstGeom>
          <a:noFill/>
        </p:spPr>
      </p:pic>
      <p:pic>
        <p:nvPicPr>
          <p:cNvPr id="12" name="Picture 4" descr="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0"/>
            <a:ext cx="912813" cy="1368425"/>
          </a:xfrm>
          <a:prstGeom prst="rect">
            <a:avLst/>
          </a:prstGeom>
          <a:noFill/>
        </p:spPr>
      </p:pic>
      <p:sp>
        <p:nvSpPr>
          <p:cNvPr id="13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500958" y="2500306"/>
            <a:ext cx="144463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715272" y="2500306"/>
            <a:ext cx="144463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29586" y="2500306"/>
            <a:ext cx="144462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143900" y="2500306"/>
            <a:ext cx="144462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358214" y="2500306"/>
            <a:ext cx="144462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1947863" cy="285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6" cstate="print"/>
          <a:srcRect r="9297" b="5000"/>
          <a:stretch>
            <a:fillRect/>
          </a:stretch>
        </p:blipFill>
        <p:spPr bwMode="auto">
          <a:xfrm>
            <a:off x="4500562" y="3571876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4643438" y="3286124"/>
            <a:ext cx="1928826" cy="3214710"/>
            <a:chOff x="3198" y="799"/>
            <a:chExt cx="1335" cy="2177"/>
          </a:xfrm>
        </p:grpSpPr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3651" y="1071"/>
              <a:ext cx="363" cy="1905"/>
            </a:xfrm>
            <a:custGeom>
              <a:avLst/>
              <a:gdLst/>
              <a:ahLst/>
              <a:cxnLst>
                <a:cxn ang="0">
                  <a:pos x="224" y="0"/>
                </a:cxn>
                <a:cxn ang="0">
                  <a:pos x="172" y="327"/>
                </a:cxn>
                <a:cxn ang="0">
                  <a:pos x="146" y="508"/>
                </a:cxn>
                <a:cxn ang="0">
                  <a:pos x="129" y="559"/>
                </a:cxn>
                <a:cxn ang="0">
                  <a:pos x="120" y="585"/>
                </a:cxn>
                <a:cxn ang="0">
                  <a:pos x="95" y="955"/>
                </a:cxn>
                <a:cxn ang="0">
                  <a:pos x="69" y="1488"/>
                </a:cxn>
                <a:cxn ang="0">
                  <a:pos x="0" y="1909"/>
                </a:cxn>
                <a:cxn ang="0">
                  <a:pos x="352" y="1952"/>
                </a:cxn>
                <a:cxn ang="0">
                  <a:pos x="352" y="1892"/>
                </a:cxn>
                <a:cxn ang="0">
                  <a:pos x="335" y="1832"/>
                </a:cxn>
                <a:cxn ang="0">
                  <a:pos x="292" y="1668"/>
                </a:cxn>
                <a:cxn ang="0">
                  <a:pos x="224" y="1428"/>
                </a:cxn>
                <a:cxn ang="0">
                  <a:pos x="224" y="1333"/>
                </a:cxn>
                <a:cxn ang="0">
                  <a:pos x="232" y="602"/>
                </a:cxn>
                <a:cxn ang="0">
                  <a:pos x="224" y="490"/>
                </a:cxn>
                <a:cxn ang="0">
                  <a:pos x="206" y="439"/>
                </a:cxn>
                <a:cxn ang="0">
                  <a:pos x="241" y="267"/>
                </a:cxn>
                <a:cxn ang="0">
                  <a:pos x="224" y="0"/>
                </a:cxn>
              </a:cxnLst>
              <a:rect l="0" t="0" r="r" b="b"/>
              <a:pathLst>
                <a:path w="352" h="2110">
                  <a:moveTo>
                    <a:pt x="224" y="0"/>
                  </a:moveTo>
                  <a:cubicBezTo>
                    <a:pt x="216" y="240"/>
                    <a:pt x="260" y="212"/>
                    <a:pt x="172" y="327"/>
                  </a:cubicBezTo>
                  <a:cubicBezTo>
                    <a:pt x="155" y="390"/>
                    <a:pt x="157" y="440"/>
                    <a:pt x="146" y="508"/>
                  </a:cubicBezTo>
                  <a:cubicBezTo>
                    <a:pt x="143" y="526"/>
                    <a:pt x="135" y="542"/>
                    <a:pt x="129" y="559"/>
                  </a:cubicBezTo>
                  <a:cubicBezTo>
                    <a:pt x="126" y="568"/>
                    <a:pt x="120" y="585"/>
                    <a:pt x="120" y="585"/>
                  </a:cubicBezTo>
                  <a:cubicBezTo>
                    <a:pt x="113" y="709"/>
                    <a:pt x="101" y="831"/>
                    <a:pt x="95" y="955"/>
                  </a:cubicBezTo>
                  <a:cubicBezTo>
                    <a:pt x="87" y="1331"/>
                    <a:pt x="94" y="1274"/>
                    <a:pt x="69" y="1488"/>
                  </a:cubicBezTo>
                  <a:cubicBezTo>
                    <a:pt x="55" y="2110"/>
                    <a:pt x="171" y="1797"/>
                    <a:pt x="0" y="1909"/>
                  </a:cubicBezTo>
                  <a:cubicBezTo>
                    <a:pt x="39" y="2055"/>
                    <a:pt x="170" y="1957"/>
                    <a:pt x="352" y="1952"/>
                  </a:cubicBezTo>
                  <a:cubicBezTo>
                    <a:pt x="333" y="1889"/>
                    <a:pt x="352" y="1968"/>
                    <a:pt x="352" y="1892"/>
                  </a:cubicBezTo>
                  <a:cubicBezTo>
                    <a:pt x="352" y="1876"/>
                    <a:pt x="341" y="1848"/>
                    <a:pt x="335" y="1832"/>
                  </a:cubicBezTo>
                  <a:cubicBezTo>
                    <a:pt x="349" y="1776"/>
                    <a:pt x="343" y="1701"/>
                    <a:pt x="292" y="1668"/>
                  </a:cubicBezTo>
                  <a:cubicBezTo>
                    <a:pt x="265" y="1580"/>
                    <a:pt x="307" y="1484"/>
                    <a:pt x="224" y="1428"/>
                  </a:cubicBezTo>
                  <a:cubicBezTo>
                    <a:pt x="204" y="1371"/>
                    <a:pt x="222" y="1434"/>
                    <a:pt x="224" y="1333"/>
                  </a:cubicBezTo>
                  <a:cubicBezTo>
                    <a:pt x="229" y="1089"/>
                    <a:pt x="229" y="846"/>
                    <a:pt x="232" y="602"/>
                  </a:cubicBezTo>
                  <a:cubicBezTo>
                    <a:pt x="229" y="565"/>
                    <a:pt x="230" y="527"/>
                    <a:pt x="224" y="490"/>
                  </a:cubicBezTo>
                  <a:cubicBezTo>
                    <a:pt x="221" y="472"/>
                    <a:pt x="206" y="439"/>
                    <a:pt x="206" y="439"/>
                  </a:cubicBezTo>
                  <a:cubicBezTo>
                    <a:pt x="213" y="370"/>
                    <a:pt x="220" y="329"/>
                    <a:pt x="241" y="267"/>
                  </a:cubicBezTo>
                  <a:cubicBezTo>
                    <a:pt x="232" y="17"/>
                    <a:pt x="256" y="103"/>
                    <a:pt x="2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93300"/>
                </a:gs>
                <a:gs pos="100000">
                  <a:srgbClr val="663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3200" y="799"/>
              <a:ext cx="1336" cy="1482"/>
              <a:chOff x="2789" y="800"/>
              <a:chExt cx="1744" cy="1573"/>
            </a:xfrm>
          </p:grpSpPr>
          <p:sp>
            <p:nvSpPr>
              <p:cNvPr id="24" name="Freeform 7"/>
              <p:cNvSpPr>
                <a:spLocks/>
              </p:cNvSpPr>
              <p:nvPr/>
            </p:nvSpPr>
            <p:spPr bwMode="auto">
              <a:xfrm>
                <a:off x="3364" y="800"/>
                <a:ext cx="628" cy="365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212" y="163"/>
                  </a:cxn>
                  <a:cxn ang="0">
                    <a:pos x="152" y="232"/>
                  </a:cxn>
                  <a:cxn ang="0">
                    <a:pos x="66" y="240"/>
                  </a:cxn>
                  <a:cxn ang="0">
                    <a:pos x="178" y="326"/>
                  </a:cxn>
                  <a:cxn ang="0">
                    <a:pos x="290" y="326"/>
                  </a:cxn>
                  <a:cxn ang="0">
                    <a:pos x="316" y="300"/>
                  </a:cxn>
                  <a:cxn ang="0">
                    <a:pos x="341" y="309"/>
                  </a:cxn>
                  <a:cxn ang="0">
                    <a:pos x="462" y="300"/>
                  </a:cxn>
                  <a:cxn ang="0">
                    <a:pos x="522" y="352"/>
                  </a:cxn>
                  <a:cxn ang="0">
                    <a:pos x="608" y="343"/>
                  </a:cxn>
                  <a:cxn ang="0">
                    <a:pos x="573" y="214"/>
                  </a:cxn>
                  <a:cxn ang="0">
                    <a:pos x="453" y="163"/>
                  </a:cxn>
                  <a:cxn ang="0">
                    <a:pos x="350" y="120"/>
                  </a:cxn>
                  <a:cxn ang="0">
                    <a:pos x="281" y="0"/>
                  </a:cxn>
                </a:cxnLst>
                <a:rect l="0" t="0" r="r" b="b"/>
                <a:pathLst>
                  <a:path w="628" h="365">
                    <a:moveTo>
                      <a:pt x="281" y="0"/>
                    </a:moveTo>
                    <a:cubicBezTo>
                      <a:pt x="271" y="77"/>
                      <a:pt x="258" y="107"/>
                      <a:pt x="212" y="163"/>
                    </a:cubicBezTo>
                    <a:cubicBezTo>
                      <a:pt x="198" y="179"/>
                      <a:pt x="174" y="226"/>
                      <a:pt x="152" y="232"/>
                    </a:cubicBezTo>
                    <a:cubicBezTo>
                      <a:pt x="124" y="239"/>
                      <a:pt x="95" y="237"/>
                      <a:pt x="66" y="240"/>
                    </a:cubicBezTo>
                    <a:cubicBezTo>
                      <a:pt x="0" y="341"/>
                      <a:pt x="65" y="319"/>
                      <a:pt x="178" y="326"/>
                    </a:cubicBezTo>
                    <a:cubicBezTo>
                      <a:pt x="218" y="352"/>
                      <a:pt x="239" y="334"/>
                      <a:pt x="290" y="326"/>
                    </a:cubicBezTo>
                    <a:cubicBezTo>
                      <a:pt x="299" y="317"/>
                      <a:pt x="304" y="304"/>
                      <a:pt x="316" y="300"/>
                    </a:cubicBezTo>
                    <a:cubicBezTo>
                      <a:pt x="324" y="297"/>
                      <a:pt x="332" y="309"/>
                      <a:pt x="341" y="309"/>
                    </a:cubicBezTo>
                    <a:cubicBezTo>
                      <a:pt x="381" y="309"/>
                      <a:pt x="422" y="303"/>
                      <a:pt x="462" y="300"/>
                    </a:cubicBezTo>
                    <a:cubicBezTo>
                      <a:pt x="506" y="316"/>
                      <a:pt x="480" y="324"/>
                      <a:pt x="522" y="352"/>
                    </a:cubicBezTo>
                    <a:cubicBezTo>
                      <a:pt x="551" y="349"/>
                      <a:pt x="590" y="365"/>
                      <a:pt x="608" y="343"/>
                    </a:cubicBezTo>
                    <a:cubicBezTo>
                      <a:pt x="628" y="319"/>
                      <a:pt x="600" y="236"/>
                      <a:pt x="573" y="214"/>
                    </a:cubicBezTo>
                    <a:cubicBezTo>
                      <a:pt x="532" y="181"/>
                      <a:pt x="504" y="176"/>
                      <a:pt x="453" y="163"/>
                    </a:cubicBezTo>
                    <a:cubicBezTo>
                      <a:pt x="417" y="154"/>
                      <a:pt x="386" y="131"/>
                      <a:pt x="350" y="120"/>
                    </a:cubicBezTo>
                    <a:cubicBezTo>
                      <a:pt x="320" y="74"/>
                      <a:pt x="341" y="19"/>
                      <a:pt x="28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00"/>
                  </a:gs>
                  <a:gs pos="50000">
                    <a:srgbClr val="009900"/>
                  </a:gs>
                  <a:gs pos="100000">
                    <a:srgbClr val="006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auto">
              <a:xfrm rot="10800000">
                <a:off x="2789" y="1842"/>
                <a:ext cx="1744" cy="531"/>
              </a:xfrm>
              <a:custGeom>
                <a:avLst/>
                <a:gdLst/>
                <a:ahLst/>
                <a:cxnLst>
                  <a:cxn ang="0">
                    <a:pos x="387" y="93"/>
                  </a:cxn>
                  <a:cxn ang="0">
                    <a:pos x="370" y="144"/>
                  </a:cxn>
                  <a:cxn ang="0">
                    <a:pos x="163" y="205"/>
                  </a:cxn>
                  <a:cxn ang="0">
                    <a:pos x="0" y="290"/>
                  </a:cxn>
                  <a:cxn ang="0">
                    <a:pos x="378" y="385"/>
                  </a:cxn>
                  <a:cxn ang="0">
                    <a:pos x="447" y="437"/>
                  </a:cxn>
                  <a:cxn ang="0">
                    <a:pos x="585" y="411"/>
                  </a:cxn>
                  <a:cxn ang="0">
                    <a:pos x="628" y="419"/>
                  </a:cxn>
                  <a:cxn ang="0">
                    <a:pos x="662" y="437"/>
                  </a:cxn>
                  <a:cxn ang="0">
                    <a:pos x="765" y="428"/>
                  </a:cxn>
                  <a:cxn ang="0">
                    <a:pos x="817" y="394"/>
                  </a:cxn>
                  <a:cxn ang="0">
                    <a:pos x="903" y="445"/>
                  </a:cxn>
                  <a:cxn ang="0">
                    <a:pos x="1083" y="462"/>
                  </a:cxn>
                  <a:cxn ang="0">
                    <a:pos x="1264" y="531"/>
                  </a:cxn>
                  <a:cxn ang="0">
                    <a:pos x="1376" y="488"/>
                  </a:cxn>
                  <a:cxn ang="0">
                    <a:pos x="1393" y="445"/>
                  </a:cxn>
                  <a:cxn ang="0">
                    <a:pos x="1427" y="462"/>
                  </a:cxn>
                  <a:cxn ang="0">
                    <a:pos x="1453" y="471"/>
                  </a:cxn>
                  <a:cxn ang="0">
                    <a:pos x="1548" y="462"/>
                  </a:cxn>
                  <a:cxn ang="0">
                    <a:pos x="1616" y="445"/>
                  </a:cxn>
                  <a:cxn ang="0">
                    <a:pos x="1702" y="437"/>
                  </a:cxn>
                  <a:cxn ang="0">
                    <a:pos x="1762" y="394"/>
                  </a:cxn>
                  <a:cxn ang="0">
                    <a:pos x="1909" y="308"/>
                  </a:cxn>
                  <a:cxn ang="0">
                    <a:pos x="1883" y="248"/>
                  </a:cxn>
                  <a:cxn ang="0">
                    <a:pos x="1788" y="282"/>
                  </a:cxn>
                  <a:cxn ang="0">
                    <a:pos x="1719" y="230"/>
                  </a:cxn>
                  <a:cxn ang="0">
                    <a:pos x="1616" y="299"/>
                  </a:cxn>
                  <a:cxn ang="0">
                    <a:pos x="1513" y="230"/>
                  </a:cxn>
                  <a:cxn ang="0">
                    <a:pos x="1487" y="213"/>
                  </a:cxn>
                  <a:cxn ang="0">
                    <a:pos x="1401" y="256"/>
                  </a:cxn>
                  <a:cxn ang="0">
                    <a:pos x="1315" y="205"/>
                  </a:cxn>
                  <a:cxn ang="0">
                    <a:pos x="1212" y="205"/>
                  </a:cxn>
                  <a:cxn ang="0">
                    <a:pos x="954" y="153"/>
                  </a:cxn>
                  <a:cxn ang="0">
                    <a:pos x="920" y="101"/>
                  </a:cxn>
                  <a:cxn ang="0">
                    <a:pos x="911" y="76"/>
                  </a:cxn>
                  <a:cxn ang="0">
                    <a:pos x="757" y="33"/>
                  </a:cxn>
                  <a:cxn ang="0">
                    <a:pos x="610" y="41"/>
                  </a:cxn>
                  <a:cxn ang="0">
                    <a:pos x="413" y="119"/>
                  </a:cxn>
                  <a:cxn ang="0">
                    <a:pos x="387" y="93"/>
                  </a:cxn>
                </a:cxnLst>
                <a:rect l="0" t="0" r="r" b="b"/>
                <a:pathLst>
                  <a:path w="1925" h="531">
                    <a:moveTo>
                      <a:pt x="387" y="93"/>
                    </a:moveTo>
                    <a:cubicBezTo>
                      <a:pt x="381" y="110"/>
                      <a:pt x="376" y="127"/>
                      <a:pt x="370" y="144"/>
                    </a:cubicBezTo>
                    <a:cubicBezTo>
                      <a:pt x="349" y="207"/>
                      <a:pt x="199" y="202"/>
                      <a:pt x="163" y="205"/>
                    </a:cubicBezTo>
                    <a:cubicBezTo>
                      <a:pt x="131" y="305"/>
                      <a:pt x="145" y="272"/>
                      <a:pt x="0" y="290"/>
                    </a:cubicBezTo>
                    <a:cubicBezTo>
                      <a:pt x="43" y="415"/>
                      <a:pt x="319" y="383"/>
                      <a:pt x="378" y="385"/>
                    </a:cubicBezTo>
                    <a:cubicBezTo>
                      <a:pt x="407" y="404"/>
                      <a:pt x="414" y="426"/>
                      <a:pt x="447" y="437"/>
                    </a:cubicBezTo>
                    <a:cubicBezTo>
                      <a:pt x="507" y="431"/>
                      <a:pt x="534" y="427"/>
                      <a:pt x="585" y="411"/>
                    </a:cubicBezTo>
                    <a:cubicBezTo>
                      <a:pt x="599" y="414"/>
                      <a:pt x="614" y="414"/>
                      <a:pt x="628" y="419"/>
                    </a:cubicBezTo>
                    <a:cubicBezTo>
                      <a:pt x="640" y="423"/>
                      <a:pt x="649" y="436"/>
                      <a:pt x="662" y="437"/>
                    </a:cubicBezTo>
                    <a:cubicBezTo>
                      <a:pt x="696" y="439"/>
                      <a:pt x="731" y="431"/>
                      <a:pt x="765" y="428"/>
                    </a:cubicBezTo>
                    <a:cubicBezTo>
                      <a:pt x="782" y="417"/>
                      <a:pt x="800" y="383"/>
                      <a:pt x="817" y="394"/>
                    </a:cubicBezTo>
                    <a:cubicBezTo>
                      <a:pt x="846" y="413"/>
                      <a:pt x="869" y="435"/>
                      <a:pt x="903" y="445"/>
                    </a:cubicBezTo>
                    <a:cubicBezTo>
                      <a:pt x="966" y="486"/>
                      <a:pt x="998" y="468"/>
                      <a:pt x="1083" y="462"/>
                    </a:cubicBezTo>
                    <a:cubicBezTo>
                      <a:pt x="1149" y="442"/>
                      <a:pt x="1204" y="512"/>
                      <a:pt x="1264" y="531"/>
                    </a:cubicBezTo>
                    <a:cubicBezTo>
                      <a:pt x="1356" y="520"/>
                      <a:pt x="1316" y="527"/>
                      <a:pt x="1376" y="488"/>
                    </a:cubicBezTo>
                    <a:cubicBezTo>
                      <a:pt x="1382" y="474"/>
                      <a:pt x="1379" y="452"/>
                      <a:pt x="1393" y="445"/>
                    </a:cubicBezTo>
                    <a:cubicBezTo>
                      <a:pt x="1404" y="439"/>
                      <a:pt x="1415" y="457"/>
                      <a:pt x="1427" y="462"/>
                    </a:cubicBezTo>
                    <a:cubicBezTo>
                      <a:pt x="1435" y="466"/>
                      <a:pt x="1444" y="468"/>
                      <a:pt x="1453" y="471"/>
                    </a:cubicBezTo>
                    <a:cubicBezTo>
                      <a:pt x="1485" y="468"/>
                      <a:pt x="1517" y="471"/>
                      <a:pt x="1548" y="462"/>
                    </a:cubicBezTo>
                    <a:cubicBezTo>
                      <a:pt x="1637" y="437"/>
                      <a:pt x="1495" y="422"/>
                      <a:pt x="1616" y="445"/>
                    </a:cubicBezTo>
                    <a:cubicBezTo>
                      <a:pt x="1645" y="442"/>
                      <a:pt x="1674" y="444"/>
                      <a:pt x="1702" y="437"/>
                    </a:cubicBezTo>
                    <a:cubicBezTo>
                      <a:pt x="1714" y="434"/>
                      <a:pt x="1738" y="402"/>
                      <a:pt x="1762" y="394"/>
                    </a:cubicBezTo>
                    <a:cubicBezTo>
                      <a:pt x="1835" y="416"/>
                      <a:pt x="1870" y="359"/>
                      <a:pt x="1909" y="308"/>
                    </a:cubicBezTo>
                    <a:cubicBezTo>
                      <a:pt x="1921" y="269"/>
                      <a:pt x="1925" y="261"/>
                      <a:pt x="1883" y="248"/>
                    </a:cubicBezTo>
                    <a:cubicBezTo>
                      <a:pt x="1844" y="255"/>
                      <a:pt x="1824" y="270"/>
                      <a:pt x="1788" y="282"/>
                    </a:cubicBezTo>
                    <a:cubicBezTo>
                      <a:pt x="1756" y="271"/>
                      <a:pt x="1747" y="250"/>
                      <a:pt x="1719" y="230"/>
                    </a:cubicBezTo>
                    <a:cubicBezTo>
                      <a:pt x="1660" y="245"/>
                      <a:pt x="1661" y="269"/>
                      <a:pt x="1616" y="299"/>
                    </a:cubicBezTo>
                    <a:cubicBezTo>
                      <a:pt x="1542" y="254"/>
                      <a:pt x="1602" y="292"/>
                      <a:pt x="1513" y="230"/>
                    </a:cubicBezTo>
                    <a:cubicBezTo>
                      <a:pt x="1505" y="224"/>
                      <a:pt x="1487" y="213"/>
                      <a:pt x="1487" y="213"/>
                    </a:cubicBezTo>
                    <a:cubicBezTo>
                      <a:pt x="1452" y="222"/>
                      <a:pt x="1427" y="231"/>
                      <a:pt x="1401" y="256"/>
                    </a:cubicBezTo>
                    <a:cubicBezTo>
                      <a:pt x="1353" y="245"/>
                      <a:pt x="1360" y="227"/>
                      <a:pt x="1315" y="205"/>
                    </a:cubicBezTo>
                    <a:cubicBezTo>
                      <a:pt x="1284" y="172"/>
                      <a:pt x="1250" y="192"/>
                      <a:pt x="1212" y="205"/>
                    </a:cubicBezTo>
                    <a:cubicBezTo>
                      <a:pt x="1123" y="200"/>
                      <a:pt x="1031" y="203"/>
                      <a:pt x="954" y="153"/>
                    </a:cubicBezTo>
                    <a:cubicBezTo>
                      <a:pt x="943" y="136"/>
                      <a:pt x="927" y="120"/>
                      <a:pt x="920" y="101"/>
                    </a:cubicBezTo>
                    <a:cubicBezTo>
                      <a:pt x="917" y="93"/>
                      <a:pt x="917" y="82"/>
                      <a:pt x="911" y="76"/>
                    </a:cubicBezTo>
                    <a:cubicBezTo>
                      <a:pt x="876" y="41"/>
                      <a:pt x="801" y="43"/>
                      <a:pt x="757" y="33"/>
                    </a:cubicBezTo>
                    <a:cubicBezTo>
                      <a:pt x="709" y="0"/>
                      <a:pt x="657" y="10"/>
                      <a:pt x="610" y="41"/>
                    </a:cubicBezTo>
                    <a:cubicBezTo>
                      <a:pt x="579" y="143"/>
                      <a:pt x="542" y="111"/>
                      <a:pt x="413" y="119"/>
                    </a:cubicBezTo>
                    <a:cubicBezTo>
                      <a:pt x="382" y="108"/>
                      <a:pt x="387" y="119"/>
                      <a:pt x="387" y="9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006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2971" y="1434"/>
                <a:ext cx="1357" cy="447"/>
              </a:xfrm>
              <a:custGeom>
                <a:avLst/>
                <a:gdLst/>
                <a:ahLst/>
                <a:cxnLst>
                  <a:cxn ang="0">
                    <a:pos x="551" y="59"/>
                  </a:cxn>
                  <a:cxn ang="0">
                    <a:pos x="388" y="33"/>
                  </a:cxn>
                  <a:cxn ang="0">
                    <a:pos x="268" y="68"/>
                  </a:cxn>
                  <a:cxn ang="0">
                    <a:pos x="147" y="59"/>
                  </a:cxn>
                  <a:cxn ang="0">
                    <a:pos x="70" y="25"/>
                  </a:cxn>
                  <a:cxn ang="0">
                    <a:pos x="70" y="223"/>
                  </a:cxn>
                  <a:cxn ang="0">
                    <a:pos x="388" y="248"/>
                  </a:cxn>
                  <a:cxn ang="0">
                    <a:pos x="440" y="300"/>
                  </a:cxn>
                  <a:cxn ang="0">
                    <a:pos x="517" y="291"/>
                  </a:cxn>
                  <a:cxn ang="0">
                    <a:pos x="586" y="283"/>
                  </a:cxn>
                  <a:cxn ang="0">
                    <a:pos x="603" y="309"/>
                  </a:cxn>
                  <a:cxn ang="0">
                    <a:pos x="629" y="326"/>
                  </a:cxn>
                  <a:cxn ang="0">
                    <a:pos x="637" y="352"/>
                  </a:cxn>
                  <a:cxn ang="0">
                    <a:pos x="680" y="377"/>
                  </a:cxn>
                  <a:cxn ang="0">
                    <a:pos x="698" y="403"/>
                  </a:cxn>
                  <a:cxn ang="0">
                    <a:pos x="741" y="446"/>
                  </a:cxn>
                  <a:cxn ang="0">
                    <a:pos x="835" y="395"/>
                  </a:cxn>
                  <a:cxn ang="0">
                    <a:pos x="930" y="446"/>
                  </a:cxn>
                  <a:cxn ang="0">
                    <a:pos x="981" y="352"/>
                  </a:cxn>
                  <a:cxn ang="0">
                    <a:pos x="1059" y="412"/>
                  </a:cxn>
                  <a:cxn ang="0">
                    <a:pos x="1351" y="446"/>
                  </a:cxn>
                  <a:cxn ang="0">
                    <a:pos x="1454" y="438"/>
                  </a:cxn>
                  <a:cxn ang="0">
                    <a:pos x="1506" y="403"/>
                  </a:cxn>
                  <a:cxn ang="0">
                    <a:pos x="1523" y="377"/>
                  </a:cxn>
                  <a:cxn ang="0">
                    <a:pos x="1574" y="386"/>
                  </a:cxn>
                  <a:cxn ang="0">
                    <a:pos x="1660" y="377"/>
                  </a:cxn>
                  <a:cxn ang="0">
                    <a:pos x="1652" y="231"/>
                  </a:cxn>
                  <a:cxn ang="0">
                    <a:pos x="1626" y="223"/>
                  </a:cxn>
                  <a:cxn ang="0">
                    <a:pos x="1557" y="119"/>
                  </a:cxn>
                  <a:cxn ang="0">
                    <a:pos x="1540" y="94"/>
                  </a:cxn>
                  <a:cxn ang="0">
                    <a:pos x="1488" y="76"/>
                  </a:cxn>
                  <a:cxn ang="0">
                    <a:pos x="1403" y="154"/>
                  </a:cxn>
                  <a:cxn ang="0">
                    <a:pos x="1317" y="111"/>
                  </a:cxn>
                  <a:cxn ang="0">
                    <a:pos x="1256" y="59"/>
                  </a:cxn>
                  <a:cxn ang="0">
                    <a:pos x="1179" y="137"/>
                  </a:cxn>
                  <a:cxn ang="0">
                    <a:pos x="1110" y="94"/>
                  </a:cxn>
                  <a:cxn ang="0">
                    <a:pos x="1024" y="76"/>
                  </a:cxn>
                  <a:cxn ang="0">
                    <a:pos x="981" y="137"/>
                  </a:cxn>
                  <a:cxn ang="0">
                    <a:pos x="689" y="102"/>
                  </a:cxn>
                  <a:cxn ang="0">
                    <a:pos x="672" y="76"/>
                  </a:cxn>
                  <a:cxn ang="0">
                    <a:pos x="646" y="51"/>
                  </a:cxn>
                  <a:cxn ang="0">
                    <a:pos x="612" y="8"/>
                  </a:cxn>
                  <a:cxn ang="0">
                    <a:pos x="534" y="16"/>
                  </a:cxn>
                  <a:cxn ang="0">
                    <a:pos x="551" y="59"/>
                  </a:cxn>
                </a:cxnLst>
                <a:rect l="0" t="0" r="r" b="b"/>
                <a:pathLst>
                  <a:path w="1674" h="447">
                    <a:moveTo>
                      <a:pt x="551" y="59"/>
                    </a:moveTo>
                    <a:cubicBezTo>
                      <a:pt x="484" y="53"/>
                      <a:pt x="449" y="46"/>
                      <a:pt x="388" y="33"/>
                    </a:cubicBezTo>
                    <a:cubicBezTo>
                      <a:pt x="284" y="45"/>
                      <a:pt x="336" y="44"/>
                      <a:pt x="268" y="68"/>
                    </a:cubicBezTo>
                    <a:cubicBezTo>
                      <a:pt x="228" y="65"/>
                      <a:pt x="187" y="64"/>
                      <a:pt x="147" y="59"/>
                    </a:cubicBezTo>
                    <a:cubicBezTo>
                      <a:pt x="119" y="56"/>
                      <a:pt x="97" y="33"/>
                      <a:pt x="70" y="25"/>
                    </a:cubicBezTo>
                    <a:cubicBezTo>
                      <a:pt x="0" y="46"/>
                      <a:pt x="18" y="181"/>
                      <a:pt x="70" y="223"/>
                    </a:cubicBezTo>
                    <a:cubicBezTo>
                      <a:pt x="156" y="293"/>
                      <a:pt x="291" y="245"/>
                      <a:pt x="388" y="248"/>
                    </a:cubicBezTo>
                    <a:cubicBezTo>
                      <a:pt x="415" y="277"/>
                      <a:pt x="400" y="286"/>
                      <a:pt x="440" y="300"/>
                    </a:cubicBezTo>
                    <a:cubicBezTo>
                      <a:pt x="466" y="297"/>
                      <a:pt x="492" y="297"/>
                      <a:pt x="517" y="291"/>
                    </a:cubicBezTo>
                    <a:cubicBezTo>
                      <a:pt x="589" y="273"/>
                      <a:pt x="486" y="262"/>
                      <a:pt x="586" y="283"/>
                    </a:cubicBezTo>
                    <a:cubicBezTo>
                      <a:pt x="592" y="292"/>
                      <a:pt x="596" y="302"/>
                      <a:pt x="603" y="309"/>
                    </a:cubicBezTo>
                    <a:cubicBezTo>
                      <a:pt x="610" y="316"/>
                      <a:pt x="623" y="318"/>
                      <a:pt x="629" y="326"/>
                    </a:cubicBezTo>
                    <a:cubicBezTo>
                      <a:pt x="635" y="333"/>
                      <a:pt x="632" y="344"/>
                      <a:pt x="637" y="352"/>
                    </a:cubicBezTo>
                    <a:cubicBezTo>
                      <a:pt x="648" y="371"/>
                      <a:pt x="661" y="371"/>
                      <a:pt x="680" y="377"/>
                    </a:cubicBezTo>
                    <a:cubicBezTo>
                      <a:pt x="686" y="386"/>
                      <a:pt x="691" y="395"/>
                      <a:pt x="698" y="403"/>
                    </a:cubicBezTo>
                    <a:cubicBezTo>
                      <a:pt x="711" y="418"/>
                      <a:pt x="741" y="446"/>
                      <a:pt x="741" y="446"/>
                    </a:cubicBezTo>
                    <a:cubicBezTo>
                      <a:pt x="773" y="430"/>
                      <a:pt x="803" y="411"/>
                      <a:pt x="835" y="395"/>
                    </a:cubicBezTo>
                    <a:cubicBezTo>
                      <a:pt x="868" y="412"/>
                      <a:pt x="895" y="435"/>
                      <a:pt x="930" y="446"/>
                    </a:cubicBezTo>
                    <a:cubicBezTo>
                      <a:pt x="987" y="433"/>
                      <a:pt x="972" y="408"/>
                      <a:pt x="981" y="352"/>
                    </a:cubicBezTo>
                    <a:cubicBezTo>
                      <a:pt x="1043" y="393"/>
                      <a:pt x="1018" y="371"/>
                      <a:pt x="1059" y="412"/>
                    </a:cubicBezTo>
                    <a:cubicBezTo>
                      <a:pt x="1141" y="356"/>
                      <a:pt x="1267" y="404"/>
                      <a:pt x="1351" y="446"/>
                    </a:cubicBezTo>
                    <a:cubicBezTo>
                      <a:pt x="1385" y="443"/>
                      <a:pt x="1421" y="447"/>
                      <a:pt x="1454" y="438"/>
                    </a:cubicBezTo>
                    <a:cubicBezTo>
                      <a:pt x="1474" y="432"/>
                      <a:pt x="1506" y="403"/>
                      <a:pt x="1506" y="403"/>
                    </a:cubicBezTo>
                    <a:cubicBezTo>
                      <a:pt x="1512" y="394"/>
                      <a:pt x="1513" y="380"/>
                      <a:pt x="1523" y="377"/>
                    </a:cubicBezTo>
                    <a:cubicBezTo>
                      <a:pt x="1540" y="373"/>
                      <a:pt x="1557" y="386"/>
                      <a:pt x="1574" y="386"/>
                    </a:cubicBezTo>
                    <a:cubicBezTo>
                      <a:pt x="1603" y="386"/>
                      <a:pt x="1631" y="380"/>
                      <a:pt x="1660" y="377"/>
                    </a:cubicBezTo>
                    <a:cubicBezTo>
                      <a:pt x="1672" y="344"/>
                      <a:pt x="1674" y="259"/>
                      <a:pt x="1652" y="231"/>
                    </a:cubicBezTo>
                    <a:cubicBezTo>
                      <a:pt x="1646" y="224"/>
                      <a:pt x="1635" y="226"/>
                      <a:pt x="1626" y="223"/>
                    </a:cubicBezTo>
                    <a:cubicBezTo>
                      <a:pt x="1613" y="173"/>
                      <a:pt x="1588" y="158"/>
                      <a:pt x="1557" y="119"/>
                    </a:cubicBezTo>
                    <a:cubicBezTo>
                      <a:pt x="1551" y="111"/>
                      <a:pt x="1549" y="99"/>
                      <a:pt x="1540" y="94"/>
                    </a:cubicBezTo>
                    <a:cubicBezTo>
                      <a:pt x="1524" y="84"/>
                      <a:pt x="1488" y="76"/>
                      <a:pt x="1488" y="76"/>
                    </a:cubicBezTo>
                    <a:cubicBezTo>
                      <a:pt x="1427" y="98"/>
                      <a:pt x="1443" y="112"/>
                      <a:pt x="1403" y="154"/>
                    </a:cubicBezTo>
                    <a:cubicBezTo>
                      <a:pt x="1356" y="142"/>
                      <a:pt x="1359" y="124"/>
                      <a:pt x="1317" y="111"/>
                    </a:cubicBezTo>
                    <a:cubicBezTo>
                      <a:pt x="1297" y="92"/>
                      <a:pt x="1276" y="78"/>
                      <a:pt x="1256" y="59"/>
                    </a:cubicBezTo>
                    <a:cubicBezTo>
                      <a:pt x="1209" y="71"/>
                      <a:pt x="1200" y="94"/>
                      <a:pt x="1179" y="137"/>
                    </a:cubicBezTo>
                    <a:cubicBezTo>
                      <a:pt x="1158" y="114"/>
                      <a:pt x="1140" y="103"/>
                      <a:pt x="1110" y="94"/>
                    </a:cubicBezTo>
                    <a:cubicBezTo>
                      <a:pt x="1080" y="63"/>
                      <a:pt x="1067" y="68"/>
                      <a:pt x="1024" y="76"/>
                    </a:cubicBezTo>
                    <a:cubicBezTo>
                      <a:pt x="1005" y="96"/>
                      <a:pt x="1000" y="117"/>
                      <a:pt x="981" y="137"/>
                    </a:cubicBezTo>
                    <a:cubicBezTo>
                      <a:pt x="671" y="125"/>
                      <a:pt x="822" y="148"/>
                      <a:pt x="689" y="102"/>
                    </a:cubicBezTo>
                    <a:cubicBezTo>
                      <a:pt x="683" y="93"/>
                      <a:pt x="679" y="84"/>
                      <a:pt x="672" y="76"/>
                    </a:cubicBezTo>
                    <a:cubicBezTo>
                      <a:pt x="664" y="67"/>
                      <a:pt x="653" y="61"/>
                      <a:pt x="646" y="51"/>
                    </a:cubicBezTo>
                    <a:cubicBezTo>
                      <a:pt x="611" y="0"/>
                      <a:pt x="669" y="47"/>
                      <a:pt x="612" y="8"/>
                    </a:cubicBezTo>
                    <a:cubicBezTo>
                      <a:pt x="586" y="11"/>
                      <a:pt x="558" y="6"/>
                      <a:pt x="534" y="16"/>
                    </a:cubicBezTo>
                    <a:cubicBezTo>
                      <a:pt x="518" y="22"/>
                      <a:pt x="526" y="87"/>
                      <a:pt x="551" y="5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900"/>
                  </a:gs>
                  <a:gs pos="100000">
                    <a:srgbClr val="006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3198" y="1162"/>
                <a:ext cx="1028" cy="267"/>
              </a:xfrm>
              <a:custGeom>
                <a:avLst/>
                <a:gdLst/>
                <a:ahLst/>
                <a:cxnLst>
                  <a:cxn ang="0">
                    <a:pos x="495" y="0"/>
                  </a:cxn>
                  <a:cxn ang="0">
                    <a:pos x="272" y="43"/>
                  </a:cxn>
                  <a:cxn ang="0">
                    <a:pos x="229" y="78"/>
                  </a:cxn>
                  <a:cxn ang="0">
                    <a:pos x="220" y="103"/>
                  </a:cxn>
                  <a:cxn ang="0">
                    <a:pos x="194" y="112"/>
                  </a:cxn>
                  <a:cxn ang="0">
                    <a:pos x="40" y="121"/>
                  </a:cxn>
                  <a:cxn ang="0">
                    <a:pos x="229" y="189"/>
                  </a:cxn>
                  <a:cxn ang="0">
                    <a:pos x="340" y="267"/>
                  </a:cxn>
                  <a:cxn ang="0">
                    <a:pos x="753" y="224"/>
                  </a:cxn>
                  <a:cxn ang="0">
                    <a:pos x="916" y="258"/>
                  </a:cxn>
                  <a:cxn ang="0">
                    <a:pos x="1002" y="224"/>
                  </a:cxn>
                  <a:cxn ang="0">
                    <a:pos x="1028" y="146"/>
                  </a:cxn>
                  <a:cxn ang="0">
                    <a:pos x="1011" y="86"/>
                  </a:cxn>
                  <a:cxn ang="0">
                    <a:pos x="891" y="138"/>
                  </a:cxn>
                  <a:cxn ang="0">
                    <a:pos x="770" y="103"/>
                  </a:cxn>
                  <a:cxn ang="0">
                    <a:pos x="667" y="60"/>
                  </a:cxn>
                  <a:cxn ang="0">
                    <a:pos x="641" y="43"/>
                  </a:cxn>
                  <a:cxn ang="0">
                    <a:pos x="530" y="35"/>
                  </a:cxn>
                  <a:cxn ang="0">
                    <a:pos x="495" y="0"/>
                  </a:cxn>
                </a:cxnLst>
                <a:rect l="0" t="0" r="r" b="b"/>
                <a:pathLst>
                  <a:path w="1028" h="267">
                    <a:moveTo>
                      <a:pt x="495" y="0"/>
                    </a:moveTo>
                    <a:cubicBezTo>
                      <a:pt x="430" y="65"/>
                      <a:pt x="387" y="38"/>
                      <a:pt x="272" y="43"/>
                    </a:cubicBezTo>
                    <a:cubicBezTo>
                      <a:pt x="257" y="53"/>
                      <a:pt x="239" y="62"/>
                      <a:pt x="229" y="78"/>
                    </a:cubicBezTo>
                    <a:cubicBezTo>
                      <a:pt x="224" y="86"/>
                      <a:pt x="226" y="97"/>
                      <a:pt x="220" y="103"/>
                    </a:cubicBezTo>
                    <a:cubicBezTo>
                      <a:pt x="213" y="109"/>
                      <a:pt x="203" y="111"/>
                      <a:pt x="194" y="112"/>
                    </a:cubicBezTo>
                    <a:cubicBezTo>
                      <a:pt x="143" y="117"/>
                      <a:pt x="91" y="118"/>
                      <a:pt x="40" y="121"/>
                    </a:cubicBezTo>
                    <a:cubicBezTo>
                      <a:pt x="0" y="233"/>
                      <a:pt x="138" y="185"/>
                      <a:pt x="229" y="189"/>
                    </a:cubicBezTo>
                    <a:cubicBezTo>
                      <a:pt x="257" y="218"/>
                      <a:pt x="301" y="253"/>
                      <a:pt x="340" y="267"/>
                    </a:cubicBezTo>
                    <a:cubicBezTo>
                      <a:pt x="476" y="231"/>
                      <a:pt x="612" y="233"/>
                      <a:pt x="753" y="224"/>
                    </a:cubicBezTo>
                    <a:cubicBezTo>
                      <a:pt x="809" y="234"/>
                      <a:pt x="868" y="225"/>
                      <a:pt x="916" y="258"/>
                    </a:cubicBezTo>
                    <a:cubicBezTo>
                      <a:pt x="950" y="249"/>
                      <a:pt x="973" y="244"/>
                      <a:pt x="1002" y="224"/>
                    </a:cubicBezTo>
                    <a:cubicBezTo>
                      <a:pt x="1023" y="163"/>
                      <a:pt x="1015" y="190"/>
                      <a:pt x="1028" y="146"/>
                    </a:cubicBezTo>
                    <a:cubicBezTo>
                      <a:pt x="1022" y="126"/>
                      <a:pt x="1028" y="98"/>
                      <a:pt x="1011" y="86"/>
                    </a:cubicBezTo>
                    <a:cubicBezTo>
                      <a:pt x="984" y="66"/>
                      <a:pt x="917" y="128"/>
                      <a:pt x="891" y="138"/>
                    </a:cubicBezTo>
                    <a:cubicBezTo>
                      <a:pt x="818" y="129"/>
                      <a:pt x="827" y="123"/>
                      <a:pt x="770" y="103"/>
                    </a:cubicBezTo>
                    <a:cubicBezTo>
                      <a:pt x="731" y="66"/>
                      <a:pt x="710" y="81"/>
                      <a:pt x="667" y="60"/>
                    </a:cubicBezTo>
                    <a:cubicBezTo>
                      <a:pt x="658" y="55"/>
                      <a:pt x="651" y="45"/>
                      <a:pt x="641" y="43"/>
                    </a:cubicBezTo>
                    <a:cubicBezTo>
                      <a:pt x="605" y="36"/>
                      <a:pt x="567" y="38"/>
                      <a:pt x="530" y="35"/>
                    </a:cubicBezTo>
                    <a:cubicBezTo>
                      <a:pt x="495" y="23"/>
                      <a:pt x="507" y="35"/>
                      <a:pt x="49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00"/>
                  </a:gs>
                  <a:gs pos="50000">
                    <a:srgbClr val="009900"/>
                  </a:gs>
                  <a:gs pos="100000">
                    <a:srgbClr val="006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357166"/>
            <a:ext cx="64296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1928802"/>
            <a:ext cx="64294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4190865"/>
            <a:ext cx="747741" cy="266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H:\Documents and Settings\Aida\Рабочий стол\НОвая ГРАФИКА сборник\КАРТИНКИ СБОРНИК_ школьные\63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496"/>
            <a:ext cx="2571737" cy="381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14480" y="571480"/>
            <a:ext cx="56507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рождения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урока литературы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00504"/>
            <a:ext cx="747741" cy="266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64294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64296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2000240"/>
            <a:ext cx="846898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Человеческая культура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возникла и развёртывается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игре, как игра.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Й.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Хейзинга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539750" y="1484313"/>
            <a:ext cx="8135938" cy="39608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Страна Литературия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468313" y="333375"/>
            <a:ext cx="8280400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rPr>
              <a:t>Наш помощник на уроке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932363" y="2133600"/>
            <a:ext cx="4040187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C0066"/>
                </a:solidFill>
              </a:rPr>
              <a:t>Молод</a:t>
            </a:r>
          </a:p>
          <a:p>
            <a:r>
              <a:rPr lang="ru-RU" sz="2800" b="1">
                <a:solidFill>
                  <a:srgbClr val="CC0066"/>
                </a:solidFill>
              </a:rPr>
              <a:t>Красив</a:t>
            </a:r>
          </a:p>
          <a:p>
            <a:r>
              <a:rPr lang="ru-RU" sz="2800" b="1">
                <a:solidFill>
                  <a:srgbClr val="CC0066"/>
                </a:solidFill>
              </a:rPr>
              <a:t>Наряден</a:t>
            </a:r>
          </a:p>
          <a:p>
            <a:r>
              <a:rPr lang="ru-RU" sz="2800" b="1">
                <a:solidFill>
                  <a:srgbClr val="CC0066"/>
                </a:solidFill>
              </a:rPr>
              <a:t>Умён</a:t>
            </a:r>
          </a:p>
          <a:p>
            <a:r>
              <a:rPr lang="ru-RU" sz="2800" b="1">
                <a:solidFill>
                  <a:srgbClr val="CC0066"/>
                </a:solidFill>
              </a:rPr>
              <a:t>Начитан</a:t>
            </a:r>
          </a:p>
          <a:p>
            <a:r>
              <a:rPr lang="ru-RU" sz="2800" b="1">
                <a:solidFill>
                  <a:srgbClr val="CC0066"/>
                </a:solidFill>
              </a:rPr>
              <a:t>Знаток старины</a:t>
            </a:r>
          </a:p>
          <a:p>
            <a:r>
              <a:rPr lang="ru-RU" sz="2800" b="1">
                <a:solidFill>
                  <a:srgbClr val="CC0066"/>
                </a:solidFill>
              </a:rPr>
              <a:t>   и современности</a:t>
            </a:r>
          </a:p>
          <a:p>
            <a:r>
              <a:rPr lang="ru-RU" sz="2800" b="1">
                <a:solidFill>
                  <a:srgbClr val="CC0066"/>
                </a:solidFill>
              </a:rPr>
              <a:t>Многим интересуется</a:t>
            </a:r>
          </a:p>
          <a:p>
            <a:r>
              <a:rPr lang="ru-RU" sz="2800" b="1">
                <a:solidFill>
                  <a:srgbClr val="CC0066"/>
                </a:solidFill>
              </a:rPr>
              <a:t>Любит только одну</a:t>
            </a:r>
          </a:p>
        </p:txBody>
      </p:sp>
      <p:pic>
        <p:nvPicPr>
          <p:cNvPr id="7175" name="Picture 7" descr="страницы книг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787900" cy="3271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1928802"/>
            <a:ext cx="464101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Виртуальные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путешествия</a:t>
            </a:r>
          </a:p>
          <a:p>
            <a:pPr algn="ctr"/>
            <a:endParaRPr lang="ru-RU" sz="60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asd\AppData\Local\Temp\Rar$DI43.128\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"/>
            <a:ext cx="9144000" cy="68222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1071546"/>
            <a:ext cx="8194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smtClean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Franklin Gothic Demi" pitchFamily="34" charset="0"/>
                <a:cs typeface="Times New Roman"/>
              </a:rPr>
              <a:t>Путешествие в загадочную страну</a:t>
            </a:r>
            <a:endParaRPr lang="ru-RU" sz="4000" b="1" kern="10" dirty="0">
              <a:ln w="9525" cap="sq">
                <a:noFill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Franklin Gothic Demi" pitchFamily="34" charset="0"/>
              <a:cs typeface="Times New Roman"/>
            </a:endParaRPr>
          </a:p>
        </p:txBody>
      </p:sp>
      <p:pic>
        <p:nvPicPr>
          <p:cNvPr id="4" name="Picture 6" descr="2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143248"/>
            <a:ext cx="2808288" cy="30257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1643050"/>
            <a:ext cx="54936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фольклор</a:t>
            </a:r>
            <a:endParaRPr lang="ru-RU" sz="9600" b="1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128\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9"/>
            <a:ext cx="9144000" cy="682228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3116"/>
            <a:ext cx="7160451" cy="4542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18" y="1000108"/>
            <a:ext cx="5810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Наследие Сфинкса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128\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9"/>
            <a:ext cx="9144000" cy="6822281"/>
          </a:xfrm>
          <a:prstGeom prst="rect">
            <a:avLst/>
          </a:prstGeom>
          <a:noFill/>
        </p:spPr>
      </p:pic>
      <p:pic>
        <p:nvPicPr>
          <p:cNvPr id="3" name="Picture 6" descr="лягуш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2376487" cy="23050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43240" y="1071546"/>
            <a:ext cx="309091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b="1" dirty="0" smtClean="0"/>
              <a:t>3 станция</a:t>
            </a:r>
            <a:endParaRPr lang="ru-RU" sz="5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2214554"/>
            <a:ext cx="4341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</a:t>
            </a:r>
            <a:endParaRPr lang="ru-RU" sz="96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16" y="3929066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краткое иносказательное описание</a:t>
            </a:r>
          </a:p>
          <a:p>
            <a:r>
              <a:rPr lang="ru-RU" sz="3600" b="1" dirty="0" smtClean="0"/>
              <a:t>            предмета, предлагаемое </a:t>
            </a:r>
          </a:p>
          <a:p>
            <a:r>
              <a:rPr lang="ru-RU" sz="3600" b="1" dirty="0" smtClean="0"/>
              <a:t>                       для разгадки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128\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9"/>
            <a:ext cx="9144000" cy="68222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1142984"/>
            <a:ext cx="571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Сочиняем загадки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1431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а) Белый, а не…</a:t>
            </a:r>
          </a:p>
          <a:p>
            <a:r>
              <a:rPr lang="ru-RU" sz="3200" b="1" dirty="0" smtClean="0"/>
              <a:t>      Тает, а не…    .</a:t>
            </a:r>
            <a:endParaRPr lang="ru-RU" sz="3200" b="1" dirty="0"/>
          </a:p>
        </p:txBody>
      </p:sp>
      <p:pic>
        <p:nvPicPr>
          <p:cNvPr id="5" name="Picture 2" descr="C:\Users\asd\Searches\Desktop\%D1%ED%E5%E3+%F1%E8%EB%FC%ED%FB%E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409950" cy="24860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20002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Б) …, а не будильник</a:t>
            </a:r>
          </a:p>
          <a:p>
            <a:r>
              <a:rPr lang="ru-RU" sz="3200" b="1" dirty="0" smtClean="0"/>
              <a:t>     …, а не радио.</a:t>
            </a:r>
            <a:endParaRPr lang="ru-RU" sz="3200" b="1" dirty="0"/>
          </a:p>
        </p:txBody>
      </p:sp>
      <p:pic>
        <p:nvPicPr>
          <p:cNvPr id="7" name="Picture 3" descr="C:\Users\asd\Searches\Desktop\t1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000372"/>
            <a:ext cx="1785918" cy="3133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"/>
            <a:ext cx="9144000" cy="68473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214422"/>
            <a:ext cx="72866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Страна Сказок,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чудес,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волшебства </a:t>
            </a:r>
            <a:endParaRPr lang="ru-RU" sz="54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214818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1509B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Русская сказка – память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1509B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нашего давно минувшего…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1509B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          Н. А. Некрасов  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1509B7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54451807062844_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8" descr="32"/>
          <p:cNvPicPr>
            <a:picLocks noChangeAspect="1" noChangeArrowheads="1" noCrop="1"/>
          </p:cNvPicPr>
          <p:nvPr/>
        </p:nvPicPr>
        <p:blipFill>
          <a:blip r:embed="rId3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6572264" y="2214554"/>
            <a:ext cx="2351087" cy="2952750"/>
          </a:xfrm>
          <a:prstGeom prst="rect">
            <a:avLst/>
          </a:prstGeom>
          <a:noFill/>
        </p:spPr>
      </p:pic>
      <p:pic>
        <p:nvPicPr>
          <p:cNvPr id="4" name="Picture 4" descr="woman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/>
          <a:stretch>
            <a:fillRect/>
          </a:stretch>
        </p:blipFill>
        <p:spPr bwMode="auto">
          <a:xfrm>
            <a:off x="4071934" y="2643182"/>
            <a:ext cx="1700212" cy="31035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3.511\7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"/>
            <a:ext cx="9144000" cy="6847301"/>
          </a:xfrm>
          <a:prstGeom prst="rect">
            <a:avLst/>
          </a:prstGeom>
          <a:noFill/>
        </p:spPr>
      </p:pic>
      <p:pic>
        <p:nvPicPr>
          <p:cNvPr id="3" name="Picture 4" descr="новогодний дом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57166"/>
            <a:ext cx="7215206" cy="5109242"/>
          </a:xfrm>
          <a:prstGeom prst="rect">
            <a:avLst/>
          </a:prstGeom>
          <a:noFill/>
        </p:spPr>
      </p:pic>
      <p:pic>
        <p:nvPicPr>
          <p:cNvPr id="4" name="Picture 5" descr="сказ"/>
          <p:cNvPicPr>
            <a:picLocks noChangeAspect="1" noChangeArrowheads="1"/>
          </p:cNvPicPr>
          <p:nvPr/>
        </p:nvPicPr>
        <p:blipFill>
          <a:blip r:embed="rId4" cstate="print"/>
          <a:srcRect l="4964" t="3125" r="64763" b="29948"/>
          <a:stretch>
            <a:fillRect/>
          </a:stretch>
        </p:blipFill>
        <p:spPr bwMode="auto">
          <a:xfrm>
            <a:off x="1428728" y="2285992"/>
            <a:ext cx="2369685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092" y="928670"/>
            <a:ext cx="471490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– это задача, процесс решения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которой сопровождается интересом,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является своеобразной гимнастикой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ума</a:t>
            </a:r>
            <a:endParaRPr lang="ru-RU" sz="40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books_wri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671888" cy="3060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1003996">
            <a:off x="1931675" y="4447577"/>
            <a:ext cx="107386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Сказки</a:t>
            </a:r>
          </a:p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игры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0" y="1142984"/>
            <a:ext cx="4214842" cy="2071702"/>
          </a:xfrm>
          <a:prstGeom prst="cloudCallout">
            <a:avLst>
              <a:gd name="adj1" fmla="val -15282"/>
              <a:gd name="adj2" fmla="val 10711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dirty="0"/>
              <a:t>Привет,  друзья!</a:t>
            </a:r>
          </a:p>
          <a:p>
            <a:pPr algn="ctr"/>
            <a:r>
              <a:rPr lang="ru-RU" sz="2400" dirty="0"/>
              <a:t>Меня  зовут  дед  Буквоед.</a:t>
            </a:r>
          </a:p>
          <a:p>
            <a:pPr algn="ctr"/>
            <a:r>
              <a:rPr lang="ru-RU" sz="2400" dirty="0"/>
              <a:t>Поиграем?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2643182"/>
            <a:ext cx="5975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Заочные экскурсии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68475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r="3817" b="4580"/>
          <a:stretch>
            <a:fillRect/>
          </a:stretch>
        </p:blipFill>
        <p:spPr bwMode="auto">
          <a:xfrm>
            <a:off x="0" y="0"/>
            <a:ext cx="9097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3030" t="6060"/>
          <a:stretch>
            <a:fillRect/>
          </a:stretch>
        </p:blipFill>
        <p:spPr bwMode="auto">
          <a:xfrm>
            <a:off x="-1" y="0"/>
            <a:ext cx="9438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9429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85728"/>
            <a:ext cx="7286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«Друзья мои, прекрасен наш союз!</a:t>
            </a:r>
            <a:endParaRPr lang="ru-RU" sz="3200" b="1" dirty="0" smtClean="0">
              <a:solidFill>
                <a:srgbClr val="660033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Он, как душа, неразделим  </a:t>
            </a:r>
            <a:endParaRPr lang="ru-RU" sz="3200" b="1" dirty="0" smtClean="0">
              <a:solidFill>
                <a:srgbClr val="660033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	   и вечен – </a:t>
            </a:r>
            <a:endParaRPr lang="ru-RU" sz="3200" b="1" dirty="0" smtClean="0">
              <a:solidFill>
                <a:srgbClr val="660033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Неколебим, свободен и беспечен </a:t>
            </a: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Срастался он под сенью дружных </a:t>
            </a: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</a:rPr>
              <a:t>муз…»</a:t>
            </a:r>
            <a:endParaRPr lang="ru-RU" sz="32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5214974" cy="695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67812" cy="687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6207" t="22069" r="4827" b="33793"/>
          <a:stretch>
            <a:fillRect/>
          </a:stretch>
        </p:blipFill>
        <p:spPr bwMode="auto">
          <a:xfrm>
            <a:off x="3929058" y="1643050"/>
            <a:ext cx="307183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-1"/>
            <a:ext cx="5810261" cy="435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0"/>
            <a:ext cx="3286116" cy="43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r="-1" b="40662"/>
          <a:stretch>
            <a:fillRect/>
          </a:stretch>
        </p:blipFill>
        <p:spPr bwMode="auto">
          <a:xfrm>
            <a:off x="1000100" y="3857627"/>
            <a:ext cx="6643734" cy="304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00042"/>
            <a:ext cx="6357982" cy="493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5984" y="547300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      Лицеисты на прогулке </a:t>
            </a:r>
          </a:p>
          <a:p>
            <a:r>
              <a:rPr lang="ru-RU" sz="2800" b="1" dirty="0" smtClean="0"/>
              <a:t>         Художник А. Иткин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1290" r="26071"/>
          <a:stretch>
            <a:fillRect/>
          </a:stretch>
        </p:blipFill>
        <p:spPr bwMode="auto">
          <a:xfrm>
            <a:off x="0" y="0"/>
            <a:ext cx="5395451" cy="4786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71736" y="550070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Пушкин в садах лицея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302" y="0"/>
            <a:ext cx="3786964" cy="485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80209" r="75000"/>
          <a:stretch>
            <a:fillRect/>
          </a:stretch>
        </p:blipFill>
        <p:spPr bwMode="auto">
          <a:xfrm>
            <a:off x="-1" y="5500702"/>
            <a:ext cx="2000233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5000" t="80208"/>
          <a:stretch>
            <a:fillRect/>
          </a:stretch>
        </p:blipFill>
        <p:spPr bwMode="auto">
          <a:xfrm>
            <a:off x="6858016" y="5500702"/>
            <a:ext cx="2285984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6649" r="66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35109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3000372"/>
            <a:ext cx="7739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Петербургский период</a:t>
            </a:r>
          </a:p>
          <a:p>
            <a:pPr algn="ctr"/>
            <a:r>
              <a:rPr lang="ru-RU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1817 – 1820 г.г.</a:t>
            </a:r>
            <a:endParaRPr lang="ru-RU" sz="5400" b="1" cap="all" spc="0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4929198"/>
            <a:ext cx="73218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Будь молод в юности своей…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                                    А. С. Пушкин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8" name="Ф.Шопен+-+мазур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7147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250" cy="64291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518853" cy="3700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3504" y="2357430"/>
            <a:ext cx="38162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Болдино</a:t>
            </a:r>
          </a:p>
          <a:p>
            <a:pPr algn="ctr"/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214950"/>
            <a:ext cx="9229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31 августа – 5 декабря 1830 года</a:t>
            </a:r>
            <a:endParaRPr lang="ru-RU" sz="4400" b="1" cap="all" spc="0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3" descr="18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428860" cy="8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93285">
            <a:off x="8298716" y="1378981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93285">
            <a:off x="6512765" y="807476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93285">
            <a:off x="2726552" y="593162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85957">
            <a:off x="5941263" y="3807873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93285">
            <a:off x="8298714" y="4736567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Содержимое 4" descr="34543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20018450">
            <a:off x="8163284" y="6122436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3" name="Содержимое 4" descr="34543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18243193">
            <a:off x="3577195" y="4812251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4" name="Содержимое 4" descr="345436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7275330" flipH="1">
            <a:off x="1005427" y="6098135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5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85957">
            <a:off x="1625190" y="4487842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6250" r="8750"/>
          <a:stretch>
            <a:fillRect/>
          </a:stretch>
        </p:blipFill>
        <p:spPr bwMode="auto">
          <a:xfrm>
            <a:off x="3714744" y="500043"/>
            <a:ext cx="507209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000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71934" y="1142984"/>
            <a:ext cx="50720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стихотворение «Дорожные жалобы»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поэма "Домик в Коломне"  -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10 октября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повесть "Выстрел"  -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14 октября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стихотворение "Моя родословная»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сожжена "Десятая глава Онегина" 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повесть "Метель"  -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20 октября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трагедия "Скупой рыцарь"  -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23 октября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трагедия "Моцарт и Сальери"  -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26 октября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стихотворение "В начале жизни школу помню я…»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работа над повестью "История села 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             </a:t>
            </a:r>
            <a:r>
              <a:rPr lang="ru-RU" sz="2400" b="1" dirty="0" err="1" smtClean="0">
                <a:latin typeface="Monotype Corsiva" pitchFamily="66" charset="0"/>
              </a:rPr>
              <a:t>Горюхина</a:t>
            </a:r>
            <a:r>
              <a:rPr lang="ru-RU" sz="2400" b="1" dirty="0" smtClean="0">
                <a:latin typeface="Monotype Corsiva" pitchFamily="66" charset="0"/>
              </a:rPr>
              <a:t>»</a:t>
            </a:r>
          </a:p>
          <a:p>
            <a:pPr marL="1588" indent="-1588"/>
            <a:r>
              <a:rPr lang="ru-RU" sz="2400" b="1" dirty="0" smtClean="0">
                <a:latin typeface="Monotype Corsiva" pitchFamily="66" charset="0"/>
              </a:rPr>
              <a:t>		стихотворения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5" name="Picture 3" descr="18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28794" cy="64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50" y="1714487"/>
            <a:ext cx="3345680" cy="3491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2066" y="428604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Октябрь</a:t>
            </a:r>
            <a:endParaRPr lang="ru-RU" sz="3600" b="1" u="sng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285992"/>
            <a:ext cx="77276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страницам календаря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9793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28926" y="1071546"/>
            <a:ext cx="30123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Зима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C:\Users\asd\AppData\Local\Temp\Rar$DI05.995\Imag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43174" cy="3269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dekabrj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43966" y="6553200"/>
            <a:ext cx="304800" cy="304800"/>
          </a:xfrm>
          <a:prstGeom prst="rect">
            <a:avLst/>
          </a:prstGeom>
        </p:spPr>
      </p:pic>
      <p:pic>
        <p:nvPicPr>
          <p:cNvPr id="21505" name="Picture 1" descr="C:\Users\asd\Searches\Desktop\33bd863c2b2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071810"/>
            <a:ext cx="4862128" cy="3581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57422" y="857232"/>
            <a:ext cx="4548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 игры</a:t>
            </a:r>
            <a:endParaRPr lang="ru-RU" sz="54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2714620"/>
            <a:ext cx="2857520" cy="1771656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Познаватель-ный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интерес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7158" y="4786322"/>
            <a:ext cx="3857652" cy="1571636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Коммуникативная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28926" y="2285992"/>
            <a:ext cx="3000396" cy="2000264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Развитие творческих способностей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86314" y="4786322"/>
            <a:ext cx="4000528" cy="1571636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Повышение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самооценки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00760" y="2714620"/>
            <a:ext cx="3143240" cy="1857388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Социализация,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толерантность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-1071602" y="3429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1893075" y="1607331"/>
            <a:ext cx="1071570" cy="100013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6429388" y="1714488"/>
            <a:ext cx="928694" cy="78581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4179091" y="1964521"/>
            <a:ext cx="642942" cy="15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1535885" y="2678901"/>
            <a:ext cx="3000396" cy="92869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4214810" y="2786058"/>
            <a:ext cx="3071834" cy="64294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793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ttp://www.pro-krym.ru/images/news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28868"/>
            <a:ext cx="6072230" cy="378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4" name="Picture 2" descr="Николай Крымов - на главную">
            <a:hlinkClick r:id="rId4" tooltip="Николай Крымов - на главную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80"/>
            <a:ext cx="235133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86116" y="0"/>
            <a:ext cx="3799438" cy="120032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/>
              <a:t>  </a:t>
            </a:r>
            <a:r>
              <a:rPr lang="ru-RU" sz="3600" b="1" dirty="0" smtClean="0">
                <a:latin typeface="Cambria" pitchFamily="18" charset="0"/>
              </a:rPr>
              <a:t>Н. П. Крымов</a:t>
            </a:r>
          </a:p>
          <a:p>
            <a:r>
              <a:rPr lang="ru-RU" sz="3600" b="1" dirty="0" smtClean="0">
                <a:latin typeface="Cambria" pitchFamily="18" charset="0"/>
              </a:rPr>
              <a:t>«Зимний вечер»</a:t>
            </a:r>
            <a:endParaRPr lang="ru-RU" sz="36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79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4578497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Иван</a:t>
            </a:r>
            <a:r>
              <a:rPr lang="ru-RU" sz="3200" b="1" dirty="0" smtClean="0"/>
              <a:t> </a:t>
            </a:r>
            <a:r>
              <a:rPr lang="ru-RU" sz="3200" b="1" dirty="0" err="1" smtClean="0">
                <a:latin typeface="Cambria" pitchFamily="18" charset="0"/>
              </a:rPr>
              <a:t>Саввич</a:t>
            </a:r>
            <a:r>
              <a:rPr lang="ru-RU" sz="3200" b="1" dirty="0" smtClean="0">
                <a:latin typeface="Cambria" pitchFamily="18" charset="0"/>
              </a:rPr>
              <a:t> Никитин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28575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571744"/>
            <a:ext cx="3175023" cy="4000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99231" y="1643050"/>
            <a:ext cx="5096845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Иван Захарович Суриков</a:t>
            </a:r>
            <a:endParaRPr lang="ru-RU" sz="32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79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57488" y="142852"/>
            <a:ext cx="3595023" cy="92333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Подумайте!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1643050"/>
            <a:ext cx="78178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- Какие чувства вызывает зима у И. Никитина и </a:t>
            </a:r>
          </a:p>
          <a:p>
            <a:r>
              <a:rPr lang="ru-RU" sz="2800" b="1" dirty="0" smtClean="0"/>
              <a:t>И. Сурикова?</a:t>
            </a:r>
          </a:p>
          <a:p>
            <a:pPr>
              <a:buFontTx/>
              <a:buChar char="-"/>
            </a:pPr>
            <a:r>
              <a:rPr lang="ru-RU" sz="2800" b="1" dirty="0" smtClean="0"/>
              <a:t> Докажите, что </a:t>
            </a:r>
            <a:r>
              <a:rPr lang="ru-RU" sz="2800" b="1" dirty="0" smtClean="0">
                <a:solidFill>
                  <a:srgbClr val="FF0000"/>
                </a:solidFill>
              </a:rPr>
              <a:t>олицетворение </a:t>
            </a:r>
            <a:r>
              <a:rPr lang="ru-RU" sz="2800" b="1" dirty="0" smtClean="0"/>
              <a:t>– самое яркое</a:t>
            </a:r>
          </a:p>
          <a:p>
            <a:r>
              <a:rPr lang="ru-RU" sz="2800" b="1" dirty="0" smtClean="0"/>
              <a:t>художественное средство, используемое в этих</a:t>
            </a:r>
          </a:p>
          <a:p>
            <a:r>
              <a:rPr lang="ru-RU" sz="2800" b="1" dirty="0" smtClean="0"/>
              <a:t>стихах? </a:t>
            </a:r>
          </a:p>
          <a:p>
            <a:pPr>
              <a:buFontTx/>
              <a:buChar char="-"/>
            </a:pPr>
            <a:r>
              <a:rPr lang="ru-RU" sz="2800" b="1" dirty="0" smtClean="0"/>
              <a:t> Какие художественные образы созданы, благо-</a:t>
            </a:r>
          </a:p>
          <a:p>
            <a:r>
              <a:rPr lang="ru-RU" sz="2800" b="1" dirty="0" smtClean="0"/>
              <a:t>даря олицетворению?</a:t>
            </a:r>
          </a:p>
          <a:p>
            <a:pPr>
              <a:buFontTx/>
              <a:buChar char="-"/>
            </a:pPr>
            <a:r>
              <a:rPr lang="ru-RU" sz="2800" b="1" dirty="0" smtClean="0"/>
              <a:t>Какие мотивы стихотворений нашли отражение</a:t>
            </a:r>
          </a:p>
          <a:p>
            <a:r>
              <a:rPr lang="ru-RU" sz="2800" b="1" dirty="0" smtClean="0"/>
              <a:t>на картинах художников?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1071546"/>
            <a:ext cx="5985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Теория литературы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1928802"/>
            <a:ext cx="56785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Лингвистический эксперимент</a:t>
            </a:r>
          </a:p>
          <a:p>
            <a:r>
              <a:rPr lang="ru-RU" sz="3200" b="1" dirty="0" smtClean="0"/>
              <a:t>«Я работаю волшебником»</a:t>
            </a:r>
          </a:p>
          <a:p>
            <a:r>
              <a:rPr lang="ru-RU" sz="3200" b="1" dirty="0" smtClean="0"/>
              <a:t>«Собери снежинки«</a:t>
            </a:r>
          </a:p>
          <a:p>
            <a:r>
              <a:rPr lang="ru-RU" sz="3200" b="1" dirty="0" smtClean="0"/>
              <a:t>Подражание великим…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asd\AppData\Local\Temp\Rar$DI24.187\3-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48"/>
            <a:ext cx="9144000" cy="68133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142852"/>
            <a:ext cx="53896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030A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Лингвистический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030AE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эксперимент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3030AE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1928802"/>
            <a:ext cx="476887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Хрустальные туфельки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Сиреневый аромат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Золотое кольцо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Острые шипы</a:t>
            </a:r>
            <a:endParaRPr lang="ru-RU" sz="3600" b="1" dirty="0"/>
          </a:p>
        </p:txBody>
      </p:sp>
      <p:pic>
        <p:nvPicPr>
          <p:cNvPr id="5" name="Picture 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714488"/>
            <a:ext cx="10445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428868"/>
            <a:ext cx="2603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429132"/>
            <a:ext cx="1009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502150"/>
            <a:ext cx="16383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24.187\3-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48"/>
            <a:ext cx="9144000" cy="68133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214290"/>
            <a:ext cx="48753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«Я работаю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волшебником»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43042" y="2143116"/>
            <a:ext cx="2998810" cy="4383096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76200">
            <a:pattFill prst="lgCheck">
              <a:fgClr>
                <a:srgbClr val="FF3300"/>
              </a:fgClr>
              <a:bgClr>
                <a:srgbClr val="FFFF00"/>
              </a:bgClr>
            </a:patt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4400" b="1">
                <a:solidFill>
                  <a:srgbClr val="FFFF00"/>
                </a:solidFill>
              </a:rPr>
              <a:t>    </a:t>
            </a:r>
            <a:endParaRPr lang="ru-RU" sz="3600" b="1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86446" y="2143116"/>
            <a:ext cx="2890829" cy="4429156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76200">
            <a:pattFill prst="lgCheck">
              <a:fgClr>
                <a:srgbClr val="FF3300"/>
              </a:fgClr>
              <a:bgClr>
                <a:srgbClr val="FFFF00"/>
              </a:bgClr>
            </a:patt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4400" b="1">
                <a:solidFill>
                  <a:srgbClr val="FFFF00"/>
                </a:solidFill>
              </a:rPr>
              <a:t>    </a:t>
            </a:r>
            <a:endParaRPr lang="ru-RU" sz="3600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3108" y="3143248"/>
            <a:ext cx="1979612" cy="1833562"/>
          </a:xfrm>
          <a:prstGeom prst="rect">
            <a:avLst/>
          </a:prstGeom>
          <a:noFill/>
          <a:ln/>
        </p:spPr>
      </p:pic>
      <p:pic>
        <p:nvPicPr>
          <p:cNvPr id="7" name="Picture 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43182"/>
            <a:ext cx="243937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28794" y="2143116"/>
            <a:ext cx="2457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хрустальные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29322" y="2071678"/>
            <a:ext cx="2550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 хрустальные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14546" y="5857892"/>
            <a:ext cx="1865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туфельки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86512" y="5929330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сосульки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61555" y="2967335"/>
            <a:ext cx="31620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Эпитет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8" grpId="1"/>
      <p:bldP spid="10" grpId="0"/>
      <p:bldP spid="11" grpId="0"/>
      <p:bldP spid="11" grpId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r>
              <a:rPr lang="ru-RU" b="1"/>
              <a:t>«Собери снежинки»</a:t>
            </a:r>
          </a:p>
        </p:txBody>
      </p:sp>
      <p:pic>
        <p:nvPicPr>
          <p:cNvPr id="161797" name="Picture 5" descr="sneg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1188" y="1628775"/>
            <a:ext cx="3671887" cy="3887788"/>
          </a:xfrm>
          <a:noFill/>
          <a:ln/>
        </p:spPr>
      </p:pic>
      <p:sp>
        <p:nvSpPr>
          <p:cNvPr id="16179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/>
              <a:t>    </a:t>
            </a:r>
          </a:p>
          <a:p>
            <a:pPr algn="ctr">
              <a:buFontTx/>
              <a:buNone/>
            </a:pPr>
            <a:r>
              <a:rPr lang="ru-RU"/>
              <a:t>   </a:t>
            </a:r>
            <a:r>
              <a:rPr lang="ru-RU" sz="3600"/>
              <a:t>«Вся комната    янтарным   блеском   озарена»</a:t>
            </a:r>
          </a:p>
          <a:p>
            <a:pPr algn="ctr">
              <a:buFontTx/>
              <a:buNone/>
            </a:pPr>
            <a:endParaRPr lang="ru-RU" sz="3600"/>
          </a:p>
          <a:p>
            <a:pPr algn="ctr">
              <a:buFontTx/>
              <a:buNone/>
            </a:pPr>
            <a:r>
              <a:rPr lang="ru-RU" sz="3600"/>
              <a:t>  А.С.Пушкин</a:t>
            </a:r>
          </a:p>
          <a:p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/>
      <p:bldP spid="16179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sneg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492500" y="1844675"/>
            <a:ext cx="2005013" cy="2122488"/>
          </a:xfrm>
          <a:ln/>
        </p:spPr>
      </p:pic>
      <p:pic>
        <p:nvPicPr>
          <p:cNvPr id="166914" name="Picture 2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166916" name="Picture 4" descr="sneg3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141663"/>
            <a:ext cx="1905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5" descr="sneg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0"/>
            <a:ext cx="17684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 descr="sneg3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0"/>
            <a:ext cx="17018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7" descr="sneg3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3429000"/>
            <a:ext cx="17668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-36513" y="1557338"/>
            <a:ext cx="32116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    </a:t>
            </a:r>
            <a:r>
              <a:rPr lang="ru-RU" sz="2800" b="1" dirty="0"/>
              <a:t>«Вся </a:t>
            </a:r>
            <a:r>
              <a:rPr lang="ru-RU" sz="2800" b="1" dirty="0" smtClean="0"/>
              <a:t>комната</a:t>
            </a:r>
            <a:endParaRPr lang="ru-RU" sz="2800" b="1" dirty="0"/>
          </a:p>
          <a:p>
            <a:r>
              <a:rPr lang="ru-RU" sz="2800" b="1" dirty="0"/>
              <a:t>Янтарным блеском</a:t>
            </a:r>
          </a:p>
          <a:p>
            <a:r>
              <a:rPr lang="ru-RU" sz="2800" b="1" dirty="0"/>
              <a:t>        Озарена»</a:t>
            </a:r>
            <a:endParaRPr lang="ru-RU" sz="4000" b="1" dirty="0"/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5651500" y="1557338"/>
            <a:ext cx="36052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     </a:t>
            </a:r>
            <a:r>
              <a:rPr lang="ru-RU" sz="2800" b="1" dirty="0"/>
              <a:t>«Веселым </a:t>
            </a:r>
          </a:p>
          <a:p>
            <a:pPr>
              <a:spcBef>
                <a:spcPct val="20000"/>
              </a:spcBef>
            </a:pPr>
            <a:r>
              <a:rPr lang="ru-RU" sz="2800" b="1" dirty="0"/>
              <a:t>Треском трещит</a:t>
            </a:r>
          </a:p>
          <a:p>
            <a:pPr>
              <a:spcBef>
                <a:spcPct val="20000"/>
              </a:spcBef>
            </a:pPr>
            <a:r>
              <a:rPr lang="ru-RU" sz="2800" b="1" dirty="0"/>
              <a:t>Затопленная печь»</a:t>
            </a:r>
          </a:p>
          <a:p>
            <a:endParaRPr lang="ru-RU" sz="2800" b="1" dirty="0"/>
          </a:p>
        </p:txBody>
      </p:sp>
      <p:sp>
        <p:nvSpPr>
          <p:cNvPr id="166922" name="Text Box 10"/>
          <p:cNvSpPr txBox="1">
            <a:spLocks noChangeArrowheads="1"/>
          </p:cNvSpPr>
          <p:nvPr/>
        </p:nvSpPr>
        <p:spPr bwMode="auto">
          <a:xfrm>
            <a:off x="2484438" y="3544888"/>
            <a:ext cx="48244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dirty="0"/>
              <a:t>        </a:t>
            </a:r>
            <a:r>
              <a:rPr lang="ru-RU" sz="2800" b="1" dirty="0"/>
              <a:t>«Весь окутан, </a:t>
            </a:r>
          </a:p>
          <a:p>
            <a:pPr>
              <a:spcBef>
                <a:spcPct val="20000"/>
              </a:spcBef>
            </a:pPr>
            <a:r>
              <a:rPr lang="ru-RU" sz="2800" b="1" dirty="0"/>
              <a:t>        весь окован </a:t>
            </a:r>
          </a:p>
          <a:p>
            <a:pPr>
              <a:spcBef>
                <a:spcPct val="20000"/>
              </a:spcBef>
            </a:pPr>
            <a:r>
              <a:rPr lang="ru-RU" sz="2800" b="1" dirty="0"/>
              <a:t>легкой цепью пуховой»</a:t>
            </a:r>
          </a:p>
          <a:p>
            <a:endParaRPr lang="ru-RU" sz="2800" dirty="0"/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419100" y="5213350"/>
            <a:ext cx="3256533" cy="176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/>
              <a:t>«Поет зима, аукает,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>
                <a:solidFill>
                  <a:srgbClr val="FF0000"/>
                </a:solidFill>
              </a:rPr>
              <a:t>Мохнатый</a:t>
            </a:r>
            <a:r>
              <a:rPr lang="ru-RU" sz="2800" b="1" dirty="0"/>
              <a:t> лес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/>
              <a:t>баюкает</a:t>
            </a:r>
            <a:r>
              <a:rPr lang="ru-RU" sz="2400" b="1" dirty="0"/>
              <a:t>»</a:t>
            </a:r>
          </a:p>
          <a:p>
            <a:pPr algn="ctr">
              <a:lnSpc>
                <a:spcPct val="90000"/>
              </a:lnSpc>
            </a:pPr>
            <a:endParaRPr lang="ru-RU" sz="2400" b="1" dirty="0"/>
          </a:p>
        </p:txBody>
      </p:sp>
      <p:sp>
        <p:nvSpPr>
          <p:cNvPr id="166924" name="Text Box 12"/>
          <p:cNvSpPr txBox="1">
            <a:spLocks noChangeArrowheads="1"/>
          </p:cNvSpPr>
          <p:nvPr/>
        </p:nvSpPr>
        <p:spPr bwMode="auto">
          <a:xfrm>
            <a:off x="4511675" y="5127625"/>
            <a:ext cx="474027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/>
              <a:t>«Сквозь волнистые туманы</a:t>
            </a:r>
          </a:p>
          <a:p>
            <a:pPr>
              <a:lnSpc>
                <a:spcPct val="110000"/>
              </a:lnSpc>
            </a:pPr>
            <a:r>
              <a:rPr lang="ru-RU" sz="2400" b="1" dirty="0"/>
              <a:t>         пробирается луна.</a:t>
            </a:r>
          </a:p>
          <a:p>
            <a:pPr>
              <a:lnSpc>
                <a:spcPct val="110000"/>
              </a:lnSpc>
            </a:pPr>
            <a:r>
              <a:rPr lang="ru-RU" sz="2400" b="1" dirty="0"/>
              <a:t>     На печальные поляны </a:t>
            </a:r>
          </a:p>
          <a:p>
            <a:pPr>
              <a:lnSpc>
                <a:spcPct val="110000"/>
              </a:lnSpc>
            </a:pPr>
            <a:r>
              <a:rPr lang="ru-RU" sz="2400" b="1" dirty="0"/>
              <a:t>    льет печальный свет она»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6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6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6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66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6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6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6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69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80"/>
                            </p:stCondLst>
                            <p:childTnLst>
                              <p:par>
                                <p:cTn id="3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2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6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6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6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20"/>
                            </p:stCondLst>
                            <p:childTnLst>
                              <p:par>
                                <p:cTn id="5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66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6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6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8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6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8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6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66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66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66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780"/>
                            </p:stCondLst>
                            <p:childTnLst>
                              <p:par>
                                <p:cTn id="8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166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6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66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00"/>
                            </p:stCondLst>
                            <p:childTnLst>
                              <p:par>
                                <p:cTn id="9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166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6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6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20"/>
                            </p:stCondLst>
                            <p:childTnLst>
                              <p:par>
                                <p:cTn id="9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66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6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6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0" grpId="0" build="allAtOnce"/>
      <p:bldP spid="166921" grpId="0" build="allAtOnce"/>
      <p:bldP spid="166922" grpId="0" build="allAtOnce"/>
      <p:bldP spid="166923" grpId="0" build="allAtOnce"/>
      <p:bldP spid="166924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113" y="1196975"/>
            <a:ext cx="31337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4643438" y="5876925"/>
            <a:ext cx="4249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           </a:t>
            </a:r>
            <a:r>
              <a:rPr lang="ru-RU" sz="2400" b="1" dirty="0"/>
              <a:t>Евгений Баратынский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0"/>
            <a:ext cx="45833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Подражание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великим…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251414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3857620" y="642918"/>
            <a:ext cx="314327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Где … шепот</a:t>
            </a:r>
            <a:br>
              <a:rPr lang="ru-RU" sz="2800" b="1" dirty="0"/>
            </a:br>
            <a:r>
              <a:rPr lang="ru-RU" sz="2800" b="1" dirty="0"/>
              <a:t>Моих лесов?</a:t>
            </a:r>
            <a:br>
              <a:rPr lang="ru-RU" sz="2800" b="1" dirty="0"/>
            </a:br>
            <a:r>
              <a:rPr lang="ru-RU" sz="2800" b="1" dirty="0" smtClean="0"/>
              <a:t>Потоков ропот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Цветы лугов?</a:t>
            </a:r>
            <a:br>
              <a:rPr lang="ru-RU" sz="2800" b="1" dirty="0"/>
            </a:br>
            <a:endParaRPr lang="ru-RU" sz="2800" b="1" dirty="0"/>
          </a:p>
          <a:p>
            <a:pPr>
              <a:spcBef>
                <a:spcPct val="50000"/>
              </a:spcBef>
            </a:pPr>
            <a:r>
              <a:rPr lang="ru-RU" sz="2800" b="1" dirty="0"/>
              <a:t>Деревья …;</a:t>
            </a:r>
            <a:br>
              <a:rPr lang="ru-RU" sz="2800" b="1" dirty="0"/>
            </a:br>
            <a:r>
              <a:rPr lang="ru-RU" sz="2800" b="1" dirty="0"/>
              <a:t>Ковер зимы</a:t>
            </a:r>
            <a:br>
              <a:rPr lang="ru-RU" sz="2800" b="1" dirty="0"/>
            </a:br>
            <a:r>
              <a:rPr lang="ru-RU" sz="2800" b="1" dirty="0"/>
              <a:t>Покрыл холмы,</a:t>
            </a:r>
            <a:br>
              <a:rPr lang="ru-RU" sz="2800" b="1" dirty="0"/>
            </a:br>
            <a:r>
              <a:rPr lang="ru-RU" sz="2800" b="1" dirty="0"/>
              <a:t>Луга и </a:t>
            </a:r>
            <a:r>
              <a:rPr lang="ru-RU" sz="2800" b="1" dirty="0" smtClean="0"/>
              <a:t>долы…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4335463" y="568325"/>
            <a:ext cx="2036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468313" y="549275"/>
            <a:ext cx="34559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/>
              <a:t>           Задание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>
              <a:spcBef>
                <a:spcPct val="50000"/>
              </a:spcBef>
            </a:pPr>
            <a:r>
              <a:rPr lang="ru-RU" sz="2800" b="1" dirty="0" smtClean="0"/>
              <a:t>   вставить </a:t>
            </a:r>
            <a:r>
              <a:rPr lang="ru-RU" sz="2800" b="1" dirty="0"/>
              <a:t>эпитеты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928670"/>
            <a:ext cx="7890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48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Игровые формы на уроке</a:t>
            </a:r>
            <a:endParaRPr lang="ru-RU" sz="48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1928802"/>
            <a:ext cx="339804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Викторина</a:t>
            </a:r>
          </a:p>
          <a:p>
            <a:r>
              <a:rPr lang="ru-RU" sz="2400" b="1" dirty="0" smtClean="0"/>
              <a:t>Конкурс</a:t>
            </a:r>
          </a:p>
          <a:p>
            <a:r>
              <a:rPr lang="ru-RU" sz="2400" b="1" dirty="0" smtClean="0"/>
              <a:t>Путешествие</a:t>
            </a:r>
          </a:p>
          <a:p>
            <a:r>
              <a:rPr lang="ru-RU" sz="2400" b="1" dirty="0" smtClean="0"/>
              <a:t>Экскурсия</a:t>
            </a:r>
          </a:p>
          <a:p>
            <a:r>
              <a:rPr lang="ru-RU" sz="2400" b="1" dirty="0" smtClean="0"/>
              <a:t>Ролевая игра</a:t>
            </a:r>
          </a:p>
          <a:p>
            <a:r>
              <a:rPr lang="ru-RU" sz="2400" b="1" dirty="0" smtClean="0"/>
              <a:t>Игра в слова</a:t>
            </a:r>
          </a:p>
          <a:p>
            <a:r>
              <a:rPr lang="ru-RU" sz="2400" b="1" dirty="0" smtClean="0"/>
              <a:t>Концерт</a:t>
            </a:r>
          </a:p>
          <a:p>
            <a:r>
              <a:rPr lang="ru-RU" sz="2400" b="1" dirty="0" smtClean="0"/>
              <a:t>Литературная гостиная</a:t>
            </a:r>
          </a:p>
          <a:p>
            <a:r>
              <a:rPr lang="ru-RU" sz="2400" b="1" dirty="0" smtClean="0"/>
              <a:t>Бал, салон, ассамблея…</a:t>
            </a:r>
          </a:p>
          <a:p>
            <a:endParaRPr lang="ru-RU" sz="2400" b="1" dirty="0" smtClean="0"/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251414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357554" y="571480"/>
            <a:ext cx="371477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Где </a:t>
            </a:r>
            <a:r>
              <a:rPr lang="ru-RU" sz="2800" b="1" dirty="0">
                <a:solidFill>
                  <a:schemeClr val="accent2"/>
                </a:solidFill>
              </a:rPr>
              <a:t>сладкий</a:t>
            </a:r>
            <a:r>
              <a:rPr lang="ru-RU" sz="2800" b="1" dirty="0"/>
              <a:t>  шепот</a:t>
            </a:r>
            <a:br>
              <a:rPr lang="ru-RU" sz="2800" b="1" dirty="0"/>
            </a:br>
            <a:r>
              <a:rPr lang="ru-RU" sz="2800" b="1" dirty="0"/>
              <a:t>Моих лесов?</a:t>
            </a:r>
            <a:br>
              <a:rPr lang="ru-RU" sz="2800" b="1" dirty="0"/>
            </a:br>
            <a:r>
              <a:rPr lang="ru-RU" sz="2800" b="1" dirty="0"/>
              <a:t>Потоков ропот,</a:t>
            </a:r>
            <a:br>
              <a:rPr lang="ru-RU" sz="2800" b="1" dirty="0"/>
            </a:br>
            <a:r>
              <a:rPr lang="ru-RU" sz="2800" b="1" dirty="0"/>
              <a:t>Цветы лугов?</a:t>
            </a:r>
            <a:br>
              <a:rPr lang="ru-RU" sz="2800" b="1" dirty="0"/>
            </a:br>
            <a:endParaRPr lang="ru-RU" sz="2800" b="1" dirty="0"/>
          </a:p>
          <a:p>
            <a:pPr>
              <a:spcBef>
                <a:spcPct val="50000"/>
              </a:spcBef>
            </a:pPr>
            <a:r>
              <a:rPr lang="ru-RU" sz="2800" b="1" dirty="0"/>
              <a:t>Деревья </a:t>
            </a:r>
            <a:r>
              <a:rPr lang="ru-RU" sz="2800" b="1" dirty="0">
                <a:solidFill>
                  <a:schemeClr val="accent2"/>
                </a:solidFill>
              </a:rPr>
              <a:t>голы;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Ковер зимы</a:t>
            </a:r>
            <a:br>
              <a:rPr lang="ru-RU" sz="2800" b="1" dirty="0"/>
            </a:br>
            <a:r>
              <a:rPr lang="ru-RU" sz="2800" b="1" dirty="0"/>
              <a:t>Покрыл холмы,</a:t>
            </a:r>
            <a:br>
              <a:rPr lang="ru-RU" sz="2800" b="1" dirty="0"/>
            </a:br>
            <a:r>
              <a:rPr lang="ru-RU" sz="2800" b="1" dirty="0"/>
              <a:t>Луга и </a:t>
            </a:r>
            <a:r>
              <a:rPr lang="ru-RU" sz="2800" b="1" dirty="0" smtClean="0"/>
              <a:t>долы…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8207375" cy="5391150"/>
          </a:xfrm>
          <a:prstGeom prst="rect">
            <a:avLst/>
          </a:prstGeom>
          <a:noFill/>
        </p:spPr>
      </p:pic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87852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Практическое заниятие по литературе в 7 классе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384300" y="1647825"/>
            <a:ext cx="6283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/>
              <a:t>Найти ключевые слова в стихах</a:t>
            </a:r>
          </a:p>
        </p:txBody>
      </p:sp>
      <p:graphicFrame>
        <p:nvGraphicFramePr>
          <p:cNvPr id="50207" name="Group 31"/>
          <p:cNvGraphicFramePr>
            <a:graphicFrameLocks noGrp="1"/>
          </p:cNvGraphicFramePr>
          <p:nvPr/>
        </p:nvGraphicFramePr>
        <p:xfrm>
          <a:off x="611188" y="2349500"/>
          <a:ext cx="7848600" cy="3816352"/>
        </p:xfrm>
        <a:graphic>
          <a:graphicData uri="http://schemas.openxmlformats.org/drawingml/2006/table">
            <a:tbl>
              <a:tblPr/>
              <a:tblGrid>
                <a:gridCol w="3924300"/>
                <a:gridCol w="3924300"/>
              </a:tblGrid>
              <a:tr h="95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1384300" y="2655888"/>
            <a:ext cx="21796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FF"/>
                </a:solidFill>
              </a:rPr>
              <a:t>С. Есенин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5219700" y="2565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4984750" y="2655888"/>
            <a:ext cx="2682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/>
              <a:t>   Н. Рубцов</a:t>
            </a: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900113" y="3592513"/>
            <a:ext cx="331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   Топи да болота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971550" y="4600575"/>
            <a:ext cx="2952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    </a:t>
            </a:r>
            <a:r>
              <a:rPr lang="ru-RU" sz="2800">
                <a:solidFill>
                  <a:srgbClr val="000066"/>
                </a:solidFill>
              </a:rPr>
              <a:t>Край ты мой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1384300" y="5537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950913" y="5392738"/>
            <a:ext cx="2900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    </a:t>
            </a:r>
            <a:r>
              <a:rPr lang="ru-RU" sz="2800">
                <a:solidFill>
                  <a:srgbClr val="FF0066"/>
                </a:solidFill>
              </a:rPr>
              <a:t>Синица, лес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5127625" y="3592513"/>
            <a:ext cx="2468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Тихая, тихо</a:t>
            </a: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5200650" y="4600575"/>
            <a:ext cx="1892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     </a:t>
            </a:r>
            <a:r>
              <a:rPr lang="ru-RU" sz="2800">
                <a:solidFill>
                  <a:srgbClr val="000066"/>
                </a:solidFill>
              </a:rPr>
              <a:t>мать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5200650" y="5537200"/>
            <a:ext cx="275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66"/>
                </a:solidFill>
              </a:rPr>
              <a:t>Жители, речка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dirty="0"/>
              <a:t>             </a:t>
            </a:r>
            <a:r>
              <a:rPr lang="ru-RU" sz="3200" b="1" dirty="0"/>
              <a:t>Тропы, создающие образ родины</a:t>
            </a:r>
          </a:p>
        </p:txBody>
      </p:sp>
      <p:graphicFrame>
        <p:nvGraphicFramePr>
          <p:cNvPr id="16473" name="Group 89"/>
          <p:cNvGraphicFramePr>
            <a:graphicFrameLocks noGrp="1"/>
          </p:cNvGraphicFramePr>
          <p:nvPr/>
        </p:nvGraphicFramePr>
        <p:xfrm>
          <a:off x="179388" y="2852738"/>
          <a:ext cx="6480175" cy="3627120"/>
        </p:xfrm>
        <a:graphic>
          <a:graphicData uri="http://schemas.openxmlformats.org/drawingml/2006/table">
            <a:tbl>
              <a:tblPr/>
              <a:tblGrid>
                <a:gridCol w="3240087"/>
                <a:gridCol w="3240088"/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С. Есенин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Н. Рубцов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эпитеты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эпитеты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метофоры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метафоры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олицетворения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олицетворения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сравнения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сравнения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гипербола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гипербола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литота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литота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60" name="Picture 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1719263"/>
            <a:ext cx="1851025" cy="5138737"/>
          </a:xfrm>
          <a:prstGeom prst="rect">
            <a:avLst/>
          </a:prstGeom>
          <a:noFill/>
        </p:spPr>
      </p:pic>
      <p:pic>
        <p:nvPicPr>
          <p:cNvPr id="16466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47838" cy="2708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dirty="0"/>
              <a:t>     </a:t>
            </a:r>
            <a:r>
              <a:rPr lang="ru-RU" dirty="0" smtClean="0"/>
              <a:t>          </a:t>
            </a:r>
            <a:r>
              <a:rPr lang="ru-RU" b="1" dirty="0" smtClean="0">
                <a:latin typeface="Arial Narrow" pitchFamily="34" charset="0"/>
              </a:rPr>
              <a:t>Кто </a:t>
            </a:r>
            <a:r>
              <a:rPr lang="ru-RU" b="1" dirty="0">
                <a:latin typeface="Arial Narrow" pitchFamily="34" charset="0"/>
              </a:rPr>
              <a:t>из русских писателей </a:t>
            </a:r>
            <a:r>
              <a:rPr lang="ru-RU" b="1" dirty="0" smtClean="0">
                <a:latin typeface="Arial Narrow" pitchFamily="34" charset="0"/>
              </a:rPr>
              <a:t>эпохи</a:t>
            </a:r>
          </a:p>
          <a:p>
            <a:pPr>
              <a:buFontTx/>
              <a:buNone/>
            </a:pPr>
            <a:r>
              <a:rPr lang="ru-RU" b="1" dirty="0" smtClean="0">
                <a:latin typeface="Arial Narrow" pitchFamily="34" charset="0"/>
              </a:rPr>
              <a:t>            Просвещения </a:t>
            </a:r>
            <a:r>
              <a:rPr lang="ru-RU" b="1" dirty="0">
                <a:latin typeface="Arial Narrow" pitchFamily="34" charset="0"/>
              </a:rPr>
              <a:t>стал реформатором</a:t>
            </a:r>
          </a:p>
          <a:p>
            <a:pPr>
              <a:buFontTx/>
              <a:buNone/>
            </a:pPr>
            <a:r>
              <a:rPr lang="ru-RU" b="1" dirty="0">
                <a:latin typeface="Arial Narrow" pitchFamily="34" charset="0"/>
              </a:rPr>
              <a:t>       </a:t>
            </a:r>
            <a:r>
              <a:rPr lang="ru-RU" b="1" dirty="0" smtClean="0">
                <a:latin typeface="Arial Narrow" pitchFamily="34" charset="0"/>
              </a:rPr>
              <a:t>        русского </a:t>
            </a:r>
            <a:r>
              <a:rPr lang="ru-RU" b="1" dirty="0">
                <a:latin typeface="Arial Narrow" pitchFamily="34" charset="0"/>
              </a:rPr>
              <a:t>языка и литературы?</a:t>
            </a: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0" y="333375"/>
            <a:ext cx="8893175" cy="10080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Литература 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XVIII</a:t>
            </a:r>
            <a:r>
              <a:rPr lang="ru-R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века</a:t>
            </a:r>
            <a:endParaRPr lang="ru-RU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5301" name="Picture 5" descr="сумаро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005263"/>
            <a:ext cx="2217737" cy="2592387"/>
          </a:xfrm>
          <a:prstGeom prst="rect">
            <a:avLst/>
          </a:prstGeom>
          <a:noFill/>
        </p:spPr>
      </p:pic>
      <p:pic>
        <p:nvPicPr>
          <p:cNvPr id="55303" name="Picture 7" descr="Картинка 11 из 5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3933825"/>
            <a:ext cx="2020888" cy="2479675"/>
          </a:xfrm>
          <a:prstGeom prst="rect">
            <a:avLst/>
          </a:prstGeom>
          <a:noFill/>
        </p:spPr>
      </p:pic>
      <p:pic>
        <p:nvPicPr>
          <p:cNvPr id="55305" name="Picture 9" descr="Картинка 4 из 4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5763"/>
          <a:stretch>
            <a:fillRect/>
          </a:stretch>
        </p:blipFill>
        <p:spPr bwMode="auto">
          <a:xfrm>
            <a:off x="2627784" y="3573016"/>
            <a:ext cx="1750324" cy="2232248"/>
          </a:xfrm>
          <a:prstGeom prst="rect">
            <a:avLst/>
          </a:prstGeom>
          <a:noFill/>
        </p:spPr>
      </p:pic>
      <p:pic>
        <p:nvPicPr>
          <p:cNvPr id="55307" name="Picture 11" descr="Картинка 33 из 147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463" y="3573463"/>
            <a:ext cx="1808162" cy="2232025"/>
          </a:xfrm>
          <a:prstGeom prst="rect">
            <a:avLst/>
          </a:prstGeom>
          <a:noFill/>
        </p:spPr>
      </p:pic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47675" y="3521075"/>
            <a:ext cx="163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А. Сумароков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2699792" y="5877272"/>
            <a:ext cx="170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Н. Карамзин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4788024" y="5877272"/>
            <a:ext cx="1681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М. Ломоносов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7143750" y="3521075"/>
            <a:ext cx="143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А. Радищев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928670"/>
            <a:ext cx="6646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«Читательские игры»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6" descr="Картинка 3 из 1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7281" t="8125" r="7767" b="7499"/>
          <a:stretch>
            <a:fillRect/>
          </a:stretch>
        </p:blipFill>
        <p:spPr bwMode="auto">
          <a:xfrm>
            <a:off x="714348" y="2143116"/>
            <a:ext cx="3143272" cy="404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ttp://www.ozon.ru/multimedia/books_covers/1000447077.jpg"/>
          <p:cNvPicPr>
            <a:picLocks noChangeAspect="1" noChangeArrowheads="1"/>
          </p:cNvPicPr>
          <p:nvPr/>
        </p:nvPicPr>
        <p:blipFill>
          <a:blip r:embed="rId5" cstate="print"/>
          <a:srcRect t="33312"/>
          <a:stretch>
            <a:fillRect/>
          </a:stretch>
        </p:blipFill>
        <p:spPr bwMode="auto">
          <a:xfrm>
            <a:off x="4857752" y="2643182"/>
            <a:ext cx="3457375" cy="3654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1142984"/>
            <a:ext cx="48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Ролевые игры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2143116"/>
            <a:ext cx="552862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Обмен «передовым» опытом</a:t>
            </a:r>
          </a:p>
          <a:p>
            <a:r>
              <a:rPr lang="ru-RU" sz="3200" b="1" dirty="0" smtClean="0"/>
              <a:t>Заседание учёного совета</a:t>
            </a:r>
          </a:p>
          <a:p>
            <a:r>
              <a:rPr lang="ru-RU" sz="3200" b="1" dirty="0" smtClean="0"/>
              <a:t>Диспут</a:t>
            </a:r>
          </a:p>
          <a:p>
            <a:r>
              <a:rPr lang="ru-RU" sz="3200" b="1" dirty="0" smtClean="0"/>
              <a:t>Суд</a:t>
            </a:r>
          </a:p>
          <a:p>
            <a:r>
              <a:rPr lang="ru-RU" sz="3200" b="1" dirty="0" smtClean="0"/>
              <a:t>Пресс-конференция</a:t>
            </a:r>
          </a:p>
          <a:p>
            <a:r>
              <a:rPr lang="ru-RU" sz="3200" b="1" dirty="0" smtClean="0"/>
              <a:t>Круглый стол</a:t>
            </a:r>
          </a:p>
          <a:p>
            <a:r>
              <a:rPr lang="ru-RU" sz="3200" b="1" dirty="0" smtClean="0"/>
              <a:t>Имитационная игра …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57422" y="1285860"/>
            <a:ext cx="4456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Ролевые игры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1074" name="Picture 2" descr="C:\Users\asd\AppData\Local\Temp\Rar$DI10.257\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"/>
            <a:ext cx="9144000" cy="67865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000240"/>
            <a:ext cx="69799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Обмен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«передовым опытом»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10.257\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"/>
            <a:ext cx="9144000" cy="6786563"/>
          </a:xfrm>
          <a:prstGeom prst="rect">
            <a:avLst/>
          </a:prstGeom>
          <a:noFill/>
        </p:spPr>
      </p:pic>
      <p:pic>
        <p:nvPicPr>
          <p:cNvPr id="3" name="Picture 3" descr="городнич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060700" cy="53006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 descr="lit08-0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928670"/>
            <a:ext cx="3161484" cy="50384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030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5" descr="lit08-06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214422"/>
            <a:ext cx="2889742" cy="48577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030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6" descr="lit08-07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500174"/>
            <a:ext cx="287917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030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7" descr="lit08-08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1785926"/>
            <a:ext cx="275675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030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571744"/>
            <a:ext cx="3143272" cy="4023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3" descr="городнич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214422"/>
            <a:ext cx="2936951" cy="50863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030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14810" y="357166"/>
            <a:ext cx="44793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Какие чиновники</a:t>
            </a:r>
          </a:p>
          <a:p>
            <a:r>
              <a:rPr lang="ru-RU" sz="4400" b="1" dirty="0" smtClean="0"/>
              <a:t>       не нужны</a:t>
            </a:r>
          </a:p>
          <a:p>
            <a:r>
              <a:rPr lang="ru-RU" sz="4400" b="1" dirty="0" smtClean="0"/>
              <a:t>        России?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50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50"/>
                            </p:stCondLst>
                            <p:childTnLst>
                              <p:par>
                                <p:cTn id="5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54"/>
            <a:ext cx="9144000" cy="67954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1857364"/>
            <a:ext cx="60192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87077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Диспут поэтов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87077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кабаре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87077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«Бродячая собака»</a:t>
            </a:r>
            <a:endParaRPr lang="ru-RU" sz="5400" b="1" cap="none" spc="0" dirty="0" smtClean="0">
              <a:ln w="11430"/>
              <a:solidFill>
                <a:srgbClr val="87077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488" y="1071546"/>
            <a:ext cx="3412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2357430"/>
            <a:ext cx="3919919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err="1" smtClean="0"/>
              <a:t>Брейн</a:t>
            </a:r>
            <a:r>
              <a:rPr lang="ru-RU" sz="2800" b="1" dirty="0" smtClean="0"/>
              <a:t> – ринг</a:t>
            </a:r>
          </a:p>
          <a:p>
            <a:r>
              <a:rPr lang="ru-RU" sz="2800" b="1" dirty="0" smtClean="0"/>
              <a:t>Что? Где? Когда?</a:t>
            </a:r>
          </a:p>
          <a:p>
            <a:r>
              <a:rPr lang="ru-RU" sz="2800" b="1" dirty="0" smtClean="0"/>
              <a:t>Виртуальная викторина</a:t>
            </a:r>
          </a:p>
          <a:p>
            <a:r>
              <a:rPr lang="ru-RU" sz="2800" b="1" dirty="0" smtClean="0"/>
              <a:t>Викторина – диалог…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54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285728"/>
            <a:ext cx="3935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Символисты</a:t>
            </a:r>
            <a:endParaRPr lang="ru-RU" sz="5400" b="1" cap="none" spc="0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00174"/>
            <a:ext cx="1857375" cy="248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00166" y="4071942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В. Я. Брюсов</a:t>
            </a:r>
            <a:endParaRPr lang="ru-RU" sz="28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214554"/>
            <a:ext cx="1743075" cy="272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71802" y="4929198"/>
            <a:ext cx="3372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Д. С. Мережковский</a:t>
            </a:r>
            <a:endParaRPr lang="ru-RU" sz="28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286124"/>
            <a:ext cx="1866900" cy="252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786578" y="5929330"/>
            <a:ext cx="1740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А. А. Блок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54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214290"/>
            <a:ext cx="6425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660033"/>
                </a:solidFill>
              </a:rPr>
              <a:t>Основные черты символизма: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1000108"/>
            <a:ext cx="7000924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latin typeface="Monotype Corsiva" pitchFamily="66" charset="0"/>
              </a:rPr>
              <a:t>идея </a:t>
            </a:r>
            <a:r>
              <a:rPr lang="ru-RU" sz="3200" b="1" dirty="0" err="1" smtClean="0">
                <a:solidFill>
                  <a:srgbClr val="FF0066"/>
                </a:solidFill>
                <a:latin typeface="Monotype Corsiva" pitchFamily="66" charset="0"/>
              </a:rPr>
              <a:t>двоемирия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(реальный и ирреальный);</a:t>
            </a:r>
          </a:p>
          <a:p>
            <a:pPr>
              <a:lnSpc>
                <a:spcPct val="90000"/>
              </a:lnSpc>
            </a:pPr>
            <a:endParaRPr lang="ru-RU" sz="3200" b="1" dirty="0" smtClean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latin typeface="Monotype Corsiva" pitchFamily="66" charset="0"/>
              </a:rPr>
              <a:t>достижение всеобщего равенства в </a:t>
            </a:r>
            <a:r>
              <a:rPr lang="ru-RU" sz="3200" b="1" dirty="0" err="1" smtClean="0">
                <a:latin typeface="Monotype Corsiva" pitchFamily="66" charset="0"/>
              </a:rPr>
              <a:t>идеаль</a:t>
            </a:r>
            <a:r>
              <a:rPr lang="ru-RU" sz="3200" b="1" dirty="0" smtClean="0">
                <a:latin typeface="Monotype Corsiva" pitchFamily="66" charset="0"/>
              </a:rPr>
              <a:t>- ном мире, живущем по законам 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вечной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Красоты</a:t>
            </a:r>
            <a:r>
              <a:rPr lang="ru-RU" sz="3200" b="1" dirty="0" smtClean="0">
                <a:latin typeface="Monotype Corsiva" pitchFamily="66" charset="0"/>
              </a:rPr>
              <a:t>;</a:t>
            </a:r>
          </a:p>
          <a:p>
            <a:pPr>
              <a:lnSpc>
                <a:spcPct val="90000"/>
              </a:lnSpc>
            </a:pPr>
            <a:endParaRPr lang="ru-RU" sz="3200" b="1" dirty="0" smtClean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latin typeface="Monotype Corsiva" pitchFamily="66" charset="0"/>
              </a:rPr>
              <a:t>служение 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грядущему</a:t>
            </a:r>
            <a:r>
              <a:rPr lang="ru-RU" sz="3200" b="1" dirty="0" smtClean="0">
                <a:latin typeface="Monotype Corsiva" pitchFamily="66" charset="0"/>
              </a:rPr>
              <a:t>;</a:t>
            </a:r>
          </a:p>
          <a:p>
            <a:pPr>
              <a:lnSpc>
                <a:spcPct val="90000"/>
              </a:lnSpc>
            </a:pPr>
            <a:endParaRPr lang="ru-RU" sz="3200" b="1" dirty="0" smtClean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latin typeface="Monotype Corsiva" pitchFamily="66" charset="0"/>
              </a:rPr>
              <a:t>поэт – жрец, отдающейся мистической 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любви к вечной женственности</a:t>
            </a:r>
            <a:r>
              <a:rPr lang="ru-RU" sz="3200" b="1" dirty="0" smtClean="0">
                <a:latin typeface="Monotype Corsiva" pitchFamily="66" charset="0"/>
              </a:rPr>
              <a:t>;</a:t>
            </a:r>
          </a:p>
          <a:p>
            <a:pPr>
              <a:lnSpc>
                <a:spcPct val="90000"/>
              </a:lnSpc>
            </a:pPr>
            <a:endParaRPr lang="ru-RU" sz="3200" b="1" dirty="0" smtClean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3200" b="1" dirty="0" smtClean="0">
                <a:latin typeface="Monotype Corsiva" pitchFamily="66" charset="0"/>
              </a:rPr>
              <a:t>выдвижение особой роли </a:t>
            </a: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символа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       </a:t>
            </a:r>
            <a:r>
              <a:rPr lang="ru-RU" sz="3200" b="1" dirty="0" smtClean="0">
                <a:latin typeface="Monotype Corsiva" pitchFamily="66" charset="0"/>
              </a:rPr>
              <a:t>(посредника между мирами)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54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214290"/>
            <a:ext cx="3329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акмеизм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071810"/>
            <a:ext cx="2000264" cy="251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5643578"/>
            <a:ext cx="226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Н. С. Гумилёв</a:t>
            </a:r>
            <a:endParaRPr lang="ru-RU" sz="28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428868"/>
            <a:ext cx="1857375" cy="25241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868" y="5072074"/>
            <a:ext cx="324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О. Э. Мандельштам</a:t>
            </a:r>
            <a:endParaRPr lang="ru-RU" sz="28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428736"/>
            <a:ext cx="1790700" cy="26844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00826" y="4286256"/>
            <a:ext cx="2482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А. А. Ахматова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54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571480"/>
            <a:ext cx="75723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Segoe Script" pitchFamily="34" charset="0"/>
              </a:rPr>
              <a:t>Главная </a:t>
            </a:r>
            <a:r>
              <a:rPr lang="ru-RU" sz="2800" b="1" dirty="0" smtClean="0">
                <a:solidFill>
                  <a:srgbClr val="CC0000"/>
                </a:solidFill>
                <a:latin typeface="Segoe Script" pitchFamily="34" charset="0"/>
              </a:rPr>
              <a:t>задача</a:t>
            </a:r>
            <a:r>
              <a:rPr lang="ru-RU" sz="2800" b="1" dirty="0" smtClean="0">
                <a:latin typeface="Segoe Script" pitchFamily="34" charset="0"/>
              </a:rPr>
              <a:t> футуристов – </a:t>
            </a:r>
          </a:p>
          <a:p>
            <a:r>
              <a:rPr lang="ru-RU" sz="2800" b="1" dirty="0" smtClean="0">
                <a:latin typeface="Segoe Script" pitchFamily="34" charset="0"/>
              </a:rPr>
              <a:t>               эпатировать обывателя.</a:t>
            </a:r>
          </a:p>
          <a:p>
            <a:endParaRPr lang="ru-RU" sz="2800" b="1" dirty="0" smtClean="0">
              <a:latin typeface="Segoe Script" pitchFamily="34" charset="0"/>
            </a:endParaRPr>
          </a:p>
          <a:p>
            <a:r>
              <a:rPr lang="ru-RU" sz="2800" b="1" dirty="0" smtClean="0">
                <a:latin typeface="Segoe Script" pitchFamily="34" charset="0"/>
              </a:rPr>
              <a:t>Главный </a:t>
            </a:r>
            <a:r>
              <a:rPr lang="ru-RU" sz="2800" b="1" dirty="0" smtClean="0">
                <a:solidFill>
                  <a:srgbClr val="CC0000"/>
                </a:solidFill>
                <a:latin typeface="Segoe Script" pitchFamily="34" charset="0"/>
              </a:rPr>
              <a:t>враг</a:t>
            </a:r>
            <a:r>
              <a:rPr lang="ru-RU" sz="2800" b="1" dirty="0" smtClean="0">
                <a:latin typeface="Segoe Script" pitchFamily="34" charset="0"/>
              </a:rPr>
              <a:t> – равнодушие и </a:t>
            </a:r>
          </a:p>
          <a:p>
            <a:r>
              <a:rPr lang="ru-RU" sz="2800" b="1" dirty="0" smtClean="0">
                <a:latin typeface="Segoe Script" pitchFamily="34" charset="0"/>
              </a:rPr>
              <a:t>«профессорская» сдержанность.</a:t>
            </a:r>
          </a:p>
          <a:p>
            <a:endParaRPr lang="ru-RU" sz="2800" b="1" dirty="0" smtClean="0">
              <a:latin typeface="Segoe Script" pitchFamily="34" charset="0"/>
            </a:endParaRPr>
          </a:p>
          <a:p>
            <a:r>
              <a:rPr lang="ru-RU" sz="2800" b="1" dirty="0" smtClean="0">
                <a:latin typeface="Segoe Script" pitchFamily="34" charset="0"/>
              </a:rPr>
              <a:t>Необходимое </a:t>
            </a:r>
            <a:r>
              <a:rPr lang="ru-RU" sz="2800" b="1" dirty="0" smtClean="0">
                <a:solidFill>
                  <a:srgbClr val="CC0000"/>
                </a:solidFill>
                <a:latin typeface="Segoe Script" pitchFamily="34" charset="0"/>
              </a:rPr>
              <a:t>условие существования</a:t>
            </a:r>
            <a:r>
              <a:rPr lang="ru-RU" sz="2800" b="1" dirty="0" smtClean="0">
                <a:latin typeface="Segoe Script" pitchFamily="34" charset="0"/>
              </a:rPr>
              <a:t> – литературный скандал, </a:t>
            </a:r>
          </a:p>
          <a:p>
            <a:r>
              <a:rPr lang="ru-RU" sz="2800" b="1" dirty="0" smtClean="0">
                <a:latin typeface="Segoe Script" pitchFamily="34" charset="0"/>
              </a:rPr>
              <a:t>  освистывание, осмеяние.</a:t>
            </a:r>
          </a:p>
          <a:p>
            <a:endParaRPr lang="ru-RU" sz="2800" b="1" dirty="0" smtClean="0">
              <a:latin typeface="Segoe Script" pitchFamily="34" charset="0"/>
            </a:endParaRPr>
          </a:p>
          <a:p>
            <a:r>
              <a:rPr lang="ru-RU" sz="2800" b="1" dirty="0" smtClean="0">
                <a:solidFill>
                  <a:srgbClr val="CC0000"/>
                </a:solidFill>
                <a:latin typeface="Segoe Script" pitchFamily="34" charset="0"/>
              </a:rPr>
              <a:t>Читательская реакция</a:t>
            </a:r>
            <a:r>
              <a:rPr lang="ru-RU" sz="2800" b="1" dirty="0" smtClean="0">
                <a:latin typeface="Segoe Script" pitchFamily="34" charset="0"/>
              </a:rPr>
              <a:t> – </a:t>
            </a:r>
          </a:p>
          <a:p>
            <a:r>
              <a:rPr lang="ru-RU" sz="2800" b="1" dirty="0" smtClean="0">
                <a:latin typeface="Segoe Script" pitchFamily="34" charset="0"/>
              </a:rPr>
              <a:t>            агрессивное неприятие,</a:t>
            </a:r>
          </a:p>
          <a:p>
            <a:r>
              <a:rPr lang="ru-RU" sz="2800" b="1" dirty="0" smtClean="0">
                <a:latin typeface="Segoe Script" pitchFamily="34" charset="0"/>
              </a:rPr>
              <a:t>            истерический протест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Documents\для презентаций\фоны для презентаций выбранные\43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54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214290"/>
            <a:ext cx="542928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3030AE"/>
                </a:solidFill>
              </a:rPr>
              <a:t>Чем обогатил литературу</a:t>
            </a:r>
          </a:p>
          <a:p>
            <a:r>
              <a:rPr lang="ru-RU" sz="3200" b="1" i="1" dirty="0" smtClean="0">
                <a:solidFill>
                  <a:srgbClr val="3030AE"/>
                </a:solidFill>
              </a:rPr>
              <a:t>         русский модернизм?</a:t>
            </a:r>
            <a:endParaRPr lang="ru-RU" sz="3200" dirty="0">
              <a:solidFill>
                <a:srgbClr val="3030A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3143248"/>
            <a:ext cx="328614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Benguiat Bk BT" pitchFamily="18" charset="0"/>
              </a:rPr>
              <a:t>Символизм</a:t>
            </a:r>
          </a:p>
          <a:p>
            <a:pPr>
              <a:buFontTx/>
              <a:buNone/>
            </a:pPr>
            <a:r>
              <a:rPr lang="ru-RU" sz="4000" b="1" dirty="0" smtClean="0">
                <a:solidFill>
                  <a:srgbClr val="669900"/>
                </a:solidFill>
                <a:latin typeface="Benguiat Bk BT" pitchFamily="18" charset="0"/>
              </a:rPr>
              <a:t>  </a:t>
            </a:r>
            <a:r>
              <a:rPr lang="ru-RU" sz="4000" b="1" dirty="0" smtClean="0">
                <a:solidFill>
                  <a:srgbClr val="3030AE"/>
                </a:solidFill>
                <a:latin typeface="Benguiat Bk BT" pitchFamily="18" charset="0"/>
              </a:rPr>
              <a:t>Акмеизм</a:t>
            </a:r>
          </a:p>
          <a:p>
            <a:pPr>
              <a:buFontTx/>
              <a:buNone/>
            </a:pPr>
            <a:r>
              <a:rPr lang="ru-RU" sz="4000" b="1" dirty="0" smtClean="0">
                <a:solidFill>
                  <a:srgbClr val="996633"/>
                </a:solidFill>
                <a:latin typeface="Benguiat Bk BT" pitchFamily="18" charset="0"/>
              </a:rPr>
              <a:t> 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enguiat Bk BT" pitchFamily="18" charset="0"/>
              </a:rPr>
              <a:t>Футуризм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Benguiat Bk BT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857364"/>
            <a:ext cx="3643338" cy="48320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b="1" i="1" dirty="0" smtClean="0"/>
              <a:t>ярко выраженные урбанистические мотивы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i="1" dirty="0" smtClean="0"/>
              <a:t>идея единства вселенской жизни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i="1" dirty="0" smtClean="0"/>
              <a:t>стремление к конкретности, вещности, ясности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i="1" dirty="0" smtClean="0"/>
              <a:t>плетение «узоров из слов», словотворчество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asd\AppData\Local\Temp\Rar$DI02.485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0" y="0"/>
            <a:ext cx="9108280" cy="6884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1439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Художественные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иллюстрации событий войны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в романе М. А. Шолохова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«Тихий Дон»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 t="23810"/>
          <a:stretch>
            <a:fillRect/>
          </a:stretch>
        </p:blipFill>
        <p:spPr bwMode="auto">
          <a:xfrm>
            <a:off x="142844" y="4357694"/>
            <a:ext cx="400049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8855" r="4368"/>
          <a:stretch>
            <a:fillRect/>
          </a:stretch>
        </p:blipFill>
        <p:spPr bwMode="auto">
          <a:xfrm>
            <a:off x="3500430" y="2857496"/>
            <a:ext cx="3071834" cy="24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r="13462" b="52083"/>
          <a:stretch>
            <a:fillRect/>
          </a:stretch>
        </p:blipFill>
        <p:spPr bwMode="auto">
          <a:xfrm>
            <a:off x="5929322" y="4429132"/>
            <a:ext cx="2928926" cy="224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928670"/>
            <a:ext cx="703769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Литературный вечер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 здорово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все мы здесь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Сегодня собрались…»</a:t>
            </a:r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18" descr="EN00301_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24345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ru-RU" b="1" dirty="0" smtClean="0"/>
              <a:t> Грушинский фестиваль</a:t>
            </a:r>
          </a:p>
        </p:txBody>
      </p:sp>
      <p:pic>
        <p:nvPicPr>
          <p:cNvPr id="17411" name="Picture 19"/>
          <p:cNvPicPr>
            <a:picLocks noChangeAspect="1" noChangeArrowheads="1"/>
          </p:cNvPicPr>
          <p:nvPr/>
        </p:nvPicPr>
        <p:blipFill>
          <a:blip r:embed="rId3" cstate="print"/>
          <a:srcRect b="5949"/>
          <a:stretch>
            <a:fillRect/>
          </a:stretch>
        </p:blipFill>
        <p:spPr bwMode="auto">
          <a:xfrm>
            <a:off x="214282" y="857232"/>
            <a:ext cx="8667750" cy="564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02_Kak_zdorov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304800" cy="304800"/>
          </a:xfrm>
          <a:prstGeom prst="rect">
            <a:avLst/>
          </a:prstGeom>
          <a:noFill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/>
          <a:srcRect b="7142"/>
          <a:stretch>
            <a:fillRect/>
          </a:stretch>
        </p:blipFill>
        <p:spPr bwMode="auto">
          <a:xfrm>
            <a:off x="285720" y="857232"/>
            <a:ext cx="8610600" cy="557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7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Visbor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600200"/>
            <a:ext cx="3603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1295400" y="152400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13670" name="наполним музыкой сердц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19_avtorskaya_pesnya_milaya_moy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71670" y="142852"/>
            <a:ext cx="51564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Ю. Визбор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331" fill="hold"/>
                                        <p:tgtEl>
                                          <p:spTgt spid="1136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733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930" fill="hold"/>
                                        <p:tgtEl>
                                          <p:spTgt spid="113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70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71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46.861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785794"/>
            <a:ext cx="73499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Условия использования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3030A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 на уроках:</a:t>
            </a:r>
            <a:endParaRPr lang="ru-RU" sz="5400" b="1" cap="none" spc="0" dirty="0">
              <a:ln w="11430"/>
              <a:solidFill>
                <a:srgbClr val="3030A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786058"/>
            <a:ext cx="876823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ru-RU" sz="2800" b="1" dirty="0" smtClean="0"/>
              <a:t>1. Соответствие игры  </a:t>
            </a:r>
            <a:r>
              <a:rPr lang="ru-RU" sz="2800" b="1" dirty="0" err="1" smtClean="0"/>
              <a:t>учебно</a:t>
            </a:r>
            <a:r>
              <a:rPr lang="ru-RU" sz="2800" b="1" dirty="0" smtClean="0"/>
              <a:t> –воспитательным целям </a:t>
            </a:r>
          </a:p>
          <a:p>
            <a:pPr marL="514350" indent="-514350"/>
            <a:r>
              <a:rPr lang="ru-RU" sz="2800" b="1" dirty="0" smtClean="0"/>
              <a:t>    урока</a:t>
            </a:r>
          </a:p>
          <a:p>
            <a:pPr marL="514350" indent="-514350"/>
            <a:endParaRPr lang="ru-RU" sz="2800" b="1" dirty="0" smtClean="0"/>
          </a:p>
          <a:p>
            <a:pPr marL="514350" indent="-514350"/>
            <a:r>
              <a:rPr lang="ru-RU" sz="2800" b="1" dirty="0" smtClean="0"/>
              <a:t>2. Доступность игры для учащихся данного возраста</a:t>
            </a:r>
          </a:p>
          <a:p>
            <a:pPr marL="514350" indent="-514350"/>
            <a:endParaRPr lang="ru-RU" sz="2800" b="1" dirty="0" smtClean="0"/>
          </a:p>
          <a:p>
            <a:pPr marL="514350" indent="-514350"/>
            <a:r>
              <a:rPr lang="ru-RU" sz="2800" b="1" dirty="0" smtClean="0"/>
              <a:t>3. Умеренность в использовании игр на уроках </a:t>
            </a:r>
          </a:p>
          <a:p>
            <a:pPr marL="514350" indent="-514350"/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asd\AppData\Local\Temp\Rar$DI34.158\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" y="0"/>
            <a:ext cx="912975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1142984"/>
            <a:ext cx="6000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i="1" dirty="0" err="1" smtClean="0">
                <a:ln/>
                <a:solidFill>
                  <a:srgbClr val="7643F7"/>
                </a:solidFill>
              </a:rPr>
              <a:t>Брейн</a:t>
            </a:r>
            <a:r>
              <a:rPr lang="ru-RU" sz="7200" b="1" i="1" dirty="0" smtClean="0">
                <a:ln/>
                <a:solidFill>
                  <a:srgbClr val="7643F7"/>
                </a:solidFill>
              </a:rPr>
              <a:t> - ринг</a:t>
            </a:r>
            <a:endParaRPr lang="ru-RU" sz="7200" b="1" i="1" cap="none" spc="0" dirty="0">
              <a:ln/>
              <a:solidFill>
                <a:srgbClr val="7643F7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7495" r="5709"/>
          <a:stretch>
            <a:fillRect/>
          </a:stretch>
        </p:blipFill>
        <p:spPr bwMode="auto">
          <a:xfrm>
            <a:off x="2041046" y="0"/>
            <a:ext cx="48169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4261877" cy="3576634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r="10411"/>
          <a:stretch>
            <a:fillRect/>
          </a:stretch>
        </p:blipFill>
        <p:spPr bwMode="auto">
          <a:xfrm>
            <a:off x="4143372" y="2428868"/>
            <a:ext cx="470331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34.158\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5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82" y="1428736"/>
            <a:ext cx="1495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7643F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5400" b="1" dirty="0" smtClean="0">
                <a:ln w="11430"/>
                <a:solidFill>
                  <a:srgbClr val="7643F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  <a:endParaRPr lang="ru-RU" sz="5400" b="1" cap="none" spc="0" dirty="0">
              <a:ln w="11430"/>
              <a:solidFill>
                <a:srgbClr val="7643F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2643182"/>
            <a:ext cx="589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К какой басне этот 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рисунок?</a:t>
            </a:r>
            <a:endParaRPr lang="ru-RU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5" name="Picture 4" descr="Лебед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8423276" cy="4032250"/>
          </a:xfrm>
          <a:prstGeom prst="rect">
            <a:avLst/>
          </a:prstGeom>
          <a:noFill/>
          <a:ln w="9525">
            <a:solidFill>
              <a:srgbClr val="7643F7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44891" y="5445224"/>
            <a:ext cx="679878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/>
                <a:solidFill>
                  <a:srgbClr val="3030AE"/>
                </a:solidFill>
              </a:rPr>
              <a:t>«Лебедь, рак и щука»</a:t>
            </a:r>
            <a:endParaRPr lang="ru-RU" sz="5400" b="1" dirty="0">
              <a:ln/>
              <a:solidFill>
                <a:srgbClr val="3030A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d\AppData\Local\Temp\Rar$DI34.158\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3" y="0"/>
            <a:ext cx="912975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1000108"/>
            <a:ext cx="4331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Чёрный ящик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071678"/>
            <a:ext cx="7786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      С помощью предмета, который находится</a:t>
            </a:r>
          </a:p>
          <a:p>
            <a:r>
              <a:rPr lang="ru-RU" sz="2800" b="1" i="1" dirty="0" smtClean="0"/>
              <a:t>    в этом ящике, можно увидеть, "что там за</a:t>
            </a:r>
          </a:p>
          <a:p>
            <a:r>
              <a:rPr lang="ru-RU" sz="2800" b="1" i="1" dirty="0" smtClean="0"/>
              <a:t>    рожа". Что это за предмет?</a:t>
            </a:r>
            <a:endParaRPr lang="ru-RU" sz="2800" i="1" dirty="0"/>
          </a:p>
        </p:txBody>
      </p:sp>
      <p:pic>
        <p:nvPicPr>
          <p:cNvPr id="5" name="Picture 4" descr="no41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643314"/>
            <a:ext cx="3198813" cy="2957513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1058</Words>
  <Application>Microsoft Office PowerPoint</Application>
  <PresentationFormat>Экран (4:3)</PresentationFormat>
  <Paragraphs>334</Paragraphs>
  <Slides>69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69</vt:i4>
      </vt:variant>
    </vt:vector>
  </HeadingPairs>
  <TitlesOfParts>
    <vt:vector size="72" baseType="lpstr">
      <vt:lpstr>Модульная</vt:lpstr>
      <vt:lpstr>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«Собери снежинки»</vt:lpstr>
      <vt:lpstr>Слайд 47</vt:lpstr>
      <vt:lpstr>Слайд 48</vt:lpstr>
      <vt:lpstr>Слайд 49</vt:lpstr>
      <vt:lpstr>Слайд 50</vt:lpstr>
      <vt:lpstr>Слайд 51</vt:lpstr>
      <vt:lpstr>             Тропы, создающие образ родины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 Грушинский фестиваль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asd</cp:lastModifiedBy>
  <cp:revision>153</cp:revision>
  <dcterms:created xsi:type="dcterms:W3CDTF">2010-03-23T18:58:16Z</dcterms:created>
  <dcterms:modified xsi:type="dcterms:W3CDTF">2012-01-22T18:05:54Z</dcterms:modified>
</cp:coreProperties>
</file>