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DAF6D-95B2-46F1-98A2-11954A02431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1B3DC-6C6C-40F2-B6EE-1B21CC0FC2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9BEC36-BD15-4666-87A6-A8A6486AFD42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F7592B-EB0B-4E45-9074-712E7539AD4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0519D6-827A-4738-8229-B549F6A08C7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154190-84FC-4419-9D0A-64AB89AD1509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ABCCD1-9BA0-4F48-93D6-84AA298261A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C4461D-4C80-4EB1-9A42-015501EDAC65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9819F5-DBA2-49C7-BBE9-2AA41D815E71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10F723-CC8B-4932-9256-F04891383E19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C6E9-B7B0-4183-95E6-61D78595D0B1}" type="datetimeFigureOut">
              <a:rPr lang="ru-RU" smtClean="0"/>
              <a:pPr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B4485-41D1-4D72-A740-7CB62488F5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85813"/>
            <a:ext cx="9144000" cy="56324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70C0"/>
                </a:solidFill>
              </a:rPr>
              <a:t>Презентация к  уроку обучения грамоте</a:t>
            </a:r>
          </a:p>
          <a:p>
            <a:pPr algn="ctr">
              <a:defRPr/>
            </a:pPr>
            <a:r>
              <a:rPr lang="ru-RU" sz="3600" dirty="0">
                <a:solidFill>
                  <a:srgbClr val="0070C0"/>
                </a:solidFill>
              </a:rPr>
              <a:t>1 класс</a:t>
            </a:r>
          </a:p>
          <a:p>
            <a:pPr algn="ctr">
              <a:defRPr/>
            </a:pPr>
            <a:endParaRPr lang="ru-RU" sz="3600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</a:rPr>
              <a:t>Тема: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FF0000"/>
                </a:solidFill>
              </a:rPr>
              <a:t>«Гласный звук </a:t>
            </a:r>
            <a:r>
              <a:rPr lang="ru-RU" sz="3600" i="1" dirty="0">
                <a:solidFill>
                  <a:srgbClr val="FF0000"/>
                </a:solidFill>
              </a:rPr>
              <a:t>[у],</a:t>
            </a:r>
            <a:r>
              <a:rPr lang="ru-RU" sz="3600" dirty="0">
                <a:solidFill>
                  <a:srgbClr val="FF0000"/>
                </a:solidFill>
              </a:rPr>
              <a:t> буква </a:t>
            </a:r>
            <a:r>
              <a:rPr lang="ru-RU" sz="3600" i="1" dirty="0" err="1">
                <a:solidFill>
                  <a:srgbClr val="FF0000"/>
                </a:solidFill>
              </a:rPr>
              <a:t>У,у</a:t>
            </a:r>
            <a:r>
              <a:rPr lang="ru-RU" sz="3600" dirty="0" err="1">
                <a:solidFill>
                  <a:srgbClr val="FF0000"/>
                </a:solidFill>
              </a:rPr>
              <a:t>.Чтение</a:t>
            </a:r>
            <a:r>
              <a:rPr lang="ru-RU" sz="3600" dirty="0">
                <a:solidFill>
                  <a:srgbClr val="FF0000"/>
                </a:solidFill>
              </a:rPr>
              <a:t> слогов и слов с буквой </a:t>
            </a:r>
            <a:r>
              <a:rPr lang="ru-RU" sz="3600" i="1" dirty="0">
                <a:solidFill>
                  <a:srgbClr val="FF0000"/>
                </a:solidFill>
              </a:rPr>
              <a:t>У, у</a:t>
            </a:r>
            <a:r>
              <a:rPr lang="ru-RU" sz="3600" dirty="0">
                <a:solidFill>
                  <a:srgbClr val="FF0000"/>
                </a:solidFill>
              </a:rPr>
              <a:t>.»</a:t>
            </a:r>
          </a:p>
          <a:p>
            <a:pPr algn="ctr">
              <a:defRPr/>
            </a:pPr>
            <a:endParaRPr lang="ru-RU" sz="36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36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sz="36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srgbClr val="00B0F0"/>
                </a:solidFill>
              </a:rPr>
              <a:t>Учитель: </a:t>
            </a:r>
            <a:r>
              <a:rPr lang="ru-RU" sz="2800" dirty="0" err="1">
                <a:solidFill>
                  <a:srgbClr val="00B0F0"/>
                </a:solidFill>
              </a:rPr>
              <a:t>Черникова</a:t>
            </a:r>
            <a:r>
              <a:rPr lang="ru-RU" sz="2800" dirty="0">
                <a:solidFill>
                  <a:srgbClr val="00B0F0"/>
                </a:solidFill>
              </a:rPr>
              <a:t> Е.М.</a:t>
            </a:r>
          </a:p>
          <a:p>
            <a:pPr algn="ctr">
              <a:defRPr/>
            </a:pP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6"/>
          <p:cNvSpPr>
            <a:spLocks noChangeShapeType="1"/>
          </p:cNvSpPr>
          <p:nvPr/>
        </p:nvSpPr>
        <p:spPr bwMode="auto">
          <a:xfrm>
            <a:off x="76200" y="4724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 rot="1937574">
            <a:off x="5419725" y="3836988"/>
            <a:ext cx="604838" cy="935037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16"/>
          <p:cNvSpPr>
            <a:spLocks noChangeArrowheads="1"/>
          </p:cNvSpPr>
          <p:nvPr/>
        </p:nvSpPr>
        <p:spPr bwMode="auto">
          <a:xfrm rot="12019435" flipV="1">
            <a:off x="5208588" y="3773488"/>
            <a:ext cx="115252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Line 2"/>
          <p:cNvSpPr>
            <a:spLocks noChangeShapeType="1"/>
          </p:cNvSpPr>
          <p:nvPr/>
        </p:nvSpPr>
        <p:spPr bwMode="auto">
          <a:xfrm flipH="1">
            <a:off x="24384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Line 3"/>
          <p:cNvSpPr>
            <a:spLocks noChangeShapeType="1"/>
          </p:cNvSpPr>
          <p:nvPr/>
        </p:nvSpPr>
        <p:spPr bwMode="auto">
          <a:xfrm flipH="1">
            <a:off x="43561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76200" y="3733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8" name="Line 7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8"/>
          <p:cNvSpPr>
            <a:spLocks noChangeShapeType="1"/>
          </p:cNvSpPr>
          <p:nvPr/>
        </p:nvSpPr>
        <p:spPr bwMode="auto">
          <a:xfrm flipH="1">
            <a:off x="5651500" y="0"/>
            <a:ext cx="2808288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181600" y="6096000"/>
            <a:ext cx="862013" cy="609600"/>
            <a:chOff x="567" y="2931"/>
            <a:chExt cx="726" cy="544"/>
          </a:xfrm>
        </p:grpSpPr>
        <p:sp>
          <p:nvSpPr>
            <p:cNvPr id="20532" name="Oval 10"/>
            <p:cNvSpPr>
              <a:spLocks noChangeArrowheads="1"/>
            </p:cNvSpPr>
            <p:nvPr/>
          </p:nvSpPr>
          <p:spPr bwMode="auto">
            <a:xfrm rot="1872103">
              <a:off x="567" y="2976"/>
              <a:ext cx="577" cy="499"/>
            </a:xfrm>
            <a:prstGeom prst="ellipse">
              <a:avLst/>
            </a:prstGeom>
            <a:noFill/>
            <a:ln w="127000">
              <a:solidFill>
                <a:srgbClr val="FF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3" name="Rectangle 11"/>
            <p:cNvSpPr>
              <a:spLocks noChangeArrowheads="1"/>
            </p:cNvSpPr>
            <p:nvPr/>
          </p:nvSpPr>
          <p:spPr bwMode="auto">
            <a:xfrm rot="1471967">
              <a:off x="567" y="2931"/>
              <a:ext cx="726" cy="3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4" name="Line 18"/>
          <p:cNvSpPr>
            <a:spLocks noChangeShapeType="1"/>
          </p:cNvSpPr>
          <p:nvPr/>
        </p:nvSpPr>
        <p:spPr bwMode="auto">
          <a:xfrm flipV="1">
            <a:off x="6934200" y="2608263"/>
            <a:ext cx="431800" cy="1125537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5791200" y="2667000"/>
            <a:ext cx="1647825" cy="4021138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>
            <a:off x="5562600" y="3733800"/>
            <a:ext cx="2133600" cy="18288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5349875" y="2667000"/>
            <a:ext cx="746125" cy="1812925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H="1">
            <a:off x="5926138" y="3733800"/>
            <a:ext cx="1008062" cy="81915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 flipV="1">
            <a:off x="5181600" y="5562600"/>
            <a:ext cx="381000" cy="8382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7" name="Line 30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7" name="Oval 31"/>
          <p:cNvSpPr>
            <a:spLocks noChangeArrowheads="1"/>
          </p:cNvSpPr>
          <p:nvPr/>
        </p:nvSpPr>
        <p:spPr bwMode="auto">
          <a:xfrm rot="1937574">
            <a:off x="3044825" y="1647825"/>
            <a:ext cx="752475" cy="935038"/>
          </a:xfrm>
          <a:prstGeom prst="ellipse">
            <a:avLst/>
          </a:prstGeom>
          <a:noFill/>
          <a:ln w="114300">
            <a:solidFill>
              <a:srgbClr val="33CC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9" name="Rectangle 32"/>
          <p:cNvSpPr>
            <a:spLocks noChangeArrowheads="1"/>
          </p:cNvSpPr>
          <p:nvPr/>
        </p:nvSpPr>
        <p:spPr bwMode="auto">
          <a:xfrm rot="12019435" flipV="1">
            <a:off x="2846388" y="1546225"/>
            <a:ext cx="1152525" cy="647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 flipV="1">
            <a:off x="4495800" y="609600"/>
            <a:ext cx="457200" cy="1143000"/>
          </a:xfrm>
          <a:prstGeom prst="line">
            <a:avLst/>
          </a:prstGeom>
          <a:noFill/>
          <a:ln w="1270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 flipH="1">
            <a:off x="3733800" y="1752600"/>
            <a:ext cx="762000" cy="609600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819400" y="533400"/>
            <a:ext cx="873125" cy="731838"/>
            <a:chOff x="3782" y="2152"/>
            <a:chExt cx="681" cy="461"/>
          </a:xfrm>
        </p:grpSpPr>
        <p:sp>
          <p:nvSpPr>
            <p:cNvPr id="20530" name="Oval 39"/>
            <p:cNvSpPr>
              <a:spLocks noChangeArrowheads="1"/>
            </p:cNvSpPr>
            <p:nvPr/>
          </p:nvSpPr>
          <p:spPr bwMode="auto">
            <a:xfrm rot="-213796">
              <a:off x="3850" y="2152"/>
              <a:ext cx="537" cy="385"/>
            </a:xfrm>
            <a:prstGeom prst="ellipse">
              <a:avLst/>
            </a:prstGeom>
            <a:noFill/>
            <a:ln w="1143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1" name="Rectangle 40"/>
            <p:cNvSpPr>
              <a:spLocks noChangeArrowheads="1"/>
            </p:cNvSpPr>
            <p:nvPr/>
          </p:nvSpPr>
          <p:spPr bwMode="auto">
            <a:xfrm rot="279408">
              <a:off x="3782" y="2288"/>
              <a:ext cx="681" cy="3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17" name="Line 41"/>
          <p:cNvSpPr>
            <a:spLocks noChangeShapeType="1"/>
          </p:cNvSpPr>
          <p:nvPr/>
        </p:nvSpPr>
        <p:spPr bwMode="auto">
          <a:xfrm flipH="1">
            <a:off x="2286000" y="604838"/>
            <a:ext cx="749300" cy="690562"/>
          </a:xfrm>
          <a:prstGeom prst="line">
            <a:avLst/>
          </a:prstGeom>
          <a:noFill/>
          <a:ln w="114300">
            <a:solidFill>
              <a:srgbClr val="CC99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18" name="AutoShape 42"/>
          <p:cNvSpPr>
            <a:spLocks noChangeArrowheads="1"/>
          </p:cNvSpPr>
          <p:nvPr/>
        </p:nvSpPr>
        <p:spPr bwMode="auto">
          <a:xfrm>
            <a:off x="2133600" y="12192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25" name="Line 49"/>
          <p:cNvSpPr>
            <a:spLocks noChangeShapeType="1"/>
          </p:cNvSpPr>
          <p:nvPr/>
        </p:nvSpPr>
        <p:spPr bwMode="auto">
          <a:xfrm flipH="1">
            <a:off x="3352800" y="609600"/>
            <a:ext cx="1676400" cy="401955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2057400" y="4114800"/>
            <a:ext cx="503238" cy="358775"/>
            <a:chOff x="567" y="1026"/>
            <a:chExt cx="181" cy="136"/>
          </a:xfrm>
        </p:grpSpPr>
        <p:sp>
          <p:nvSpPr>
            <p:cNvPr id="20528" name="Line 52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Line 53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634" name="Freeform 58"/>
          <p:cNvSpPr>
            <a:spLocks/>
          </p:cNvSpPr>
          <p:nvPr/>
        </p:nvSpPr>
        <p:spPr bwMode="auto">
          <a:xfrm>
            <a:off x="2286000" y="4343400"/>
            <a:ext cx="1143000" cy="419100"/>
          </a:xfrm>
          <a:custGeom>
            <a:avLst/>
            <a:gdLst>
              <a:gd name="T0" fmla="*/ 2147483647 w 696"/>
              <a:gd name="T1" fmla="*/ 2147483647 h 264"/>
              <a:gd name="T2" fmla="*/ 2147483647 w 696"/>
              <a:gd name="T3" fmla="*/ 2147483647 h 264"/>
              <a:gd name="T4" fmla="*/ 2147483647 w 696"/>
              <a:gd name="T5" fmla="*/ 2147483647 h 264"/>
              <a:gd name="T6" fmla="*/ 2147483647 w 696"/>
              <a:gd name="T7" fmla="*/ 2147483647 h 264"/>
              <a:gd name="T8" fmla="*/ 2147483647 w 696"/>
              <a:gd name="T9" fmla="*/ 2147483647 h 264"/>
              <a:gd name="T10" fmla="*/ 2147483647 w 696"/>
              <a:gd name="T11" fmla="*/ 0 h 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96"/>
              <a:gd name="T19" fmla="*/ 0 h 264"/>
              <a:gd name="T20" fmla="*/ 696 w 696"/>
              <a:gd name="T21" fmla="*/ 264 h 2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96" h="264">
                <a:moveTo>
                  <a:pt x="696" y="96"/>
                </a:moveTo>
                <a:cubicBezTo>
                  <a:pt x="668" y="132"/>
                  <a:pt x="640" y="168"/>
                  <a:pt x="600" y="192"/>
                </a:cubicBezTo>
                <a:cubicBezTo>
                  <a:pt x="560" y="216"/>
                  <a:pt x="528" y="232"/>
                  <a:pt x="456" y="240"/>
                </a:cubicBezTo>
                <a:cubicBezTo>
                  <a:pt x="384" y="248"/>
                  <a:pt x="240" y="264"/>
                  <a:pt x="168" y="240"/>
                </a:cubicBezTo>
                <a:cubicBezTo>
                  <a:pt x="96" y="216"/>
                  <a:pt x="48" y="136"/>
                  <a:pt x="24" y="96"/>
                </a:cubicBezTo>
                <a:cubicBezTo>
                  <a:pt x="0" y="56"/>
                  <a:pt x="12" y="28"/>
                  <a:pt x="24" y="0"/>
                </a:cubicBezTo>
              </a:path>
            </a:pathLst>
          </a:custGeom>
          <a:noFill/>
          <a:ln w="10795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1" name="AutoShape 25"/>
          <p:cNvSpPr>
            <a:spLocks noChangeArrowheads="1"/>
          </p:cNvSpPr>
          <p:nvPr/>
        </p:nvSpPr>
        <p:spPr bwMode="auto">
          <a:xfrm>
            <a:off x="6019800" y="2514600"/>
            <a:ext cx="215900" cy="215900"/>
          </a:xfrm>
          <a:prstGeom prst="flowChartConnector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635" name="Line 59"/>
          <p:cNvSpPr>
            <a:spLocks noChangeShapeType="1"/>
          </p:cNvSpPr>
          <p:nvPr/>
        </p:nvSpPr>
        <p:spPr bwMode="auto">
          <a:xfrm>
            <a:off x="1752600" y="1371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724400" y="457200"/>
            <a:ext cx="503238" cy="358775"/>
            <a:chOff x="567" y="1026"/>
            <a:chExt cx="181" cy="136"/>
          </a:xfrm>
        </p:grpSpPr>
        <p:sp>
          <p:nvSpPr>
            <p:cNvPr id="20526" name="Line 6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6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4610" name="Picture 34" descr="3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2200" y="43434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2" name="Picture 63" descr="D:\Буквы\img03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152400"/>
            <a:ext cx="1828800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2743200" y="457200"/>
            <a:ext cx="503238" cy="358775"/>
            <a:chOff x="567" y="1026"/>
            <a:chExt cx="181" cy="136"/>
          </a:xfrm>
        </p:grpSpPr>
        <p:sp>
          <p:nvSpPr>
            <p:cNvPr id="20524" name="Line 65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66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67"/>
          <p:cNvGrpSpPr>
            <a:grpSpLocks/>
          </p:cNvGrpSpPr>
          <p:nvPr/>
        </p:nvGrpSpPr>
        <p:grpSpPr bwMode="auto">
          <a:xfrm>
            <a:off x="4191000" y="1600200"/>
            <a:ext cx="503238" cy="358775"/>
            <a:chOff x="567" y="1026"/>
            <a:chExt cx="181" cy="136"/>
          </a:xfrm>
        </p:grpSpPr>
        <p:sp>
          <p:nvSpPr>
            <p:cNvPr id="20522" name="Line 68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69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4599" name="Picture 23" descr="3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22098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6" name="Line 4"/>
          <p:cNvSpPr>
            <a:spLocks noChangeShapeType="1"/>
          </p:cNvSpPr>
          <p:nvPr/>
        </p:nvSpPr>
        <p:spPr bwMode="auto">
          <a:xfrm flipH="1">
            <a:off x="1116013" y="0"/>
            <a:ext cx="2808287" cy="6858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2987675" y="762000"/>
            <a:ext cx="593725" cy="1490663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5562600" y="6499225"/>
            <a:ext cx="503238" cy="358775"/>
            <a:chOff x="567" y="1026"/>
            <a:chExt cx="181" cy="136"/>
          </a:xfrm>
        </p:grpSpPr>
        <p:sp>
          <p:nvSpPr>
            <p:cNvPr id="20520" name="Line 71"/>
            <p:cNvSpPr>
              <a:spLocks noChangeShapeType="1"/>
            </p:cNvSpPr>
            <p:nvPr/>
          </p:nvSpPr>
          <p:spPr bwMode="auto">
            <a:xfrm>
              <a:off x="567" y="1026"/>
              <a:ext cx="180" cy="136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72"/>
            <p:cNvSpPr>
              <a:spLocks noChangeShapeType="1"/>
            </p:cNvSpPr>
            <p:nvPr/>
          </p:nvSpPr>
          <p:spPr bwMode="auto">
            <a:xfrm flipH="1">
              <a:off x="567" y="1026"/>
              <a:ext cx="181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19" name="Text Box 73"/>
          <p:cNvSpPr txBox="1">
            <a:spLocks noChangeArrowheads="1"/>
          </p:cNvSpPr>
          <p:nvPr/>
        </p:nvSpPr>
        <p:spPr bwMode="auto">
          <a:xfrm>
            <a:off x="7924800" y="66294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00" i="1"/>
              <a:t>Марабаева Л.А</a:t>
            </a:r>
            <a:r>
              <a:rPr lang="ru-RU" sz="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 animBg="1"/>
      <p:bldP spid="24594" grpId="0" animBg="1"/>
      <p:bldP spid="24595" grpId="0" animBg="1"/>
      <p:bldP spid="24602" grpId="0" animBg="1"/>
      <p:bldP spid="24603" grpId="0" animBg="1"/>
      <p:bldP spid="24604" grpId="0" animBg="1"/>
      <p:bldP spid="24605" grpId="0" animBg="1"/>
      <p:bldP spid="24607" grpId="0" animBg="1"/>
      <p:bldP spid="24609" grpId="0" animBg="1"/>
      <p:bldP spid="24613" grpId="0" animBg="1"/>
      <p:bldP spid="24617" grpId="0" animBg="1"/>
      <p:bldP spid="24618" grpId="0" animBg="1"/>
      <p:bldP spid="24625" grpId="0" animBg="1"/>
      <p:bldP spid="24634" grpId="0" animBg="1"/>
      <p:bldP spid="24601" grpId="0" animBg="1"/>
      <p:bldP spid="24635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908175" y="4149725"/>
            <a:ext cx="5532438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pPr algn="just"/>
            <a:r>
              <a:rPr lang="ru-RU" sz="3200" b="1"/>
              <a:t>Кря–кря–кря! Сюда, сюда!</a:t>
            </a:r>
          </a:p>
          <a:p>
            <a:pPr algn="just"/>
            <a:r>
              <a:rPr lang="ru-RU" sz="3200" b="1"/>
              <a:t>Раздается из пруда.</a:t>
            </a:r>
          </a:p>
          <a:p>
            <a:pPr algn="just"/>
            <a:r>
              <a:rPr lang="ru-RU" sz="3200" b="1"/>
              <a:t>Так зовёт своих малюток</a:t>
            </a:r>
          </a:p>
          <a:p>
            <a:pPr algn="just"/>
            <a:r>
              <a:rPr lang="ru-RU" sz="3200" b="1"/>
              <a:t>Кряква, по-другому ...</a:t>
            </a:r>
          </a:p>
          <a:p>
            <a:pPr algn="just"/>
            <a:r>
              <a:rPr lang="ru-RU" sz="3200" b="1"/>
              <a:t>                                    </a:t>
            </a:r>
            <a:endParaRPr lang="ru-RU" sz="3200">
              <a:solidFill>
                <a:srgbClr val="3333CC"/>
              </a:solidFill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76250"/>
            <a:ext cx="61849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4" name="Picture 4" descr="e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213100"/>
            <a:ext cx="227647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8726" name="Picture 6" descr="her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186525">
            <a:off x="472282" y="832644"/>
            <a:ext cx="3162300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0" descr="лу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3789363"/>
            <a:ext cx="38163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57188"/>
            <a:ext cx="310197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капуст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21113"/>
            <a:ext cx="4176713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1" descr="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125538"/>
            <a:ext cx="3024188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78"/>
          <a:stretch>
            <a:fillRect/>
          </a:stretch>
        </p:blipFill>
        <p:spPr bwMode="auto">
          <a:xfrm>
            <a:off x="468313" y="620713"/>
            <a:ext cx="469265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2771775" y="476250"/>
            <a:ext cx="3671888" cy="3313113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4140200" y="3716338"/>
            <a:ext cx="0" cy="1512887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076825" y="3716338"/>
            <a:ext cx="0" cy="1512887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05" name="Oval 5"/>
          <p:cNvSpPr>
            <a:spLocks noChangeArrowheads="1"/>
          </p:cNvSpPr>
          <p:nvPr/>
        </p:nvSpPr>
        <p:spPr bwMode="auto">
          <a:xfrm>
            <a:off x="2411413" y="4941888"/>
            <a:ext cx="1778000" cy="720725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06" name="Oval 6"/>
          <p:cNvSpPr>
            <a:spLocks noChangeArrowheads="1"/>
          </p:cNvSpPr>
          <p:nvPr/>
        </p:nvSpPr>
        <p:spPr bwMode="auto">
          <a:xfrm>
            <a:off x="5076825" y="4868863"/>
            <a:ext cx="1778000" cy="720725"/>
          </a:xfrm>
          <a:prstGeom prst="ellipse">
            <a:avLst/>
          </a:prstGeom>
          <a:solidFill>
            <a:schemeClr val="bg1"/>
          </a:solidFill>
          <a:ln w="1270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 rot="-585146">
            <a:off x="1762125" y="1766888"/>
            <a:ext cx="1223963" cy="1439862"/>
          </a:xfrm>
          <a:prstGeom prst="curvedRightArrow">
            <a:avLst>
              <a:gd name="adj1" fmla="val 27553"/>
              <a:gd name="adj2" fmla="val 50928"/>
              <a:gd name="adj3" fmla="val 0"/>
            </a:avLst>
          </a:prstGeom>
          <a:solidFill>
            <a:schemeClr val="bg1"/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513353">
            <a:off x="6227763" y="1628775"/>
            <a:ext cx="1079500" cy="1584325"/>
          </a:xfrm>
          <a:prstGeom prst="curvedLeftArrow">
            <a:avLst>
              <a:gd name="adj1" fmla="val 32614"/>
              <a:gd name="adj2" fmla="val 58706"/>
              <a:gd name="adj3" fmla="val 0"/>
            </a:avLst>
          </a:prstGeom>
          <a:solidFill>
            <a:schemeClr val="bg1"/>
          </a:solidFill>
          <a:ln w="1270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09" name="Line 9"/>
          <p:cNvSpPr>
            <a:spLocks noChangeShapeType="1"/>
          </p:cNvSpPr>
          <p:nvPr/>
        </p:nvSpPr>
        <p:spPr bwMode="auto">
          <a:xfrm flipH="1">
            <a:off x="6011863" y="4149725"/>
            <a:ext cx="431800" cy="503238"/>
          </a:xfrm>
          <a:prstGeom prst="line">
            <a:avLst/>
          </a:prstGeom>
          <a:noFill/>
          <a:ln w="1905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10" name="WordArt 10"/>
          <p:cNvSpPr>
            <a:spLocks noChangeArrowheads="1" noChangeShapeType="1" noTextEdit="1"/>
          </p:cNvSpPr>
          <p:nvPr/>
        </p:nvSpPr>
        <p:spPr bwMode="auto">
          <a:xfrm>
            <a:off x="3851275" y="1196975"/>
            <a:ext cx="1657350" cy="208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9" grpId="0" animBg="1"/>
      <p:bldP spid="1536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971550" y="1628775"/>
            <a:ext cx="6985000" cy="3529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У 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 bwMode="auto">
          <a:xfrm>
            <a:off x="4787900" y="476250"/>
            <a:ext cx="407035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7" name="WordArt 5"/>
          <p:cNvSpPr>
            <a:spLocks noChangeArrowheads="1" noChangeShapeType="1" noTextEdit="1"/>
          </p:cNvSpPr>
          <p:nvPr/>
        </p:nvSpPr>
        <p:spPr bwMode="auto">
          <a:xfrm>
            <a:off x="611188" y="692150"/>
            <a:ext cx="2089150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9600" b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У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250825" y="3573463"/>
            <a:ext cx="41417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Удобная буква!</a:t>
            </a:r>
          </a:p>
          <a:p>
            <a:r>
              <a:rPr lang="ru-RU" sz="2800"/>
              <a:t>Удобно в ней то,</a:t>
            </a:r>
          </a:p>
          <a:p>
            <a:r>
              <a:rPr lang="ru-RU" sz="2800"/>
              <a:t>Что можно на букву</a:t>
            </a:r>
          </a:p>
          <a:p>
            <a:r>
              <a:rPr lang="ru-RU" sz="2800"/>
              <a:t> Повесить пальто.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411163"/>
            <a:ext cx="8143875" cy="607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43" name="Рисунок 4" descr="G:\слова на у\Новая папка\пург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2500313"/>
            <a:ext cx="2000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5" descr="G:\слова на у\Новая папка\унты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8" y="3929063"/>
            <a:ext cx="2000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6" descr="G:\слова на у\Новая папка\караул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5214938"/>
            <a:ext cx="20002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Содержимое 8"/>
          <p:cNvSpPr>
            <a:spLocks noGrp="1"/>
          </p:cNvSpPr>
          <p:nvPr>
            <p:ph idx="1"/>
          </p:nvPr>
        </p:nvSpPr>
        <p:spPr>
          <a:xfrm>
            <a:off x="2357438" y="571500"/>
            <a:ext cx="6329362" cy="555466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8000" smtClean="0"/>
              <a:t>   улитка</a:t>
            </a:r>
          </a:p>
          <a:p>
            <a:pPr>
              <a:buFontTx/>
              <a:buNone/>
            </a:pPr>
            <a:r>
              <a:rPr lang="ru-RU" sz="8000" smtClean="0"/>
              <a:t>   пурга</a:t>
            </a:r>
          </a:p>
          <a:p>
            <a:pPr>
              <a:buFontTx/>
              <a:buNone/>
            </a:pPr>
            <a:r>
              <a:rPr lang="ru-RU" sz="8000" smtClean="0"/>
              <a:t>   унты</a:t>
            </a:r>
          </a:p>
          <a:p>
            <a:pPr>
              <a:buFontTx/>
              <a:buNone/>
            </a:pPr>
            <a:r>
              <a:rPr lang="ru-RU" sz="8000" smtClean="0"/>
              <a:t>   караул</a:t>
            </a:r>
          </a:p>
        </p:txBody>
      </p:sp>
      <p:pic>
        <p:nvPicPr>
          <p:cNvPr id="10247" name="Содержимое 3" descr="G:\слова на у\Новая папка\улитка.jpg"/>
          <p:cNvPicPr>
            <a:picLocks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857250"/>
            <a:ext cx="20002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единительная линия 13"/>
          <p:cNvCxnSpPr/>
          <p:nvPr/>
        </p:nvCxnSpPr>
        <p:spPr>
          <a:xfrm rot="5400000">
            <a:off x="3244850" y="1371600"/>
            <a:ext cx="9286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429919" y="1356519"/>
            <a:ext cx="1000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712369" y="2848769"/>
            <a:ext cx="1144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822700" y="4249738"/>
            <a:ext cx="1071563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3713957" y="5787231"/>
            <a:ext cx="1143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822825" y="5751513"/>
            <a:ext cx="12144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Экран (4:3)</PresentationFormat>
  <Paragraphs>33</Paragraphs>
  <Slides>10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OGK-5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Tata</cp:lastModifiedBy>
  <cp:revision>2</cp:revision>
  <dcterms:created xsi:type="dcterms:W3CDTF">2012-08-20T15:54:50Z</dcterms:created>
  <dcterms:modified xsi:type="dcterms:W3CDTF">2012-10-15T16:23:46Z</dcterms:modified>
</cp:coreProperties>
</file>