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780" autoAdjust="0"/>
    <p:restoredTop sz="9466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Rectangle 10"/>
          <p:cNvGrpSpPr>
            <a:grpSpLocks/>
          </p:cNvGrpSpPr>
          <p:nvPr/>
        </p:nvGrpSpPr>
        <p:grpSpPr bwMode="auto">
          <a:xfrm>
            <a:off x="-6350" y="3859213"/>
            <a:ext cx="9156700" cy="3005137"/>
            <a:chOff x="-4" y="2431"/>
            <a:chExt cx="5768" cy="1893"/>
          </a:xfrm>
        </p:grpSpPr>
        <p:pic>
          <p:nvPicPr>
            <p:cNvPr id="5" name="Rectangle 10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4" y="2431"/>
              <a:ext cx="5768" cy="1893"/>
            </a:xfrm>
            <a:prstGeom prst="rect">
              <a:avLst/>
            </a:prstGeom>
            <a:noFill/>
          </p:spPr>
        </p:pic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0" y="2436"/>
              <a:ext cx="5760" cy="18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7" name="Rectangle 11"/>
          <p:cNvGrpSpPr>
            <a:grpSpLocks/>
          </p:cNvGrpSpPr>
          <p:nvPr/>
        </p:nvGrpSpPr>
        <p:grpSpPr bwMode="auto">
          <a:xfrm>
            <a:off x="-6350" y="-6350"/>
            <a:ext cx="9156700" cy="3876675"/>
            <a:chOff x="-4" y="-4"/>
            <a:chExt cx="5768" cy="2442"/>
          </a:xfrm>
        </p:grpSpPr>
        <p:pic>
          <p:nvPicPr>
            <p:cNvPr id="8" name="Rectangle 11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4" y="-4"/>
              <a:ext cx="5768" cy="2442"/>
            </a:xfrm>
            <a:prstGeom prst="rect">
              <a:avLst/>
            </a:prstGeom>
            <a:noFill/>
          </p:spPr>
        </p:pic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2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Trebuchet MS" pitchFamily="34" charset="0"/>
              </a:endParaRPr>
            </a:p>
          </p:txBody>
        </p:sp>
      </p:grpSp>
      <p:sp>
        <p:nvSpPr>
          <p:cNvPr id="10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57B0F-F7E7-41B7-B118-D4E55DE3C343}" type="datetimeFigureOut">
              <a:rPr lang="ru-RU"/>
              <a:pPr>
                <a:defRPr/>
              </a:pPr>
              <a:t>09.12.2012</a:t>
            </a:fld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DF8CC-DD4B-497F-ADF7-2ECA8D32BD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13121-1F0C-4DA2-9AEE-D7F3A6FD349D}" type="datetimeFigureOut">
              <a:rPr lang="ru-RU"/>
              <a:pPr>
                <a:defRPr/>
              </a:pPr>
              <a:t>09.12.2012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ED4E2-A09A-4D40-898D-C380ECE5C3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CA303-0C43-4FB6-BE70-FD56F45A6DBF}" type="datetimeFigureOut">
              <a:rPr lang="ru-RU"/>
              <a:pPr>
                <a:defRPr/>
              </a:pPr>
              <a:t>09.12.2012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FC36C-30BB-4439-8B9C-780E0595BA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E77AA-61AA-4E31-A6E0-0F4966DC7EE4}" type="datetimeFigureOut">
              <a:rPr lang="ru-RU"/>
              <a:pPr>
                <a:defRPr/>
              </a:pPr>
              <a:t>09.12.2012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10C1F-CFC8-4487-9A7F-CBB886FA50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EB8C7-620B-4651-AE6D-695DAAF5D644}" type="datetimeFigureOut">
              <a:rPr lang="ru-RU"/>
              <a:pPr>
                <a:defRPr/>
              </a:pPr>
              <a:t>09.12.2012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84FAD-F528-4AF5-82A4-11233BEF31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76644-7399-4A1F-9841-F44D20136ADD}" type="datetimeFigureOut">
              <a:rPr lang="ru-RU"/>
              <a:pPr>
                <a:defRPr/>
              </a:pPr>
              <a:t>09.12.2012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AD7A8-DCEF-4A12-AF4C-B77E8CF9DD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B4461-4FF2-46C9-8908-051C8BE301CE}" type="datetimeFigureOut">
              <a:rPr lang="ru-RU"/>
              <a:pPr>
                <a:defRPr/>
              </a:pPr>
              <a:t>09.12.2012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4CB30-5968-49B0-A5A3-6759CBC4C4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39918-FD65-4243-B3A7-8303D8CDF269}" type="datetimeFigureOut">
              <a:rPr lang="ru-RU"/>
              <a:pPr>
                <a:defRPr/>
              </a:pPr>
              <a:t>09.12.2012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2D08D-5F32-4E53-87FD-08CBEBBEA3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B4E2C-6E20-4276-973E-A375392A1826}" type="datetimeFigureOut">
              <a:rPr lang="ru-RU"/>
              <a:pPr>
                <a:defRPr/>
              </a:pPr>
              <a:t>09.12.2012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2BB85-EB43-4274-9A71-468DAED5EA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DC0FC-6A7C-40DD-B275-C3EC4B82168C}" type="datetimeFigureOut">
              <a:rPr lang="ru-RU"/>
              <a:pPr>
                <a:defRPr/>
              </a:pPr>
              <a:t>09.12.2012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EB4D6-EE98-462C-B6BD-5F08CC7D4B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27C70-40E5-456D-813B-499F111B9817}" type="datetimeFigureOut">
              <a:rPr lang="ru-RU"/>
              <a:pPr>
                <a:defRPr/>
              </a:pPr>
              <a:t>09.12.2012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65F9A-E415-4D79-8770-BA8388C5A3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65D019A-6882-429F-BAF2-39DB7CDFDE0C}" type="datetimeFigureOut">
              <a:rPr lang="ru-RU"/>
              <a:pPr>
                <a:defRPr/>
              </a:pPr>
              <a:t>09.12.2012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3964D6-DD48-4985-BF31-9824C825C3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86" r:id="rId9"/>
    <p:sldLayoutId id="2147483677" r:id="rId10"/>
    <p:sldLayoutId id="2147483676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84300" y="4365625"/>
            <a:ext cx="6400800" cy="1273175"/>
          </a:xfrm>
        </p:spPr>
        <p:txBody>
          <a:bodyPr/>
          <a:lstStyle/>
          <a:p>
            <a:r>
              <a:rPr lang="ru-RU" smtClean="0"/>
              <a:t>Глушкова Н.Н.</a:t>
            </a:r>
            <a:r>
              <a:rPr lang="en-US" smtClean="0"/>
              <a:t>[</a:t>
            </a:r>
            <a:r>
              <a:rPr lang="ru-RU" smtClean="0"/>
              <a:t>259-515-927</a:t>
            </a:r>
            <a:r>
              <a:rPr lang="en-US" smtClean="0"/>
              <a:t>]</a:t>
            </a:r>
            <a:r>
              <a:rPr lang="ru-RU" smtClean="0"/>
              <a:t>-учитель английского языка, МАОУ «СОШ№10» города Великий Новгород.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2160240"/>
          </a:xfrm>
        </p:spPr>
        <p:txBody>
          <a:bodyPr>
            <a:normAutofit fontScale="90000"/>
          </a:bodyPr>
          <a:lstStyle/>
          <a:p>
            <a:pPr marL="18288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smtClean="0"/>
              <a:t>Презентация к уроку по теме «</a:t>
            </a:r>
            <a:r>
              <a:rPr lang="en-US" dirty="0" smtClean="0"/>
              <a:t>Animals</a:t>
            </a:r>
            <a:r>
              <a:rPr lang="ru-RU" dirty="0" smtClean="0"/>
              <a:t>»</a:t>
            </a:r>
            <a:r>
              <a:rPr lang="en-US" dirty="0" smtClean="0"/>
              <a:t> </a:t>
            </a:r>
            <a:r>
              <a:rPr lang="ru-RU" dirty="0" smtClean="0"/>
              <a:t>во 2ом классе.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800" u="sng" dirty="0" smtClean="0"/>
              <a:t>8 </a:t>
            </a:r>
            <a:r>
              <a:rPr lang="ru-RU" sz="2800" u="sng" dirty="0" smtClean="0"/>
              <a:t>Физкультминутка</a:t>
            </a:r>
            <a:endParaRPr lang="ru-RU" sz="28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457200" y="1196975"/>
            <a:ext cx="4038600" cy="4929188"/>
          </a:xfrm>
        </p:spPr>
        <p:txBody>
          <a:bodyPr rtlCol="0">
            <a:normAutofit/>
          </a:bodyPr>
          <a:lstStyle/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Hands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up!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Hands down!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Hands on hips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Sit down!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Hands up!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the sides!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Bend left!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Bend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right!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One, two, three! Hop!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One, two, three! Stop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Stand still!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14"/>
          </p:nvPr>
        </p:nvSpPr>
        <p:spPr>
          <a:xfrm>
            <a:off x="4643438" y="1844675"/>
            <a:ext cx="4038600" cy="4248150"/>
          </a:xfrm>
        </p:spPr>
        <p:txBody>
          <a:bodyPr rtlCol="0">
            <a:normAutofit/>
          </a:bodyPr>
          <a:lstStyle/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Hands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up, clap, clap!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Hands down, clap, clap!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Turn yourself around and then you clap, clap!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Bend left, clap, and clap!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Bend right, clap, and clap!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Turn yourself around and then you clap, clap!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400" u="sng" dirty="0" smtClean="0"/>
              <a:t>9 </a:t>
            </a:r>
            <a:r>
              <a:rPr lang="ru-RU" sz="2400" u="sng" dirty="0" smtClean="0"/>
              <a:t>Развитие </a:t>
            </a:r>
            <a:r>
              <a:rPr lang="ru-RU" sz="2400" u="sng" dirty="0"/>
              <a:t>умения составлять монологическое высказывание (с опорой на схему ребуса</a:t>
            </a:r>
            <a:r>
              <a:rPr lang="ru-RU" sz="2400" dirty="0"/>
              <a:t>).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9438" y="1552575"/>
            <a:ext cx="5238750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572000" y="1789113"/>
            <a:ext cx="12731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Плутовка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5513" y="3644900"/>
            <a:ext cx="863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5</a:t>
            </a:r>
            <a:endParaRPr lang="ru-RU" sz="3600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3557" name="TextBox 3"/>
          <p:cNvSpPr txBox="1">
            <a:spLocks noChangeArrowheads="1"/>
          </p:cNvSpPr>
          <p:nvPr/>
        </p:nvSpPr>
        <p:spPr bwMode="auto">
          <a:xfrm>
            <a:off x="2124075" y="4941888"/>
            <a:ext cx="3460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rebuchet MS" pitchFamily="34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59632" y="404664"/>
            <a:ext cx="6512511" cy="854968"/>
          </a:xfrm>
        </p:spPr>
        <p:txBody>
          <a:bodyPr>
            <a:normAutofit/>
          </a:bodyPr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 smtClean="0"/>
              <a:t>10 </a:t>
            </a:r>
            <a:r>
              <a:rPr lang="ru-RU" sz="2800" dirty="0"/>
              <a:t>С</a:t>
            </a:r>
            <a:r>
              <a:rPr lang="ru-RU" sz="2800" dirty="0" smtClean="0"/>
              <a:t>тихотворения</a:t>
            </a:r>
            <a:endParaRPr lang="ru-RU" sz="2800" dirty="0"/>
          </a:p>
        </p:txBody>
      </p:sp>
      <p:sp>
        <p:nvSpPr>
          <p:cNvPr id="24578" name="Объект 4"/>
          <p:cNvSpPr>
            <a:spLocks noGrp="1"/>
          </p:cNvSpPr>
          <p:nvPr>
            <p:ph sz="quarter" idx="13"/>
          </p:nvPr>
        </p:nvSpPr>
        <p:spPr>
          <a:xfrm>
            <a:off x="1116013" y="1484313"/>
            <a:ext cx="3346450" cy="3475037"/>
          </a:xfrm>
        </p:spPr>
        <p:txBody>
          <a:bodyPr/>
          <a:lstStyle/>
          <a:p>
            <a:pPr marL="0" indent="0">
              <a:buFont typeface="Georgia" pitchFamily="18" charset="0"/>
              <a:buNone/>
            </a:pPr>
            <a:r>
              <a:rPr lang="en-US" smtClean="0"/>
              <a:t>What is your name?</a:t>
            </a:r>
            <a:endParaRPr lang="ru-RU" smtClean="0"/>
          </a:p>
          <a:p>
            <a:pPr marL="0" indent="0">
              <a:buFont typeface="Georgia" pitchFamily="18" charset="0"/>
              <a:buNone/>
            </a:pPr>
            <a:r>
              <a:rPr lang="en-US" smtClean="0"/>
              <a:t>What is your name?</a:t>
            </a:r>
            <a:endParaRPr lang="ru-RU" smtClean="0"/>
          </a:p>
          <a:p>
            <a:pPr marL="0" indent="0">
              <a:buFont typeface="Georgia" pitchFamily="18" charset="0"/>
              <a:buNone/>
            </a:pPr>
            <a:r>
              <a:rPr lang="en-US" smtClean="0"/>
              <a:t>Can you tell me what is your name?</a:t>
            </a:r>
            <a:endParaRPr lang="ru-RU" smtClean="0"/>
          </a:p>
          <a:p>
            <a:pPr marL="0" indent="0">
              <a:buFont typeface="Georgia" pitchFamily="18" charset="0"/>
              <a:buNone/>
            </a:pPr>
            <a:r>
              <a:rPr lang="en-US" smtClean="0"/>
              <a:t>My name is Helen.</a:t>
            </a:r>
            <a:endParaRPr lang="ru-RU" smtClean="0"/>
          </a:p>
          <a:p>
            <a:pPr marL="0" indent="0">
              <a:buFont typeface="Georgia" pitchFamily="18" charset="0"/>
              <a:buNone/>
            </a:pPr>
            <a:r>
              <a:rPr lang="en-US" smtClean="0"/>
              <a:t>My name is Helen.</a:t>
            </a:r>
            <a:endParaRPr lang="ru-RU" smtClean="0"/>
          </a:p>
          <a:p>
            <a:pPr marL="0" indent="0">
              <a:buFont typeface="Georgia" pitchFamily="18" charset="0"/>
              <a:buNone/>
            </a:pPr>
            <a:r>
              <a:rPr lang="en-US" smtClean="0"/>
              <a:t>My name is Helen.</a:t>
            </a:r>
            <a:endParaRPr lang="ru-RU" smtClean="0"/>
          </a:p>
          <a:p>
            <a:pPr marL="0" indent="0">
              <a:buFont typeface="Georgia" pitchFamily="18" charset="0"/>
              <a:buNone/>
            </a:pPr>
            <a:r>
              <a:rPr lang="en-US" smtClean="0"/>
              <a:t>That is my name.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572000" y="1484313"/>
            <a:ext cx="4038600" cy="3921125"/>
          </a:xfrm>
        </p:spPr>
        <p:txBody>
          <a:bodyPr rtlCol="0">
            <a:normAutofit/>
          </a:bodyPr>
          <a:lstStyle/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One and two, and three, and four,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am sitting on the floor,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Five and six, and seven, and eight,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am playing with Kate.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 smtClean="0"/>
              <a:t>11 </a:t>
            </a:r>
            <a:r>
              <a:rPr lang="ru-RU" sz="2800" dirty="0"/>
              <a:t>Чтение гласных  букв  в разных типах слога</a:t>
            </a:r>
            <a:r>
              <a:rPr lang="ru-RU" sz="2800" dirty="0" smtClean="0"/>
              <a:t> :</a:t>
            </a:r>
            <a:endParaRPr lang="ru-RU" sz="28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1187450" y="1196975"/>
            <a:ext cx="3308350" cy="4929188"/>
          </a:xfrm>
        </p:spPr>
        <p:txBody>
          <a:bodyPr rtlCol="0">
            <a:normAutofit fontScale="92500" lnSpcReduction="20000"/>
          </a:bodyPr>
          <a:lstStyle/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cat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pig, </a:t>
            </a:r>
            <a:endParaRPr lang="ru-RU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name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like, </a:t>
            </a:r>
            <a:endParaRPr lang="ru-RU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bed, </a:t>
            </a:r>
            <a:endParaRPr lang="ru-RU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bee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endParaRPr lang="ru-RU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crocodile, </a:t>
            </a:r>
            <a:endParaRPr lang="ru-RU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dog, </a:t>
            </a:r>
            <a:endParaRPr lang="ru-RU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flag, </a:t>
            </a:r>
            <a:endParaRPr lang="ru-RU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lake, </a:t>
            </a:r>
            <a:endParaRPr lang="ru-RU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five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14"/>
          </p:nvPr>
        </p:nvSpPr>
        <p:spPr>
          <a:xfrm>
            <a:off x="4787900" y="1052513"/>
            <a:ext cx="3827463" cy="4857750"/>
          </a:xfrm>
        </p:spPr>
        <p:txBody>
          <a:bodyPr rtlCol="0">
            <a:noAutofit/>
          </a:bodyPr>
          <a:lstStyle/>
          <a:p>
            <a:pPr marL="0" indent="0" fontAlgn="auto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map, </a:t>
            </a:r>
            <a:endParaRPr lang="en-US" sz="2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nine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endParaRPr lang="en-US" sz="2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lake, </a:t>
            </a:r>
            <a:endParaRPr lang="en-US" sz="2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six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endParaRPr lang="en-US" sz="2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tent</a:t>
            </a: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</a:p>
          <a:p>
            <a:pPr marL="0" indent="0" fontAlgn="auto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frog, </a:t>
            </a:r>
            <a:endParaRPr lang="en-US" sz="2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take,</a:t>
            </a:r>
          </a:p>
          <a:p>
            <a:pPr marL="0" indent="0" fontAlgn="auto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see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endParaRPr lang="en-US" sz="2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kite, </a:t>
            </a:r>
            <a:endParaRPr lang="en-US" sz="2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seven,</a:t>
            </a:r>
          </a:p>
          <a:p>
            <a:pPr marL="0" indent="0" fontAlgn="auto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big</a:t>
            </a: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</a:p>
          <a:p>
            <a:pPr marL="0" indent="0" fontAlgn="auto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nice.</a:t>
            </a:r>
            <a:endParaRPr lang="ru-RU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171575" y="1162050"/>
          <a:ext cx="2333625" cy="4981575"/>
        </p:xfrm>
        <a:graphic>
          <a:graphicData uri="http://schemas.openxmlformats.org/drawingml/2006/table">
            <a:tbl>
              <a:tblPr/>
              <a:tblGrid>
                <a:gridCol w="2333625"/>
              </a:tblGrid>
              <a:tr h="49815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800600" y="1125538"/>
          <a:ext cx="2076450" cy="5132387"/>
        </p:xfrm>
        <a:graphic>
          <a:graphicData uri="http://schemas.openxmlformats.org/drawingml/2006/table">
            <a:tbl>
              <a:tblPr/>
              <a:tblGrid>
                <a:gridCol w="2075656"/>
              </a:tblGrid>
              <a:tr h="513318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8104" y="260648"/>
            <a:ext cx="3168352" cy="5959831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Варианты карточек ребусов</a:t>
            </a:r>
            <a:endParaRPr lang="ru-RU" sz="2800" dirty="0"/>
          </a:p>
        </p:txBody>
      </p:sp>
      <p:pic>
        <p:nvPicPr>
          <p:cNvPr id="26626" name="Picture 2" descr="C:\Users\Hedge\Pictures\2012-03-18 кфот\кфот 001 -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15888"/>
            <a:ext cx="4438650" cy="61039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539750" y="2205038"/>
            <a:ext cx="44386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39750" y="4221163"/>
            <a:ext cx="44386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C:\Users\Hedge\Pictures\2012-03-18 ффкат2\ффкат2 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238125"/>
            <a:ext cx="4340225" cy="596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508104" y="260648"/>
            <a:ext cx="3168352" cy="5959831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Варианты карточек ребусов</a:t>
            </a:r>
            <a:endParaRPr lang="ru-RU" sz="28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39750" y="2244725"/>
            <a:ext cx="43402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39750" y="4286250"/>
            <a:ext cx="43402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96144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dirty="0"/>
              <a:t>Цель: обобщение знаний по теме.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14338" name="Объект 2"/>
          <p:cNvSpPr>
            <a:spLocks noGrp="1"/>
          </p:cNvSpPr>
          <p:nvPr>
            <p:ph sz="quarter" idx="13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marL="44450" indent="0">
              <a:buFont typeface="Georgia" pitchFamily="18" charset="0"/>
              <a:buNone/>
            </a:pPr>
            <a:r>
              <a:rPr lang="ru-RU" sz="2000" b="1" smtClean="0"/>
              <a:t>Задачи:</a:t>
            </a:r>
            <a:endParaRPr lang="ru-RU" sz="2000" smtClean="0"/>
          </a:p>
          <a:p>
            <a:pPr marL="44450" indent="0">
              <a:buFont typeface="Georgia" pitchFamily="18" charset="0"/>
              <a:buNone/>
            </a:pPr>
            <a:r>
              <a:rPr lang="ru-RU" sz="2000" b="1" smtClean="0"/>
              <a:t> </a:t>
            </a:r>
            <a:endParaRPr lang="ru-RU" sz="2000" smtClean="0"/>
          </a:p>
          <a:p>
            <a:pPr marL="44450" indent="0">
              <a:buFont typeface="Georgia" pitchFamily="18" charset="0"/>
              <a:buNone/>
            </a:pPr>
            <a:r>
              <a:rPr lang="ru-RU" sz="2000" smtClean="0"/>
              <a:t>1 развитие умения произносить некоторые английские звуки,</a:t>
            </a:r>
          </a:p>
          <a:p>
            <a:pPr marL="44450" indent="0">
              <a:buFont typeface="Georgia" pitchFamily="18" charset="0"/>
              <a:buNone/>
            </a:pPr>
            <a:r>
              <a:rPr lang="ru-RU" sz="2000" smtClean="0"/>
              <a:t>2 развитие умения употреблять изученную лексику по теме,</a:t>
            </a:r>
          </a:p>
          <a:p>
            <a:pPr marL="44450" indent="0">
              <a:buFont typeface="Georgia" pitchFamily="18" charset="0"/>
              <a:buNone/>
            </a:pPr>
            <a:r>
              <a:rPr lang="ru-RU" sz="2000" smtClean="0"/>
              <a:t>3 обобщение знания алфавита и счета1-10,</a:t>
            </a:r>
          </a:p>
          <a:p>
            <a:pPr marL="44450" indent="0">
              <a:buFont typeface="Georgia" pitchFamily="18" charset="0"/>
              <a:buNone/>
            </a:pPr>
            <a:r>
              <a:rPr lang="ru-RU" sz="2000" smtClean="0"/>
              <a:t>4 развитие умения употреблять грамматические структуры по теме,</a:t>
            </a:r>
          </a:p>
          <a:p>
            <a:pPr marL="44450" indent="0">
              <a:buFont typeface="Georgia" pitchFamily="18" charset="0"/>
              <a:buNone/>
            </a:pPr>
            <a:r>
              <a:rPr lang="ru-RU" sz="2000" smtClean="0"/>
              <a:t>5  развитие навыков аудирования,</a:t>
            </a:r>
          </a:p>
          <a:p>
            <a:pPr marL="44450" indent="0">
              <a:buFont typeface="Georgia" pitchFamily="18" charset="0"/>
              <a:buNone/>
            </a:pPr>
            <a:r>
              <a:rPr lang="ru-RU" sz="2000" smtClean="0"/>
              <a:t>6 развитие умения составлять монологическое высказывание (с опорой на схему ребуса),</a:t>
            </a:r>
          </a:p>
          <a:p>
            <a:pPr marL="44450" indent="0">
              <a:buFont typeface="Georgia" pitchFamily="18" charset="0"/>
              <a:buNone/>
            </a:pPr>
            <a:r>
              <a:rPr lang="ru-RU" sz="2000" smtClean="0"/>
              <a:t>7 воспитание любви к животным и окружающему миру.</a:t>
            </a:r>
          </a:p>
          <a:p>
            <a:pPr marL="44450" indent="0">
              <a:buFont typeface="Georgia" pitchFamily="18" charset="0"/>
              <a:buNone/>
            </a:pPr>
            <a:r>
              <a:rPr lang="ru-RU" sz="2000" smtClean="0"/>
              <a:t> </a:t>
            </a:r>
          </a:p>
          <a:p>
            <a:pPr marL="44450" indent="0">
              <a:buFont typeface="Georgia" pitchFamily="18" charset="0"/>
              <a:buNone/>
            </a:pPr>
            <a:r>
              <a:rPr lang="ru-RU" sz="2000" b="1" smtClean="0"/>
              <a:t>Оборудование:</a:t>
            </a:r>
            <a:r>
              <a:rPr lang="ru-RU" sz="2000" smtClean="0"/>
              <a:t> мягкие игрушки, карточки с ребусами, картинки с животными.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634082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u="sng" dirty="0"/>
              <a:t>1 Фонетическая зарядка.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908050"/>
            <a:ext cx="8229600" cy="5218113"/>
          </a:xfrm>
        </p:spPr>
        <p:txBody>
          <a:bodyPr rtlCol="0">
            <a:normAutofit fontScale="85000" lnSpcReduction="20000"/>
          </a:bodyPr>
          <a:lstStyle/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Учитель: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Hello boys and girls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!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Today we shall go to the Zoo!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Сейчас лето, мы идем по парку. Ветерок шумит!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Дети:[ʃ]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Учитель: комарики пищат!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Дети:[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:]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Учитель: Идём, а впереди забор и дверца с секретом. Стучим!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Дети:[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]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Учитель: Звоним!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Дети:[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ŋ-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ŋ,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ŋ-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ŋ]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Учитель: Открылась дверца и заскрипела!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Дети:[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]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Учитель: Выбежала собака и зарычала!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Дети:[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rrrr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]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Учитель: Мы её погладили! 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Дети:[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]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u="sng" dirty="0"/>
              <a:t> 2 Работа с буквами по плакату  английского алфавита.</a:t>
            </a:r>
            <a:r>
              <a:rPr lang="ru-RU" sz="2800" dirty="0"/>
              <a:t> </a:t>
            </a:r>
          </a:p>
        </p:txBody>
      </p:sp>
      <p:sp>
        <p:nvSpPr>
          <p:cNvPr id="16386" name="Объект 2"/>
          <p:cNvSpPr>
            <a:spLocks noGrp="1"/>
          </p:cNvSpPr>
          <p:nvPr>
            <p:ph sz="quarter" idx="13"/>
          </p:nvPr>
        </p:nvSpPr>
        <p:spPr>
          <a:xfrm>
            <a:off x="457200" y="1628775"/>
            <a:ext cx="3394075" cy="4497388"/>
          </a:xfrm>
        </p:spPr>
        <p:txBody>
          <a:bodyPr/>
          <a:lstStyle/>
          <a:p>
            <a:pPr marL="44450" indent="0">
              <a:buFont typeface="Georgia" pitchFamily="18" charset="0"/>
              <a:buNone/>
            </a:pPr>
            <a:r>
              <a:rPr lang="ru-RU" smtClean="0"/>
              <a:t>А нас пропустят, если мы правильно назовем буквы.</a:t>
            </a:r>
          </a:p>
          <a:p>
            <a:pPr marL="44450" indent="0">
              <a:buFont typeface="Georgia" pitchFamily="18" charset="0"/>
              <a:buNone/>
            </a:pPr>
            <a:r>
              <a:rPr lang="ru-RU" smtClean="0"/>
              <a:t>Учитель</a:t>
            </a:r>
            <a:r>
              <a:rPr lang="en-US" smtClean="0"/>
              <a:t>: Is this letter…?</a:t>
            </a:r>
            <a:endParaRPr lang="ru-RU" smtClean="0"/>
          </a:p>
          <a:p>
            <a:pPr marL="44450" indent="0">
              <a:buFont typeface="Georgia" pitchFamily="18" charset="0"/>
              <a:buNone/>
            </a:pPr>
            <a:r>
              <a:rPr lang="ru-RU" smtClean="0"/>
              <a:t>Дети</a:t>
            </a:r>
            <a:r>
              <a:rPr lang="en-US" smtClean="0"/>
              <a:t>: Yes, it is. (No, it isn’t.)</a:t>
            </a:r>
            <a:endParaRPr lang="ru-RU" smtClean="0"/>
          </a:p>
          <a:p>
            <a:pPr marL="44450" indent="0">
              <a:buFont typeface="Georgia" pitchFamily="18" charset="0"/>
              <a:buNone/>
            </a:pPr>
            <a:r>
              <a:rPr lang="ru-RU" smtClean="0"/>
              <a:t>Учитель: </a:t>
            </a:r>
            <a:r>
              <a:rPr lang="en-US" smtClean="0"/>
              <a:t>Name the letters</a:t>
            </a:r>
            <a:r>
              <a:rPr lang="ru-RU" smtClean="0"/>
              <a:t>. Учитель показывает буквы, а дети называют их. Работа в режиме </a:t>
            </a:r>
            <a:r>
              <a:rPr lang="en-US" smtClean="0"/>
              <a:t>T</a:t>
            </a:r>
            <a:r>
              <a:rPr lang="ru-RU" smtClean="0"/>
              <a:t>.-</a:t>
            </a:r>
            <a:r>
              <a:rPr lang="en-US" smtClean="0"/>
              <a:t>Cl</a:t>
            </a:r>
            <a:r>
              <a:rPr lang="ru-RU" smtClean="0"/>
              <a:t>. И </a:t>
            </a:r>
            <a:r>
              <a:rPr lang="en-US" smtClean="0"/>
              <a:t>T</a:t>
            </a:r>
            <a:r>
              <a:rPr lang="ru-RU" smtClean="0"/>
              <a:t>.- </a:t>
            </a:r>
            <a:r>
              <a:rPr lang="en-US" smtClean="0"/>
              <a:t>P</a:t>
            </a:r>
            <a:r>
              <a:rPr lang="ru-RU" smtClean="0"/>
              <a:t>1, </a:t>
            </a:r>
            <a:r>
              <a:rPr lang="en-US" smtClean="0"/>
              <a:t>T</a:t>
            </a:r>
            <a:r>
              <a:rPr lang="ru-RU" smtClean="0"/>
              <a:t>.-</a:t>
            </a:r>
            <a:r>
              <a:rPr lang="en-US" smtClean="0"/>
              <a:t>P</a:t>
            </a:r>
            <a:r>
              <a:rPr lang="ru-RU" smtClean="0"/>
              <a:t>2.</a:t>
            </a:r>
          </a:p>
          <a:p>
            <a:pPr marL="44450" indent="0">
              <a:buFont typeface="Georgia" pitchFamily="18" charset="0"/>
              <a:buNone/>
            </a:pPr>
            <a:endParaRPr lang="ru-RU" smtClean="0"/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1484313"/>
            <a:ext cx="3465512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6512511" cy="11430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u="sng" dirty="0"/>
              <a:t>3 Активизация лексики по теме</a:t>
            </a:r>
            <a:r>
              <a:rPr lang="ru-RU" sz="2800" dirty="0"/>
              <a:t>. 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179388" y="1844675"/>
            <a:ext cx="8569325" cy="3475038"/>
          </a:xfrm>
        </p:spPr>
        <p:txBody>
          <a:bodyPr rtlCol="0">
            <a:normAutofit/>
          </a:bodyPr>
          <a:lstStyle/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Ребята, давайте вспомним слова с этими звуками.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Посмотрите на звуки и вспомните слова, в которых есть эти звуки.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</a:t>
            </a:r>
            <a:r>
              <a:rPr lang="ru-RU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æ],[</a:t>
            </a:r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</a:t>
            </a:r>
            <a:r>
              <a:rPr lang="ru-RU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],[</a:t>
            </a:r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ru-RU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:],[</a:t>
            </a:r>
            <a:r>
              <a:rPr lang="en-US" sz="4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ru-RU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],[</a:t>
            </a:r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  <a:r>
              <a:rPr lang="ru-RU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],[</a:t>
            </a:r>
            <a:r>
              <a:rPr lang="en-US" sz="4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ei</a:t>
            </a:r>
            <a:r>
              <a:rPr lang="ru-RU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],[</a:t>
            </a:r>
            <a:r>
              <a:rPr lang="en-US" sz="4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ou</a:t>
            </a:r>
            <a:r>
              <a:rPr lang="ru-RU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].</a:t>
            </a:r>
            <a:endParaRPr lang="ru-RU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548680"/>
            <a:ext cx="6512511" cy="1143000"/>
          </a:xfrm>
        </p:spPr>
        <p:txBody>
          <a:bodyPr>
            <a:normAutofit fontScale="90000"/>
          </a:bodyPr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u="sng" dirty="0"/>
              <a:t>4</a:t>
            </a:r>
            <a:r>
              <a:rPr lang="ru-RU" sz="2800" u="sng" dirty="0" smtClean="0"/>
              <a:t> </a:t>
            </a:r>
            <a:r>
              <a:rPr lang="ru-RU" sz="2800" u="sng" dirty="0"/>
              <a:t>Развитие умения употреблять грамматические структуры по теме</a:t>
            </a:r>
            <a:r>
              <a:rPr lang="ru-RU" sz="2800" dirty="0"/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450" y="2133600"/>
            <a:ext cx="6400800" cy="3473450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Работа в режиме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.-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Class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 теперь скажите, кого вы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видите?</a:t>
            </a: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Дети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I can see a monkey.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can see a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….</a:t>
            </a: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 кого нет в зоопарке?</a:t>
            </a: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Дети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I can’t see a …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10344"/>
          </a:xfrm>
        </p:spPr>
        <p:txBody>
          <a:bodyPr>
            <a:normAutofit/>
          </a:bodyPr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800" dirty="0" smtClean="0"/>
              <a:t>5 </a:t>
            </a:r>
            <a:r>
              <a:rPr lang="ru-RU" sz="2800" dirty="0" smtClean="0"/>
              <a:t>Картинки с животными.</a:t>
            </a:r>
            <a:endParaRPr lang="ru-RU" sz="2800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125538"/>
            <a:ext cx="2305050" cy="210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6238" y="1123950"/>
            <a:ext cx="2808287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24525" y="1150938"/>
            <a:ext cx="3152775" cy="210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9125" y="3197225"/>
            <a:ext cx="2039938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44775" y="3228975"/>
            <a:ext cx="3267075" cy="302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11850" y="3228975"/>
            <a:ext cx="2965450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24936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u="sng" dirty="0"/>
              <a:t>6 Развитие умения считать на английском языке</a:t>
            </a:r>
            <a:r>
              <a:rPr lang="ru-RU" sz="2400" dirty="0"/>
              <a:t>. У меня не по одному зверю в зоопарке, их много. Повторение счета от 1 до 10 и  от10 до 1 хором и по одному. </a:t>
            </a:r>
            <a:r>
              <a:rPr lang="en-US" sz="2400" dirty="0"/>
              <a:t>Let</a:t>
            </a:r>
            <a:r>
              <a:rPr lang="ru-RU" sz="2400" dirty="0"/>
              <a:t>’</a:t>
            </a:r>
            <a:r>
              <a:rPr lang="en-US" sz="2400" dirty="0"/>
              <a:t>s count</a:t>
            </a:r>
            <a:r>
              <a:rPr lang="ru-RU" sz="2400" dirty="0"/>
              <a:t>. </a:t>
            </a:r>
          </a:p>
        </p:txBody>
      </p:sp>
      <p:sp>
        <p:nvSpPr>
          <p:cNvPr id="20482" name="Объект 3"/>
          <p:cNvSpPr>
            <a:spLocks noGrp="1"/>
          </p:cNvSpPr>
          <p:nvPr>
            <p:ph sz="quarter" idx="13"/>
          </p:nvPr>
        </p:nvSpPr>
        <p:spPr>
          <a:xfrm>
            <a:off x="1187450" y="2060575"/>
            <a:ext cx="3390900" cy="4525963"/>
          </a:xfrm>
        </p:spPr>
        <p:txBody>
          <a:bodyPr/>
          <a:lstStyle/>
          <a:p>
            <a:pPr marL="457200" lvl="1" indent="0">
              <a:buFont typeface="Georgia" pitchFamily="18" charset="0"/>
              <a:buNone/>
            </a:pPr>
            <a:r>
              <a:rPr lang="en-US" sz="3200" smtClean="0"/>
              <a:t> </a:t>
            </a:r>
            <a:r>
              <a:rPr lang="ru-RU" sz="3200" smtClean="0"/>
              <a:t>3+2=</a:t>
            </a:r>
          </a:p>
          <a:p>
            <a:pPr marL="0" indent="0">
              <a:buFont typeface="Georgia" pitchFamily="18" charset="0"/>
              <a:buNone/>
            </a:pPr>
            <a:r>
              <a:rPr lang="ru-RU" sz="3200" smtClean="0"/>
              <a:t>     5+5=</a:t>
            </a:r>
          </a:p>
          <a:p>
            <a:pPr marL="0" indent="0">
              <a:buFont typeface="Georgia" pitchFamily="18" charset="0"/>
              <a:buNone/>
            </a:pPr>
            <a:r>
              <a:rPr lang="ru-RU" sz="3200" smtClean="0"/>
              <a:t>     2+8=</a:t>
            </a:r>
          </a:p>
          <a:p>
            <a:pPr marL="0" indent="0">
              <a:buFont typeface="Georgia" pitchFamily="18" charset="0"/>
              <a:buNone/>
            </a:pPr>
            <a:r>
              <a:rPr lang="ru-RU" sz="3200" smtClean="0"/>
              <a:t>     4+5=</a:t>
            </a:r>
          </a:p>
          <a:p>
            <a:pPr marL="0" indent="0">
              <a:buFont typeface="Georgia" pitchFamily="18" charset="0"/>
              <a:buNone/>
            </a:pPr>
            <a:r>
              <a:rPr lang="ru-RU" sz="3200" smtClean="0"/>
              <a:t>     6+3=</a:t>
            </a:r>
          </a:p>
          <a:p>
            <a:pPr marL="0" indent="0">
              <a:buFont typeface="Georgia" pitchFamily="18" charset="0"/>
              <a:buNone/>
            </a:pPr>
            <a:r>
              <a:rPr lang="ru-RU" sz="3200" smtClean="0"/>
              <a:t>     5+3=</a:t>
            </a:r>
          </a:p>
        </p:txBody>
      </p:sp>
      <p:sp>
        <p:nvSpPr>
          <p:cNvPr id="20483" name="Объект 4"/>
          <p:cNvSpPr>
            <a:spLocks noGrp="1"/>
          </p:cNvSpPr>
          <p:nvPr>
            <p:ph sz="quarter" idx="14"/>
          </p:nvPr>
        </p:nvSpPr>
        <p:spPr>
          <a:xfrm>
            <a:off x="4643438" y="2060575"/>
            <a:ext cx="3241675" cy="4454525"/>
          </a:xfrm>
        </p:spPr>
        <p:txBody>
          <a:bodyPr/>
          <a:lstStyle/>
          <a:p>
            <a:pPr marL="0" indent="0">
              <a:buFont typeface="Georgia" pitchFamily="18" charset="0"/>
              <a:buNone/>
            </a:pPr>
            <a:r>
              <a:rPr lang="ru-RU" sz="3200" smtClean="0"/>
              <a:t>2+8=</a:t>
            </a:r>
          </a:p>
          <a:p>
            <a:pPr marL="0" indent="0">
              <a:buFont typeface="Georgia" pitchFamily="18" charset="0"/>
              <a:buNone/>
            </a:pPr>
            <a:r>
              <a:rPr lang="ru-RU" sz="3200" smtClean="0"/>
              <a:t>4+4=</a:t>
            </a:r>
          </a:p>
          <a:p>
            <a:pPr marL="0" indent="0">
              <a:buFont typeface="Georgia" pitchFamily="18" charset="0"/>
              <a:buNone/>
            </a:pPr>
            <a:r>
              <a:rPr lang="ru-RU" sz="3200" smtClean="0"/>
              <a:t>7+1=</a:t>
            </a:r>
          </a:p>
          <a:p>
            <a:pPr marL="0" indent="0">
              <a:buFont typeface="Georgia" pitchFamily="18" charset="0"/>
              <a:buNone/>
            </a:pPr>
            <a:r>
              <a:rPr lang="ru-RU" sz="3200" smtClean="0"/>
              <a:t>6+4=</a:t>
            </a:r>
          </a:p>
          <a:p>
            <a:pPr marL="0" indent="0">
              <a:buFont typeface="Georgia" pitchFamily="18" charset="0"/>
              <a:buNone/>
            </a:pPr>
            <a:r>
              <a:rPr lang="ru-RU" sz="3200" smtClean="0"/>
              <a:t>9+1=</a:t>
            </a:r>
          </a:p>
          <a:p>
            <a:pPr marL="0" indent="0">
              <a:buFont typeface="Georgia" pitchFamily="18" charset="0"/>
              <a:buNone/>
            </a:pPr>
            <a:r>
              <a:rPr lang="ru-RU" sz="3200" smtClean="0"/>
              <a:t>3+4=</a:t>
            </a:r>
          </a:p>
          <a:p>
            <a:pPr marL="0" indent="0">
              <a:buFont typeface="Georgia" pitchFamily="18" charset="0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800" dirty="0"/>
              <a:t>7</a:t>
            </a:r>
            <a:r>
              <a:rPr lang="ru-RU" sz="2800" dirty="0" smtClean="0"/>
              <a:t> </a:t>
            </a:r>
            <a:r>
              <a:rPr lang="ru-RU" sz="2800" dirty="0"/>
              <a:t>А в зоопарке у меня есть любимый зверь. Догадайтесь кто это? </a:t>
            </a:r>
          </a:p>
        </p:txBody>
      </p:sp>
      <p:sp>
        <p:nvSpPr>
          <p:cNvPr id="21506" name="Объект 2"/>
          <p:cNvSpPr>
            <a:spLocks noGrp="1"/>
          </p:cNvSpPr>
          <p:nvPr>
            <p:ph sz="quarter" idx="13"/>
          </p:nvPr>
        </p:nvSpPr>
        <p:spPr>
          <a:xfrm>
            <a:off x="457200" y="2133600"/>
            <a:ext cx="3394075" cy="3992563"/>
          </a:xfrm>
        </p:spPr>
        <p:txBody>
          <a:bodyPr/>
          <a:lstStyle/>
          <a:p>
            <a:pPr marL="0" indent="0">
              <a:buFont typeface="Georgia" pitchFamily="18" charset="0"/>
              <a:buNone/>
            </a:pPr>
            <a:r>
              <a:rPr lang="ru-RU" smtClean="0"/>
              <a:t>    Рыжая плутовка,</a:t>
            </a:r>
          </a:p>
          <a:p>
            <a:pPr marL="0" indent="0">
              <a:buFont typeface="Georgia" pitchFamily="18" charset="0"/>
              <a:buNone/>
            </a:pPr>
            <a:r>
              <a:rPr lang="ru-RU" smtClean="0"/>
              <a:t>    Хитрая и ловкая,</a:t>
            </a:r>
          </a:p>
          <a:p>
            <a:pPr marL="0" indent="0">
              <a:buFont typeface="Georgia" pitchFamily="18" charset="0"/>
              <a:buNone/>
            </a:pPr>
            <a:r>
              <a:rPr lang="ru-RU" smtClean="0"/>
              <a:t>    В сарай попала,</a:t>
            </a:r>
          </a:p>
          <a:p>
            <a:pPr marL="0" indent="0">
              <a:buFont typeface="Georgia" pitchFamily="18" charset="0"/>
              <a:buNone/>
            </a:pPr>
            <a:r>
              <a:rPr lang="ru-RU" smtClean="0"/>
              <a:t>    Кур пересчитала.</a:t>
            </a:r>
          </a:p>
          <a:p>
            <a:pPr marL="0" indent="0">
              <a:buFont typeface="Georgia" pitchFamily="18" charset="0"/>
              <a:buNone/>
            </a:pPr>
            <a:r>
              <a:rPr lang="ru-RU" smtClean="0"/>
              <a:t>    А горлана петуха</a:t>
            </a:r>
          </a:p>
          <a:p>
            <a:pPr marL="0" indent="0">
              <a:buFont typeface="Georgia" pitchFamily="18" charset="0"/>
              <a:buNone/>
            </a:pPr>
            <a:r>
              <a:rPr lang="ru-RU" smtClean="0"/>
              <a:t>    Унесла она леса!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1638" y="2481263"/>
            <a:ext cx="28575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202</TotalTime>
  <Words>445</Words>
  <Application>Microsoft Office PowerPoint</Application>
  <PresentationFormat>Экран (4:3)</PresentationFormat>
  <Paragraphs>112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Trebuchet MS</vt:lpstr>
      <vt:lpstr>Arial</vt:lpstr>
      <vt:lpstr>Georgia</vt:lpstr>
      <vt:lpstr>Calibri</vt:lpstr>
      <vt:lpstr>Воздушный поток</vt:lpstr>
      <vt:lpstr>Воздушный поток</vt:lpstr>
      <vt:lpstr>Воздушный поток</vt:lpstr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по теме «Animals» во 2ом классе.</dc:title>
  <dc:creator>Hedge</dc:creator>
  <cp:lastModifiedBy>User</cp:lastModifiedBy>
  <cp:revision>23</cp:revision>
  <dcterms:created xsi:type="dcterms:W3CDTF">2012-03-12T13:47:01Z</dcterms:created>
  <dcterms:modified xsi:type="dcterms:W3CDTF">2012-12-09T07:46:39Z</dcterms:modified>
</cp:coreProperties>
</file>