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63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63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63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477F26-8EA8-48C8-B700-58147B0AA4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6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EC36E0-879F-43F7-88BE-4CD921F713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743D83-DF0D-4B24-B4A6-AF992C5569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6FF7C-0F4F-47E6-A354-1EC3411B50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4AF77-C799-467D-876C-51F7926BD1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2CEFC-4A0F-4280-A317-6490CAE101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41A7D-1D7B-4FF1-B9D7-EB773E81271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74F0E9-1BFB-406E-A4D2-54683B9C76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9510C7-3B09-4ABB-BC93-DDF9D4D32F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52A0C0-1B08-4D77-B33D-E0865BC0F14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AD362-1E94-4916-8864-B26874A3D32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D659B05D-CB2C-47B3-900D-AD406DE8956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553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800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CC00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"Физические и химические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CC00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свойства кислот"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28600" y="4800600"/>
            <a:ext cx="213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Цели: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667000" y="4343400"/>
            <a:ext cx="624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совершенствовать знания о составе и классификации кислот, изучить физические и химические свойства кислот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Химические свойства</a:t>
            </a:r>
          </a:p>
        </p:txBody>
      </p:sp>
      <p:pic>
        <p:nvPicPr>
          <p:cNvPr id="14341" name="Picture 5" descr="3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315200" cy="470535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Химические свойства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705600" cy="462915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Химические свойства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14600" y="1931988"/>
            <a:ext cx="5233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Действие индикаторов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" y="28956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+  лакмус   →  красный</a:t>
            </a:r>
          </a:p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+  ф.ф.        →  бесцветный</a:t>
            </a:r>
          </a:p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+  м.о.         →  розовый</a:t>
            </a:r>
          </a:p>
        </p:txBody>
      </p:sp>
      <p:pic>
        <p:nvPicPr>
          <p:cNvPr id="16391" name="Picture 7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000625"/>
            <a:ext cx="2476500" cy="1857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Химические свойства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09713" y="2008188"/>
            <a:ext cx="6616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Взаимодействие с металлами</a:t>
            </a:r>
          </a:p>
          <a:p>
            <a:pPr algn="ctr"/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(до водорода)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209800" y="3505200"/>
            <a:ext cx="5943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Zn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ZnSO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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ru-RU" sz="3600" b="1">
              <a:latin typeface="Times New Roman" pitchFamily="18" charset="0"/>
            </a:endParaRPr>
          </a:p>
        </p:txBody>
      </p:sp>
      <p:pic>
        <p:nvPicPr>
          <p:cNvPr id="17417" name="Picture 9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000625"/>
            <a:ext cx="2476500" cy="1857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Химические свойства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23900" y="2084388"/>
            <a:ext cx="8239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Взаимодействие с оксидами металлов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133600" y="3505200"/>
            <a:ext cx="5121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CuO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CuSO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9" name="Picture 7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000625"/>
            <a:ext cx="2476500" cy="1857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Физкультминутка</a:t>
            </a:r>
          </a:p>
        </p:txBody>
      </p:sp>
      <p:pic>
        <p:nvPicPr>
          <p:cNvPr id="19462" name="Picture 6" descr="img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1870075" cy="2362200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362200" y="2667000"/>
            <a:ext cx="146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375525" y="5246688"/>
            <a:ext cx="852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22325" y="4256088"/>
            <a:ext cx="93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CuO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019800" y="2667000"/>
            <a:ext cx="1287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733800" y="3886200"/>
            <a:ext cx="124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727325" y="4637088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800600" y="5029200"/>
            <a:ext cx="169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172200" y="4419600"/>
            <a:ext cx="1604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Mn(OH)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133600" y="5638800"/>
            <a:ext cx="1109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HNO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946525" y="6008688"/>
            <a:ext cx="1109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HNO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>
              <a:solidFill>
                <a:schemeClr val="bg2"/>
              </a:solidFill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696200" y="3733800"/>
            <a:ext cx="99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NaCl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209800" y="3810000"/>
            <a:ext cx="796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HCl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562600" y="3429000"/>
            <a:ext cx="836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HBr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391400" y="2057400"/>
            <a:ext cx="1109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KNO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5699125" y="5627688"/>
            <a:ext cx="1146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41325" y="5018088"/>
            <a:ext cx="132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733800" y="2057400"/>
            <a:ext cx="1795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(PO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0"/>
                            </p:stCondLst>
                            <p:childTnLst>
                              <p:par>
                                <p:cTn id="81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6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500"/>
                            </p:stCondLst>
                            <p:childTnLst>
                              <p:par>
                                <p:cTn id="9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500"/>
                            </p:stCondLst>
                            <p:childTnLst>
                              <p:par>
                                <p:cTn id="9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1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35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4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500"/>
                            </p:stCondLst>
                            <p:childTnLst>
                              <p:par>
                                <p:cTn id="153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4" grpId="1"/>
      <p:bldP spid="19465" grpId="0"/>
      <p:bldP spid="19465" grpId="1"/>
      <p:bldP spid="19466" grpId="0"/>
      <p:bldP spid="19466" grpId="1"/>
      <p:bldP spid="19468" grpId="0"/>
      <p:bldP spid="19468" grpId="1"/>
      <p:bldP spid="19471" grpId="0"/>
      <p:bldP spid="19471" grpId="1"/>
      <p:bldP spid="19474" grpId="0"/>
      <p:bldP spid="19474" grpId="1"/>
      <p:bldP spid="19476" grpId="0"/>
      <p:bldP spid="19476" grpId="1"/>
      <p:bldP spid="19478" grpId="0"/>
      <p:bldP spid="19478" grpId="1"/>
      <p:bldP spid="19479" grpId="0"/>
      <p:bldP spid="19479" grpId="1"/>
      <p:bldP spid="19480" grpId="0"/>
      <p:bldP spid="19480" grpId="1"/>
      <p:bldP spid="19481" grpId="0"/>
      <p:bldP spid="19481" grpId="1"/>
      <p:bldP spid="19482" grpId="0"/>
      <p:bldP spid="19482" grpId="1"/>
      <p:bldP spid="19483" grpId="0"/>
      <p:bldP spid="1948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Физические свойства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95400" y="1905000"/>
            <a:ext cx="7018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Жидкости (кроме кремниевой кислоты)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цвета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запаха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Кислые на вкус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2819400" cy="21129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72000"/>
            <a:ext cx="2819400" cy="211455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90800"/>
            <a:ext cx="2667000" cy="17526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Химические свойства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72485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Действие индикаторов</a:t>
            </a:r>
          </a:p>
          <a:p>
            <a:pPr marL="342900" indent="-342900"/>
            <a:endParaRPr lang="ru-RU" sz="2800" i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r>
              <a:rPr 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Взаимодействие с металлами</a:t>
            </a:r>
          </a:p>
          <a:p>
            <a:pPr marL="342900" indent="-342900"/>
            <a:r>
              <a:rPr 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(до водорода)</a:t>
            </a:r>
          </a:p>
          <a:p>
            <a:pPr marL="342900" indent="-342900"/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Zn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ZnSO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</a:t>
            </a:r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342900" indent="-342900"/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342900" indent="-342900"/>
            <a:r>
              <a:rPr 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Взаимодействие с оксидами металлов</a:t>
            </a:r>
          </a:p>
          <a:p>
            <a:pPr marL="342900" indent="-342900"/>
            <a:r>
              <a:rPr 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CuO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CuSO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ru-RU" sz="28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sz="2800" i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sz="2800" i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ru-RU" i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11" name="Picture 7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000625"/>
            <a:ext cx="2476500" cy="1857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74775" y="1981200"/>
            <a:ext cx="7056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§</a:t>
            </a:r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32 повторить, записи в тетради;</a:t>
            </a:r>
          </a:p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«Дидактический материал»:</a:t>
            </a:r>
          </a:p>
          <a:p>
            <a:pPr algn="ctr"/>
            <a:r>
              <a:rPr lang="ru-RU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стр. 30-31 №1 из всех вариантов  письменно</a:t>
            </a:r>
            <a:endParaRPr lang="en-US" sz="2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524000" y="38100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урок!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4" grpId="0" animBg="1"/>
      <p:bldP spid="22534" grpId="1" animBg="1"/>
      <p:bldP spid="2253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60198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Классификация кислот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672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По составу (по наличию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атомов кислорода)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114800" y="2743200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кислоты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514600" y="3429000"/>
            <a:ext cx="1447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562600" y="33528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90600" y="4572000"/>
            <a:ext cx="2957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бескислородные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76800" y="4572000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кислородосодержащие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143000" y="5181600"/>
            <a:ext cx="2338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HCl, HBr, HI, HF,H</a:t>
            </a:r>
            <a:r>
              <a:rPr lang="en-US" baseline="-25000"/>
              <a:t>2</a:t>
            </a:r>
            <a:r>
              <a:rPr lang="en-US"/>
              <a:t>S</a:t>
            </a:r>
            <a:endParaRPr lang="ru-RU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638800" y="5105400"/>
            <a:ext cx="235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HNO</a:t>
            </a:r>
            <a:r>
              <a:rPr lang="en-US" baseline="-25000"/>
              <a:t>3</a:t>
            </a:r>
            <a:r>
              <a:rPr lang="en-US"/>
              <a:t>,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r>
              <a:rPr lang="en-US"/>
              <a:t>, 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2" grpId="0" animBg="1"/>
      <p:bldP spid="6153" grpId="0" animBg="1"/>
      <p:bldP spid="6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1143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2.</a:t>
            </a:r>
            <a:r>
              <a:rPr lang="ru-RU" sz="2400">
                <a:solidFill>
                  <a:schemeClr val="bg2"/>
                </a:solidFill>
              </a:rPr>
              <a:t> По числу атомов водорода (по</a:t>
            </a:r>
            <a:r>
              <a:rPr lang="ru-RU" sz="2400"/>
              <a:t> </a:t>
            </a:r>
            <a:r>
              <a:rPr lang="ru-RU" sz="2400">
                <a:solidFill>
                  <a:schemeClr val="bg2"/>
                </a:solidFill>
              </a:rPr>
              <a:t>основности)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114800" y="2209800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кислоты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2438400" y="27432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334000" y="2743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800600" y="2819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17525" y="3570288"/>
            <a:ext cx="2597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2"/>
                </a:solidFill>
              </a:rPr>
              <a:t>одноосновные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505200" y="4343400"/>
            <a:ext cx="2547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2"/>
                </a:solidFill>
              </a:rPr>
              <a:t>двухосновные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172200" y="3581400"/>
            <a:ext cx="253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2"/>
                </a:solidFill>
              </a:rPr>
              <a:t>трёхосновные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838200" y="411480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HCl, HBr, HNO</a:t>
            </a:r>
            <a:r>
              <a:rPr lang="en-US" baseline="-25000"/>
              <a:t>3</a:t>
            </a:r>
            <a:endParaRPr lang="ru-RU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251325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114800" y="4876800"/>
            <a:ext cx="1376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S,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endParaRPr lang="ru-RU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086600" y="4191000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animBg="1"/>
      <p:bldP spid="7175" grpId="0" animBg="1"/>
      <p:bldP spid="7176" grpId="0" animBg="1"/>
      <p:bldP spid="7177" grpId="0"/>
      <p:bldP spid="7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 </a:t>
            </a:r>
          </a:p>
          <a:p>
            <a:pPr algn="ctr"/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</a:p>
          <a:p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H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Cl    H</a:t>
            </a:r>
          </a:p>
          <a:p>
            <a:endParaRPr lang="en-US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H     SO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H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   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    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ru-RU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H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CO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H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S     H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PO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    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endParaRPr lang="en-US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H   Br     H      SO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  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H     I       H</a:t>
            </a:r>
            <a:r>
              <a:rPr lang="en-US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SiO</a:t>
            </a:r>
            <a:r>
              <a:rPr lang="ru-RU" sz="32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H</a:t>
            </a:r>
            <a:endParaRPr lang="ru-RU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705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CC00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"Свойства кислот"</a:t>
            </a:r>
          </a:p>
        </p:txBody>
      </p:sp>
      <p:pic>
        <p:nvPicPr>
          <p:cNvPr id="9222" name="Picture 6" descr="155708_image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5715000" cy="3976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Физические свойства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57400" y="2133600"/>
            <a:ext cx="5286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ВКУС</a:t>
            </a: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кислоты, значит кислые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4038600" cy="3033713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4038600" cy="3027363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Физические свойства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1288" y="1981200"/>
            <a:ext cx="8936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АГРЕГАТНОЕ СОСТОЯНИЕ</a:t>
            </a: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жидкости;</a:t>
            </a:r>
          </a:p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исключение</a:t>
            </a: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кремниевая кислота напоминает желе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5181600" cy="356552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Физические свойства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8723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</a:t>
            </a: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все кислоты бесцветные вещества;</a:t>
            </a:r>
          </a:p>
          <a:p>
            <a:pPr algn="ctr"/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ЗАПАХ</a:t>
            </a: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большинство кислот не обладают запахом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4267200" cy="344805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191000" cy="34290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Физические свойства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1905000"/>
            <a:ext cx="7018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Жидкости (кроме кремниевой кислоты)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цвета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запаха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Кислые на вкус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572000"/>
            <a:ext cx="2819400" cy="211455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2819400" cy="21129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90800"/>
            <a:ext cx="2667000" cy="17526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309</TotalTime>
  <Words>345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Wingdings</vt:lpstr>
      <vt:lpstr>Arial Black</vt:lpstr>
      <vt:lpstr>Пиксел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revaz</cp:lastModifiedBy>
  <cp:revision>9</cp:revision>
  <cp:lastPrinted>1601-01-01T00:00:00Z</cp:lastPrinted>
  <dcterms:created xsi:type="dcterms:W3CDTF">2011-12-08T14:30:27Z</dcterms:created>
  <dcterms:modified xsi:type="dcterms:W3CDTF">2013-01-14T20:15:46Z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