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6"/>
  </p:notesMasterIdLst>
  <p:sldIdLst>
    <p:sldId id="256" r:id="rId3"/>
    <p:sldId id="264" r:id="rId4"/>
    <p:sldId id="276" r:id="rId5"/>
    <p:sldId id="277" r:id="rId6"/>
    <p:sldId id="265" r:id="rId7"/>
    <p:sldId id="257" r:id="rId8"/>
    <p:sldId id="279" r:id="rId9"/>
    <p:sldId id="280" r:id="rId10"/>
    <p:sldId id="281" r:id="rId11"/>
    <p:sldId id="259" r:id="rId12"/>
    <p:sldId id="278" r:id="rId13"/>
    <p:sldId id="283" r:id="rId14"/>
    <p:sldId id="284" r:id="rId15"/>
    <p:sldId id="285" r:id="rId16"/>
    <p:sldId id="286" r:id="rId17"/>
    <p:sldId id="262" r:id="rId18"/>
    <p:sldId id="261" r:id="rId19"/>
    <p:sldId id="260" r:id="rId20"/>
    <p:sldId id="268" r:id="rId21"/>
    <p:sldId id="258" r:id="rId22"/>
    <p:sldId id="271" r:id="rId23"/>
    <p:sldId id="275" r:id="rId24"/>
    <p:sldId id="282" r:id="rId25"/>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6"/>
    <p:penClr>
      <a:srgbClr val="FF0000"/>
    </p:penClr>
  </p:showPr>
  <p:clrMru>
    <a:srgbClr val="FFFF00"/>
    <a:srgbClr val="580000"/>
    <a:srgbClr val="990000"/>
    <a:srgbClr val="FF0000"/>
    <a:srgbClr val="66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660" autoAdjust="0"/>
  </p:normalViewPr>
  <p:slideViewPr>
    <p:cSldViewPr>
      <p:cViewPr varScale="1">
        <p:scale>
          <a:sx n="53" d="100"/>
          <a:sy n="53" d="100"/>
        </p:scale>
        <p:origin x="-1170"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3F4130-6C0A-40E6-88AB-55A1E83AF9D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AE72202-3126-4573-988D-43D26A760698}" type="slidenum">
              <a:rPr lang="ru-RU" smtClean="0"/>
              <a:pPr/>
              <a:t>6</a:t>
            </a:fld>
            <a:endParaRPr lang="ru-RU"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50E80CC-3B01-4135-86E5-476E6EE1DE2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CC58D5C-E53E-4C12-A6AF-1C7E7238A32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6E880C-BB7E-4028-B581-88560E66F94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981200"/>
            <a:ext cx="3810000" cy="41148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CB2FE3F-298F-4D57-AC47-5979BC8D78C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685800" y="1981200"/>
            <a:ext cx="3810000" cy="4114800"/>
          </a:xfrm>
        </p:spPr>
        <p:txBody>
          <a:bodyPr/>
          <a:lstStyle/>
          <a:p>
            <a:pPr lvl="0"/>
            <a:endParaRPr lang="ru-RU" noProof="0" smtClean="0"/>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BD77FD6-0114-4E95-9D65-AF9B3E640E2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325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ru-RU"/>
          </a:p>
        </p:txBody>
      </p:sp>
      <p:sp>
        <p:nvSpPr>
          <p:cNvPr id="53251" name="Rectangle 3"/>
          <p:cNvSpPr>
            <a:spLocks noGrp="1" noChangeArrowheads="1"/>
          </p:cNvSpPr>
          <p:nvPr>
            <p:ph type="ctrTitle"/>
          </p:nvPr>
        </p:nvSpPr>
        <p:spPr>
          <a:xfrm>
            <a:off x="315913" y="466725"/>
            <a:ext cx="6781800" cy="2133600"/>
          </a:xfrm>
        </p:spPr>
        <p:txBody>
          <a:bodyPr/>
          <a:lstStyle>
            <a:lvl1pPr algn="r">
              <a:defRPr sz="4800"/>
            </a:lvl1pPr>
          </a:lstStyle>
          <a:p>
            <a:r>
              <a:rPr lang="ru-RU" altLang="en-US"/>
              <a:t>Образец заголовка</a:t>
            </a:r>
          </a:p>
        </p:txBody>
      </p:sp>
      <p:sp>
        <p:nvSpPr>
          <p:cNvPr id="532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ru-RU" altLang="en-US"/>
              <a:t>Образец подзаголовка</a:t>
            </a:r>
          </a:p>
        </p:txBody>
      </p:sp>
      <p:sp>
        <p:nvSpPr>
          <p:cNvPr id="53253" name="Rectangle 5"/>
          <p:cNvSpPr>
            <a:spLocks noGrp="1" noChangeArrowheads="1"/>
          </p:cNvSpPr>
          <p:nvPr>
            <p:ph type="dt" sz="half" idx="2"/>
          </p:nvPr>
        </p:nvSpPr>
        <p:spPr/>
        <p:txBody>
          <a:bodyPr/>
          <a:lstStyle>
            <a:lvl1pPr>
              <a:defRPr/>
            </a:lvl1pPr>
          </a:lstStyle>
          <a:p>
            <a:fld id="{D335313C-6F48-41F5-A8D5-3F5AD735DB35}" type="datetimeFigureOut">
              <a:rPr lang="ru-RU"/>
              <a:pPr/>
              <a:t>15.01.2013</a:t>
            </a:fld>
            <a:endParaRPr lang="ru-RU" altLang="en-US"/>
          </a:p>
        </p:txBody>
      </p:sp>
      <p:sp>
        <p:nvSpPr>
          <p:cNvPr id="53254" name="Rectangle 6"/>
          <p:cNvSpPr>
            <a:spLocks noGrp="1" noChangeArrowheads="1"/>
          </p:cNvSpPr>
          <p:nvPr>
            <p:ph type="ftr" sz="quarter" idx="3"/>
          </p:nvPr>
        </p:nvSpPr>
        <p:spPr/>
        <p:txBody>
          <a:bodyPr/>
          <a:lstStyle>
            <a:lvl1pPr>
              <a:defRPr/>
            </a:lvl1pPr>
          </a:lstStyle>
          <a:p>
            <a:endParaRPr lang="ru-RU" altLang="en-US"/>
          </a:p>
        </p:txBody>
      </p:sp>
      <p:sp>
        <p:nvSpPr>
          <p:cNvPr id="53255" name="Rectangle 7"/>
          <p:cNvSpPr>
            <a:spLocks noGrp="1" noChangeArrowheads="1"/>
          </p:cNvSpPr>
          <p:nvPr>
            <p:ph type="sldNum" sz="quarter" idx="4"/>
          </p:nvPr>
        </p:nvSpPr>
        <p:spPr/>
        <p:txBody>
          <a:bodyPr/>
          <a:lstStyle>
            <a:lvl1pPr>
              <a:defRPr/>
            </a:lvl1pPr>
          </a:lstStyle>
          <a:p>
            <a:fld id="{3E86A301-13A5-4B6B-943F-A8F607D57C16}" type="slidenum">
              <a:rPr lang="ru-RU" altLang="en-US"/>
              <a:pPr/>
              <a:t>‹#›</a:t>
            </a:fld>
            <a:endParaRPr lang="ru-RU" altLang="en-US"/>
          </a:p>
        </p:txBody>
      </p:sp>
      <p:grpSp>
        <p:nvGrpSpPr>
          <p:cNvPr id="53256" name="Group 8"/>
          <p:cNvGrpSpPr>
            <a:grpSpLocks/>
          </p:cNvGrpSpPr>
          <p:nvPr/>
        </p:nvGrpSpPr>
        <p:grpSpPr bwMode="auto">
          <a:xfrm>
            <a:off x="7493000" y="2992438"/>
            <a:ext cx="1338263" cy="2189162"/>
            <a:chOff x="4704" y="1885"/>
            <a:chExt cx="843" cy="1379"/>
          </a:xfrm>
        </p:grpSpPr>
        <p:sp>
          <p:nvSpPr>
            <p:cNvPr id="5325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ru-RU"/>
            </a:p>
          </p:txBody>
        </p:sp>
        <p:sp>
          <p:nvSpPr>
            <p:cNvPr id="5325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ru-RU"/>
            </a:p>
          </p:txBody>
        </p:sp>
        <p:sp>
          <p:nvSpPr>
            <p:cNvPr id="5325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ru-RU"/>
            </a:p>
          </p:txBody>
        </p:sp>
        <p:sp>
          <p:nvSpPr>
            <p:cNvPr id="5326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ru-RU"/>
            </a:p>
          </p:txBody>
        </p:sp>
        <p:sp>
          <p:nvSpPr>
            <p:cNvPr id="5326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ru-RU"/>
            </a:p>
          </p:txBody>
        </p:sp>
        <p:sp>
          <p:nvSpPr>
            <p:cNvPr id="5326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ru-RU"/>
            </a:p>
          </p:txBody>
        </p:sp>
        <p:sp>
          <p:nvSpPr>
            <p:cNvPr id="5326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ru-RU"/>
            </a:p>
          </p:txBody>
        </p:sp>
        <p:sp>
          <p:nvSpPr>
            <p:cNvPr id="5326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ru-RU"/>
            </a:p>
          </p:txBody>
        </p:sp>
        <p:sp>
          <p:nvSpPr>
            <p:cNvPr id="5326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ru-RU"/>
            </a:p>
          </p:txBody>
        </p:sp>
        <p:sp>
          <p:nvSpPr>
            <p:cNvPr id="5326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ru-RU"/>
            </a:p>
          </p:txBody>
        </p:sp>
        <p:sp>
          <p:nvSpPr>
            <p:cNvPr id="5326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ru-RU"/>
            </a:p>
          </p:txBody>
        </p:sp>
        <p:sp>
          <p:nvSpPr>
            <p:cNvPr id="5326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ru-RU"/>
            </a:p>
          </p:txBody>
        </p:sp>
        <p:sp>
          <p:nvSpPr>
            <p:cNvPr id="5326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ru-RU"/>
            </a:p>
          </p:txBody>
        </p:sp>
        <p:sp>
          <p:nvSpPr>
            <p:cNvPr id="5327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ru-RU"/>
            </a:p>
          </p:txBody>
        </p:sp>
        <p:sp>
          <p:nvSpPr>
            <p:cNvPr id="5327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ru-RU"/>
            </a:p>
          </p:txBody>
        </p:sp>
        <p:sp>
          <p:nvSpPr>
            <p:cNvPr id="5327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ru-RU"/>
            </a:p>
          </p:txBody>
        </p:sp>
        <p:sp>
          <p:nvSpPr>
            <p:cNvPr id="5327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ru-RU"/>
            </a:p>
          </p:txBody>
        </p:sp>
        <p:sp>
          <p:nvSpPr>
            <p:cNvPr id="5327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ru-RU"/>
            </a:p>
          </p:txBody>
        </p:sp>
        <p:sp>
          <p:nvSpPr>
            <p:cNvPr id="5327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ru-RU"/>
            </a:p>
          </p:txBody>
        </p:sp>
        <p:sp>
          <p:nvSpPr>
            <p:cNvPr id="5327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ru-RU"/>
            </a:p>
          </p:txBody>
        </p:sp>
        <p:sp>
          <p:nvSpPr>
            <p:cNvPr id="5327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ru-RU"/>
            </a:p>
          </p:txBody>
        </p:sp>
        <p:sp>
          <p:nvSpPr>
            <p:cNvPr id="5327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ru-RU"/>
            </a:p>
          </p:txBody>
        </p:sp>
        <p:sp>
          <p:nvSpPr>
            <p:cNvPr id="5327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ru-RU"/>
            </a:p>
          </p:txBody>
        </p:sp>
        <p:sp>
          <p:nvSpPr>
            <p:cNvPr id="5328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ru-RU"/>
            </a:p>
          </p:txBody>
        </p:sp>
        <p:sp>
          <p:nvSpPr>
            <p:cNvPr id="5328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ru-RU"/>
            </a:p>
          </p:txBody>
        </p:sp>
        <p:sp>
          <p:nvSpPr>
            <p:cNvPr id="5328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ru-RU"/>
            </a:p>
          </p:txBody>
        </p:sp>
        <p:sp>
          <p:nvSpPr>
            <p:cNvPr id="5328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ru-RU"/>
            </a:p>
          </p:txBody>
        </p:sp>
        <p:sp>
          <p:nvSpPr>
            <p:cNvPr id="5328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ru-RU"/>
            </a:p>
          </p:txBody>
        </p:sp>
        <p:sp>
          <p:nvSpPr>
            <p:cNvPr id="5328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ru-RU"/>
            </a:p>
          </p:txBody>
        </p:sp>
        <p:sp>
          <p:nvSpPr>
            <p:cNvPr id="5328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ru-RU"/>
            </a:p>
          </p:txBody>
        </p:sp>
        <p:sp>
          <p:nvSpPr>
            <p:cNvPr id="5328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ru-RU"/>
            </a:p>
          </p:txBody>
        </p:sp>
      </p:grpSp>
      <p:sp>
        <p:nvSpPr>
          <p:cNvPr id="5328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AA30E23-4A94-49A1-8AF2-022D1EDE4FB8}" type="datetimeFigureOut">
              <a:rPr lang="ru-RU"/>
              <a:pPr/>
              <a:t>15.01.2013</a:t>
            </a:fld>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5ED9ECB3-33C3-4569-AF39-25F7227B56A7}" type="slidenum">
              <a:rPr lang="ru-RU" altLang="en-US"/>
              <a:pPr/>
              <a:t>‹#›</a:t>
            </a:fld>
            <a:endParaRPr lang="ru-RU"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1EFD0424-A591-43F6-BCDA-EB03B3672C18}" type="datetimeFigureOut">
              <a:rPr lang="ru-RU"/>
              <a:pPr/>
              <a:t>15.01.2013</a:t>
            </a:fld>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D8FF577B-F70F-4196-BEA0-746A515B622C}" type="slidenum">
              <a:rPr lang="ru-RU" altLang="en-US"/>
              <a:pPr/>
              <a:t>‹#›</a:t>
            </a:fld>
            <a:endParaRPr lang="ru-RU"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37DB9255-EC9E-4EA3-99B6-0BF957E4753A}" type="datetimeFigureOut">
              <a:rPr lang="ru-RU"/>
              <a:pPr/>
              <a:t>15.01.2013</a:t>
            </a:fld>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A405804F-3DC2-435E-B64A-5DD10E86B2F8}" type="slidenum">
              <a:rPr lang="ru-RU" altLang="en-US"/>
              <a:pPr/>
              <a:t>‹#›</a:t>
            </a:fld>
            <a:endParaRPr lang="ru-RU"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676D8166-F4D3-4F3F-889D-85DE6EA409EC}" type="datetimeFigureOut">
              <a:rPr lang="ru-RU"/>
              <a:pPr/>
              <a:t>15.01.2013</a:t>
            </a:fld>
            <a:endParaRPr lang="ru-RU" altLang="en-US"/>
          </a:p>
        </p:txBody>
      </p:sp>
      <p:sp>
        <p:nvSpPr>
          <p:cNvPr id="8" name="Нижний колонтитул 7"/>
          <p:cNvSpPr>
            <a:spLocks noGrp="1"/>
          </p:cNvSpPr>
          <p:nvPr>
            <p:ph type="ftr" sz="quarter" idx="11"/>
          </p:nvPr>
        </p:nvSpPr>
        <p:spPr/>
        <p:txBody>
          <a:bodyPr/>
          <a:lstStyle>
            <a:lvl1pPr>
              <a:defRPr/>
            </a:lvl1pPr>
          </a:lstStyle>
          <a:p>
            <a:endParaRPr lang="ru-RU" altLang="en-US"/>
          </a:p>
        </p:txBody>
      </p:sp>
      <p:sp>
        <p:nvSpPr>
          <p:cNvPr id="9" name="Номер слайда 8"/>
          <p:cNvSpPr>
            <a:spLocks noGrp="1"/>
          </p:cNvSpPr>
          <p:nvPr>
            <p:ph type="sldNum" sz="quarter" idx="12"/>
          </p:nvPr>
        </p:nvSpPr>
        <p:spPr/>
        <p:txBody>
          <a:bodyPr/>
          <a:lstStyle>
            <a:lvl1pPr>
              <a:defRPr/>
            </a:lvl1pPr>
          </a:lstStyle>
          <a:p>
            <a:fld id="{27CEA033-C57C-4128-A8C5-BC157A34D1ED}" type="slidenum">
              <a:rPr lang="ru-RU" altLang="en-US"/>
              <a:pPr/>
              <a:t>‹#›</a:t>
            </a:fld>
            <a:endParaRPr lang="ru-RU"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F898308C-D558-4920-ABCA-321EFBB83C83}" type="datetimeFigureOut">
              <a:rPr lang="ru-RU"/>
              <a:pPr/>
              <a:t>15.01.2013</a:t>
            </a:fld>
            <a:endParaRPr lang="ru-RU" altLang="en-US"/>
          </a:p>
        </p:txBody>
      </p:sp>
      <p:sp>
        <p:nvSpPr>
          <p:cNvPr id="4" name="Нижний колонтитул 3"/>
          <p:cNvSpPr>
            <a:spLocks noGrp="1"/>
          </p:cNvSpPr>
          <p:nvPr>
            <p:ph type="ftr" sz="quarter" idx="11"/>
          </p:nvPr>
        </p:nvSpPr>
        <p:spPr/>
        <p:txBody>
          <a:bodyPr/>
          <a:lstStyle>
            <a:lvl1pPr>
              <a:defRPr/>
            </a:lvl1pPr>
          </a:lstStyle>
          <a:p>
            <a:endParaRPr lang="ru-RU" altLang="en-US"/>
          </a:p>
        </p:txBody>
      </p:sp>
      <p:sp>
        <p:nvSpPr>
          <p:cNvPr id="5" name="Номер слайда 4"/>
          <p:cNvSpPr>
            <a:spLocks noGrp="1"/>
          </p:cNvSpPr>
          <p:nvPr>
            <p:ph type="sldNum" sz="quarter" idx="12"/>
          </p:nvPr>
        </p:nvSpPr>
        <p:spPr/>
        <p:txBody>
          <a:bodyPr/>
          <a:lstStyle>
            <a:lvl1pPr>
              <a:defRPr/>
            </a:lvl1pPr>
          </a:lstStyle>
          <a:p>
            <a:fld id="{49DBAA9C-DC9F-4D96-BA07-64E3F27236D5}" type="slidenum">
              <a:rPr lang="ru-RU" altLang="en-US"/>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E78D027-50D9-4635-9243-507FD39E3676}"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3E704695-C447-4949-88F2-CB9F06E89635}" type="datetimeFigureOut">
              <a:rPr lang="ru-RU"/>
              <a:pPr/>
              <a:t>15.01.2013</a:t>
            </a:fld>
            <a:endParaRPr lang="ru-RU" altLang="en-US"/>
          </a:p>
        </p:txBody>
      </p:sp>
      <p:sp>
        <p:nvSpPr>
          <p:cNvPr id="3" name="Нижний колонтитул 2"/>
          <p:cNvSpPr>
            <a:spLocks noGrp="1"/>
          </p:cNvSpPr>
          <p:nvPr>
            <p:ph type="ftr" sz="quarter" idx="11"/>
          </p:nvPr>
        </p:nvSpPr>
        <p:spPr/>
        <p:txBody>
          <a:bodyPr/>
          <a:lstStyle>
            <a:lvl1pPr>
              <a:defRPr/>
            </a:lvl1pPr>
          </a:lstStyle>
          <a:p>
            <a:endParaRPr lang="ru-RU" altLang="en-US"/>
          </a:p>
        </p:txBody>
      </p:sp>
      <p:sp>
        <p:nvSpPr>
          <p:cNvPr id="4" name="Номер слайда 3"/>
          <p:cNvSpPr>
            <a:spLocks noGrp="1"/>
          </p:cNvSpPr>
          <p:nvPr>
            <p:ph type="sldNum" sz="quarter" idx="12"/>
          </p:nvPr>
        </p:nvSpPr>
        <p:spPr/>
        <p:txBody>
          <a:bodyPr/>
          <a:lstStyle>
            <a:lvl1pPr>
              <a:defRPr/>
            </a:lvl1pPr>
          </a:lstStyle>
          <a:p>
            <a:fld id="{F9C2A9A9-8E83-487E-9B6B-E90211309311}" type="slidenum">
              <a:rPr lang="ru-RU" altLang="en-US"/>
              <a:pPr/>
              <a:t>‹#›</a:t>
            </a:fld>
            <a:endParaRPr lang="ru-RU"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EFD0B3A9-41C5-41B9-BCB9-3EDDA4D0FA13}" type="datetimeFigureOut">
              <a:rPr lang="ru-RU"/>
              <a:pPr/>
              <a:t>15.01.2013</a:t>
            </a:fld>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26B3D75A-0E9E-4718-8580-90800743489C}" type="slidenum">
              <a:rPr lang="ru-RU" altLang="en-US"/>
              <a:pPr/>
              <a:t>‹#›</a:t>
            </a:fld>
            <a:endParaRPr lang="ru-RU"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54552F6-63DE-4879-BD2B-61E51E3EF9DD}" type="datetimeFigureOut">
              <a:rPr lang="ru-RU"/>
              <a:pPr/>
              <a:t>15.01.2013</a:t>
            </a:fld>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FC3E9E5B-D780-48D7-BC3B-E2BCF1BC74D3}" type="slidenum">
              <a:rPr lang="ru-RU" altLang="en-US"/>
              <a:pPr/>
              <a:t>‹#›</a:t>
            </a:fld>
            <a:endParaRPr lang="ru-RU"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60F448C-6060-41BB-9E8B-0CE69DA0E571}" type="datetimeFigureOut">
              <a:rPr lang="ru-RU"/>
              <a:pPr/>
              <a:t>15.01.2013</a:t>
            </a:fld>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854D4BA1-A5B7-4F44-AFB6-DC6023E0273D}" type="slidenum">
              <a:rPr lang="ru-RU" altLang="en-US"/>
              <a:pPr/>
              <a:t>‹#›</a:t>
            </a:fld>
            <a:endParaRPr lang="ru-RU"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2238"/>
            <a:ext cx="2057400" cy="60086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2238"/>
            <a:ext cx="6019800" cy="60086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97250606-DEFD-4A3F-8B59-9C055AFD64BD}" type="datetimeFigureOut">
              <a:rPr lang="ru-RU"/>
              <a:pPr/>
              <a:t>15.01.2013</a:t>
            </a:fld>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5E0834C1-93E8-4696-A64B-40C97EC59A88}" type="slidenum">
              <a:rPr lang="ru-RU" altLang="en-US"/>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CB6748-4F81-4749-85DE-FDDD7A6D298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CADD58F-EB61-4F35-A14B-DA9858FD6BA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123228E-12A2-4101-AEC5-EF4AB5E9021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4038DD9-C1CC-4437-A883-0546E62B822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8599D5B-5385-49AD-9D72-06CBDCE8D2A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5A22123-1C47-409D-B5BD-BDBC79D8A3F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B0256EF-B0EF-4D6B-8FD7-963285A7AAC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FFF200"/>
            </a:gs>
            <a:gs pos="45000">
              <a:srgbClr val="FF7A00"/>
            </a:gs>
            <a:gs pos="70000">
              <a:srgbClr val="FF0300"/>
            </a:gs>
            <a:gs pos="100000">
              <a:srgbClr val="4D0808"/>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E410E7F-1E96-471B-807C-0D22E36D44E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ru-RU"/>
          </a:p>
        </p:txBody>
      </p:sp>
      <p:sp>
        <p:nvSpPr>
          <p:cNvPr id="522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altLang="en-US" smtClean="0"/>
              <a:t>Образец заголовка</a:t>
            </a:r>
          </a:p>
        </p:txBody>
      </p:sp>
      <p:sp>
        <p:nvSpPr>
          <p:cNvPr id="522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522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fld id="{4344508A-ECB1-4127-9A18-6366F2DA6EFE}" type="datetimeFigureOut">
              <a:rPr lang="ru-RU"/>
              <a:pPr/>
              <a:t>15.01.2013</a:t>
            </a:fld>
            <a:endParaRPr lang="ru-RU" altLang="en-US"/>
          </a:p>
        </p:txBody>
      </p:sp>
      <p:sp>
        <p:nvSpPr>
          <p:cNvPr id="522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ru-RU" altLang="en-US"/>
          </a:p>
        </p:txBody>
      </p:sp>
      <p:sp>
        <p:nvSpPr>
          <p:cNvPr id="522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8B3A02C8-C498-4D92-A6B9-902FCADAEFE6}" type="slidenum">
              <a:rPr lang="ru-RU" altLang="en-US"/>
              <a:pPr/>
              <a:t>‹#›</a:t>
            </a:fld>
            <a:endParaRPr lang="ru-RU" altLang="en-US"/>
          </a:p>
        </p:txBody>
      </p:sp>
      <p:grpSp>
        <p:nvGrpSpPr>
          <p:cNvPr id="52232" name="Group 8"/>
          <p:cNvGrpSpPr>
            <a:grpSpLocks/>
          </p:cNvGrpSpPr>
          <p:nvPr/>
        </p:nvGrpSpPr>
        <p:grpSpPr bwMode="auto">
          <a:xfrm>
            <a:off x="8153400" y="152400"/>
            <a:ext cx="792163" cy="1295400"/>
            <a:chOff x="5136" y="960"/>
            <a:chExt cx="528" cy="864"/>
          </a:xfrm>
        </p:grpSpPr>
        <p:sp>
          <p:nvSpPr>
            <p:cNvPr id="522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ru-RU"/>
            </a:p>
          </p:txBody>
        </p:sp>
        <p:sp>
          <p:nvSpPr>
            <p:cNvPr id="5223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ru-RU"/>
            </a:p>
          </p:txBody>
        </p:sp>
        <p:sp>
          <p:nvSpPr>
            <p:cNvPr id="5223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ru-RU"/>
            </a:p>
          </p:txBody>
        </p:sp>
        <p:sp>
          <p:nvSpPr>
            <p:cNvPr id="5223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ru-RU"/>
            </a:p>
          </p:txBody>
        </p:sp>
        <p:sp>
          <p:nvSpPr>
            <p:cNvPr id="5223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ru-RU"/>
            </a:p>
          </p:txBody>
        </p:sp>
        <p:sp>
          <p:nvSpPr>
            <p:cNvPr id="5223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ru-RU"/>
            </a:p>
          </p:txBody>
        </p:sp>
        <p:sp>
          <p:nvSpPr>
            <p:cNvPr id="5223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ru-RU"/>
            </a:p>
          </p:txBody>
        </p:sp>
        <p:sp>
          <p:nvSpPr>
            <p:cNvPr id="5224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ru-RU"/>
            </a:p>
          </p:txBody>
        </p:sp>
        <p:sp>
          <p:nvSpPr>
            <p:cNvPr id="5224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ru-RU"/>
            </a:p>
          </p:txBody>
        </p:sp>
        <p:sp>
          <p:nvSpPr>
            <p:cNvPr id="5224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ru-RU"/>
            </a:p>
          </p:txBody>
        </p:sp>
        <p:sp>
          <p:nvSpPr>
            <p:cNvPr id="5224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ru-RU"/>
            </a:p>
          </p:txBody>
        </p:sp>
        <p:sp>
          <p:nvSpPr>
            <p:cNvPr id="5224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ru-RU"/>
            </a:p>
          </p:txBody>
        </p:sp>
        <p:sp>
          <p:nvSpPr>
            <p:cNvPr id="522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ru-RU"/>
            </a:p>
          </p:txBody>
        </p:sp>
        <p:sp>
          <p:nvSpPr>
            <p:cNvPr id="5224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ru-RU"/>
            </a:p>
          </p:txBody>
        </p:sp>
        <p:sp>
          <p:nvSpPr>
            <p:cNvPr id="5224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ru-RU"/>
            </a:p>
          </p:txBody>
        </p:sp>
        <p:sp>
          <p:nvSpPr>
            <p:cNvPr id="5224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ru-RU"/>
            </a:p>
          </p:txBody>
        </p:sp>
        <p:sp>
          <p:nvSpPr>
            <p:cNvPr id="522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ru-RU"/>
            </a:p>
          </p:txBody>
        </p:sp>
        <p:sp>
          <p:nvSpPr>
            <p:cNvPr id="5225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ru-RU"/>
            </a:p>
          </p:txBody>
        </p:sp>
        <p:sp>
          <p:nvSpPr>
            <p:cNvPr id="5225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ru-RU"/>
            </a:p>
          </p:txBody>
        </p:sp>
        <p:sp>
          <p:nvSpPr>
            <p:cNvPr id="5225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ru-RU"/>
            </a:p>
          </p:txBody>
        </p:sp>
        <p:sp>
          <p:nvSpPr>
            <p:cNvPr id="522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ru-RU"/>
            </a:p>
          </p:txBody>
        </p:sp>
        <p:sp>
          <p:nvSpPr>
            <p:cNvPr id="5225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ru-RU"/>
            </a:p>
          </p:txBody>
        </p:sp>
        <p:sp>
          <p:nvSpPr>
            <p:cNvPr id="5225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ru-RU"/>
            </a:p>
          </p:txBody>
        </p:sp>
        <p:sp>
          <p:nvSpPr>
            <p:cNvPr id="5225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ru-RU"/>
            </a:p>
          </p:txBody>
        </p:sp>
        <p:sp>
          <p:nvSpPr>
            <p:cNvPr id="5225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ru-RU"/>
            </a:p>
          </p:txBody>
        </p:sp>
        <p:sp>
          <p:nvSpPr>
            <p:cNvPr id="5225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ru-RU"/>
            </a:p>
          </p:txBody>
        </p:sp>
        <p:sp>
          <p:nvSpPr>
            <p:cNvPr id="5225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ru-RU"/>
            </a:p>
          </p:txBody>
        </p:sp>
        <p:sp>
          <p:nvSpPr>
            <p:cNvPr id="5226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ru-RU"/>
            </a:p>
          </p:txBody>
        </p:sp>
        <p:sp>
          <p:nvSpPr>
            <p:cNvPr id="5226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ru-RU"/>
            </a:p>
          </p:txBody>
        </p:sp>
        <p:sp>
          <p:nvSpPr>
            <p:cNvPr id="5226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ru-RU"/>
            </a:p>
          </p:txBody>
        </p:sp>
        <p:sp>
          <p:nvSpPr>
            <p:cNvPr id="5226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ru-RU"/>
            </a:p>
          </p:txBody>
        </p:sp>
      </p:grpSp>
    </p:spTree>
  </p:cSld>
  <p:clrMap bg1="dk2" tx1="lt1" bg2="dk1" tx2="lt2" accent1="accent1" accent2="accent2" accent3="accent3" accent4="accent4" accent5="accent5" accent6="accent6" hlink="hlink" folHlink="folHlink"/>
  <p:sldLayoutIdLst>
    <p:sldLayoutId id="2147483652"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http://images.yandex.ru/yandpage?q=1351283264&amp;p=7&amp;ag=ih&amp;rpt2=simage&amp;qs=text%3D%25F7%25C5%25CC%25C9%25CB%25C1%25D1%2B%25EF%25D4%25C5%25DE%25C5%25D3%25D4%25D7%25C5%25CE%25CE%25C1%25D1%2B%25D7%25CF%25CA%25CE%25C1%2B1941%2B-%2B1945%2B%25C7%25C7.%26isize%3D%26ogo%3D5%26rpt%3Dimage" TargetMode="External"/><Relationship Id="rId7"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3"/>
          <p:cNvSpPr>
            <a:spLocks noGrp="1" noChangeArrowheads="1"/>
          </p:cNvSpPr>
          <p:nvPr>
            <p:ph type="subTitle" idx="4294967295"/>
          </p:nvPr>
        </p:nvSpPr>
        <p:spPr>
          <a:xfrm>
            <a:off x="7524750" y="4797425"/>
            <a:ext cx="647700" cy="287338"/>
          </a:xfrm>
        </p:spPr>
        <p:txBody>
          <a:bodyPr/>
          <a:lstStyle/>
          <a:p>
            <a:pPr marL="0" indent="0" algn="r">
              <a:buFont typeface="Wingdings" pitchFamily="2" charset="2"/>
              <a:buNone/>
            </a:pPr>
            <a:endParaRPr lang="ru-RU" sz="3200" b="1" i="1">
              <a:solidFill>
                <a:srgbClr val="663300"/>
              </a:solidFill>
            </a:endParaRPr>
          </a:p>
          <a:p>
            <a:pPr marL="0" indent="0" algn="r">
              <a:buFont typeface="Wingdings" pitchFamily="2" charset="2"/>
              <a:buNone/>
            </a:pPr>
            <a:endParaRPr lang="ru-RU" sz="3200" b="1" i="1">
              <a:solidFill>
                <a:srgbClr val="663300"/>
              </a:solidFill>
            </a:endParaRPr>
          </a:p>
          <a:p>
            <a:pPr marL="0" indent="0" algn="r">
              <a:buFont typeface="Wingdings" pitchFamily="2" charset="2"/>
              <a:buNone/>
            </a:pPr>
            <a:endParaRPr lang="ru-RU" sz="3200" b="1" i="1">
              <a:solidFill>
                <a:srgbClr val="663300"/>
              </a:solidFill>
            </a:endParaRPr>
          </a:p>
          <a:p>
            <a:pPr marL="0" indent="0" algn="r">
              <a:buFont typeface="Wingdings" pitchFamily="2" charset="2"/>
              <a:buNone/>
            </a:pPr>
            <a:endParaRPr lang="ru-RU" sz="2400" b="1" i="1">
              <a:solidFill>
                <a:srgbClr val="663300"/>
              </a:solidFill>
            </a:endParaRPr>
          </a:p>
        </p:txBody>
      </p:sp>
      <p:sp>
        <p:nvSpPr>
          <p:cNvPr id="2052" name="WordArt 4"/>
          <p:cNvSpPr>
            <a:spLocks noChangeArrowheads="1" noChangeShapeType="1" noTextEdit="1"/>
          </p:cNvSpPr>
          <p:nvPr/>
        </p:nvSpPr>
        <p:spPr bwMode="auto">
          <a:xfrm>
            <a:off x="1071563" y="642938"/>
            <a:ext cx="8321675" cy="2665412"/>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rgbClr val="FF6600"/>
              </a:extrusionClr>
            </a:sp3d>
          </a:bodyPr>
          <a:lstStyle/>
          <a:p>
            <a:pPr algn="ctr"/>
            <a:r>
              <a:rPr lang="ru-RU" sz="3600" b="1" kern="10">
                <a:ln w="9525">
                  <a:round/>
                  <a:headEnd/>
                  <a:tailEnd/>
                </a:ln>
                <a:gradFill rotWithShape="1">
                  <a:gsLst>
                    <a:gs pos="0">
                      <a:srgbClr val="060313"/>
                    </a:gs>
                    <a:gs pos="50000">
                      <a:srgbClr val="000000"/>
                    </a:gs>
                    <a:gs pos="100000">
                      <a:srgbClr val="060313"/>
                    </a:gs>
                  </a:gsLst>
                  <a:lin ang="5400000" scaled="1"/>
                </a:gradFill>
                <a:latin typeface="Impact"/>
              </a:rPr>
              <a:t> </a:t>
            </a:r>
          </a:p>
        </p:txBody>
      </p:sp>
      <p:sp>
        <p:nvSpPr>
          <p:cNvPr id="2" name="Rectangle 5"/>
          <p:cNvSpPr>
            <a:spLocks noChangeArrowheads="1"/>
          </p:cNvSpPr>
          <p:nvPr/>
        </p:nvSpPr>
        <p:spPr bwMode="auto">
          <a:xfrm>
            <a:off x="2987675" y="6092825"/>
            <a:ext cx="2374900" cy="519113"/>
          </a:xfrm>
          <a:prstGeom prst="rect">
            <a:avLst/>
          </a:prstGeom>
          <a:noFill/>
          <a:ln w="9525">
            <a:noFill/>
            <a:miter lim="800000"/>
            <a:headEnd/>
            <a:tailEnd/>
          </a:ln>
        </p:spPr>
        <p:txBody>
          <a:bodyPr>
            <a:spAutoFit/>
          </a:bodyPr>
          <a:lstStyle/>
          <a:p>
            <a:pPr>
              <a:spcBef>
                <a:spcPct val="20000"/>
              </a:spcBef>
            </a:pPr>
            <a:r>
              <a:rPr lang="ru-RU" sz="2800" b="1" i="1">
                <a:solidFill>
                  <a:schemeClr val="tx2"/>
                </a:solidFill>
              </a:rPr>
              <a:t>            2012 г.</a:t>
            </a:r>
          </a:p>
        </p:txBody>
      </p:sp>
      <p:sp>
        <p:nvSpPr>
          <p:cNvPr id="2053" name="TextBox 4"/>
          <p:cNvSpPr txBox="1">
            <a:spLocks noChangeArrowheads="1"/>
          </p:cNvSpPr>
          <p:nvPr/>
        </p:nvSpPr>
        <p:spPr bwMode="auto">
          <a:xfrm>
            <a:off x="1071563" y="1000125"/>
            <a:ext cx="7072312" cy="2835275"/>
          </a:xfrm>
          <a:prstGeom prst="rect">
            <a:avLst/>
          </a:prstGeom>
          <a:noFill/>
          <a:ln w="9525">
            <a:noFill/>
            <a:miter lim="800000"/>
            <a:headEnd/>
            <a:tailEnd/>
          </a:ln>
        </p:spPr>
        <p:txBody>
          <a:bodyPr>
            <a:spAutoFit/>
          </a:bodyPr>
          <a:lstStyle/>
          <a:p>
            <a:pPr algn="ctr"/>
            <a:r>
              <a:rPr lang="ru-RU" sz="6000" b="1"/>
              <a:t>Фронтовые страницы </a:t>
            </a:r>
          </a:p>
          <a:p>
            <a:pPr algn="ctr"/>
            <a:r>
              <a:rPr lang="ru-RU" sz="6000" b="1"/>
              <a:t>русской поэзии</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2052"/>
                                        </p:tgtEl>
                                        <p:attrNameLst>
                                          <p:attrName>style.visibility</p:attrName>
                                        </p:attrNameLst>
                                      </p:cBhvr>
                                      <p:to>
                                        <p:strVal val="visible"/>
                                      </p:to>
                                    </p:set>
                                    <p:animEffect transition="in" filter="blinds(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051050" y="549275"/>
            <a:ext cx="5076825" cy="1143000"/>
          </a:xfrm>
        </p:spPr>
        <p:txBody>
          <a:bodyPr anchor="ctr">
            <a:normAutofit/>
          </a:bodyPr>
          <a:lstStyle/>
          <a:p>
            <a:r>
              <a:rPr lang="ru-RU" sz="3400" b="0">
                <a:effectLst>
                  <a:outerShdw blurRad="38100" dist="38100" dir="2700000" algn="tl">
                    <a:srgbClr val="000000"/>
                  </a:outerShdw>
                </a:effectLst>
              </a:rPr>
              <a:t>Алексей Сурков</a:t>
            </a:r>
            <a:br>
              <a:rPr lang="ru-RU" sz="3400" b="0">
                <a:effectLst>
                  <a:outerShdw blurRad="38100" dist="38100" dir="2700000" algn="tl">
                    <a:srgbClr val="000000"/>
                  </a:outerShdw>
                </a:effectLst>
              </a:rPr>
            </a:br>
            <a:r>
              <a:rPr lang="ru-RU" sz="3400" b="0">
                <a:effectLst>
                  <a:outerShdw blurRad="38100" dist="38100" dir="2700000" algn="tl">
                    <a:srgbClr val="000000"/>
                  </a:outerShdw>
                </a:effectLst>
              </a:rPr>
              <a:t> (1899-1983)</a:t>
            </a:r>
          </a:p>
        </p:txBody>
      </p:sp>
      <p:pic>
        <p:nvPicPr>
          <p:cNvPr id="11267" name="Picture 5" descr="surkov"/>
          <p:cNvPicPr>
            <a:picLocks noChangeAspect="1" noChangeArrowheads="1"/>
          </p:cNvPicPr>
          <p:nvPr>
            <p:ph type="clipArt" sz="half" idx="4294967295"/>
          </p:nvPr>
        </p:nvPicPr>
        <p:blipFill>
          <a:blip r:embed="rId2" cstate="email"/>
          <a:srcRect/>
          <a:stretch>
            <a:fillRect/>
          </a:stretch>
        </p:blipFill>
        <p:spPr>
          <a:xfrm>
            <a:off x="571472" y="2000240"/>
            <a:ext cx="2960687" cy="4103688"/>
          </a:xfrm>
          <a:noFill/>
          <a:ln w="38100">
            <a:solidFill>
              <a:srgbClr val="000000"/>
            </a:solidFill>
          </a:ln>
        </p:spPr>
      </p:pic>
      <p:sp>
        <p:nvSpPr>
          <p:cNvPr id="11268" name="Text Box 10"/>
          <p:cNvSpPr txBox="1">
            <a:spLocks noChangeArrowheads="1"/>
          </p:cNvSpPr>
          <p:nvPr/>
        </p:nvSpPr>
        <p:spPr bwMode="auto">
          <a:xfrm>
            <a:off x="3786188" y="2714625"/>
            <a:ext cx="4679950" cy="1311275"/>
          </a:xfrm>
          <a:prstGeom prst="rect">
            <a:avLst/>
          </a:prstGeom>
          <a:noFill/>
          <a:ln w="9525">
            <a:noFill/>
            <a:miter lim="800000"/>
            <a:headEnd/>
            <a:tailEnd/>
          </a:ln>
        </p:spPr>
        <p:txBody>
          <a:bodyPr>
            <a:spAutoFit/>
          </a:bodyPr>
          <a:lstStyle/>
          <a:p>
            <a:pPr>
              <a:spcBef>
                <a:spcPct val="50000"/>
              </a:spcBef>
            </a:pPr>
            <a:r>
              <a:rPr lang="ru-RU" sz="2000"/>
              <a:t>Алексей Александрович на финской и Великой Отечественной войнах был военным корреспондентом. Автор знаменитой песни «Землянка».</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79450" y="277813"/>
            <a:ext cx="7112000" cy="71437"/>
          </a:xfrm>
        </p:spPr>
        <p:txBody>
          <a:bodyPr/>
          <a:lstStyle/>
          <a:p>
            <a:endParaRPr lang="ru-RU" sz="3500"/>
          </a:p>
        </p:txBody>
      </p:sp>
      <p:sp>
        <p:nvSpPr>
          <p:cNvPr id="34819" name="Rectangle 3"/>
          <p:cNvSpPr>
            <a:spLocks noGrp="1" noChangeArrowheads="1"/>
          </p:cNvSpPr>
          <p:nvPr>
            <p:ph type="body" idx="1"/>
          </p:nvPr>
        </p:nvSpPr>
        <p:spPr>
          <a:xfrm>
            <a:off x="684213" y="620713"/>
            <a:ext cx="7773987" cy="5475287"/>
          </a:xfrm>
        </p:spPr>
        <p:txBody>
          <a:bodyPr/>
          <a:lstStyle/>
          <a:p>
            <a:pPr>
              <a:lnSpc>
                <a:spcPct val="90000"/>
              </a:lnSpc>
              <a:buFont typeface="Wingdings" pitchFamily="2" charset="2"/>
              <a:buNone/>
            </a:pPr>
            <a:r>
              <a:rPr lang="ru-RU" sz="1700"/>
              <a:t>Бьётся в тесной печурке огонь,</a:t>
            </a:r>
          </a:p>
          <a:p>
            <a:pPr>
              <a:lnSpc>
                <a:spcPct val="90000"/>
              </a:lnSpc>
              <a:buFont typeface="Wingdings" pitchFamily="2" charset="2"/>
              <a:buNone/>
            </a:pPr>
            <a:r>
              <a:rPr lang="ru-RU" sz="1700"/>
              <a:t>На поленьях смола, как слеза,</a:t>
            </a:r>
          </a:p>
          <a:p>
            <a:pPr>
              <a:lnSpc>
                <a:spcPct val="90000"/>
              </a:lnSpc>
              <a:buFont typeface="Wingdings" pitchFamily="2" charset="2"/>
              <a:buNone/>
            </a:pPr>
            <a:r>
              <a:rPr lang="ru-RU" sz="1700"/>
              <a:t>И поёт мне в землянке гармонь</a:t>
            </a:r>
          </a:p>
          <a:p>
            <a:pPr>
              <a:lnSpc>
                <a:spcPct val="90000"/>
              </a:lnSpc>
              <a:buFont typeface="Wingdings" pitchFamily="2" charset="2"/>
              <a:buNone/>
            </a:pPr>
            <a:r>
              <a:rPr lang="ru-RU" sz="1700"/>
              <a:t>Про улыбку твою и глаза.</a:t>
            </a:r>
          </a:p>
          <a:p>
            <a:pPr>
              <a:lnSpc>
                <a:spcPct val="90000"/>
              </a:lnSpc>
              <a:buFont typeface="Wingdings" pitchFamily="2" charset="2"/>
              <a:buNone/>
            </a:pPr>
            <a:endParaRPr lang="ru-RU" sz="1700"/>
          </a:p>
          <a:p>
            <a:pPr>
              <a:lnSpc>
                <a:spcPct val="90000"/>
              </a:lnSpc>
              <a:buFont typeface="Wingdings" pitchFamily="2" charset="2"/>
              <a:buNone/>
            </a:pPr>
            <a:r>
              <a:rPr lang="ru-RU" sz="1700"/>
              <a:t>Про тебя мне шептали кусты</a:t>
            </a:r>
          </a:p>
          <a:p>
            <a:pPr>
              <a:lnSpc>
                <a:spcPct val="90000"/>
              </a:lnSpc>
              <a:buFont typeface="Wingdings" pitchFamily="2" charset="2"/>
              <a:buNone/>
            </a:pPr>
            <a:r>
              <a:rPr lang="ru-RU" sz="1700"/>
              <a:t>В белоснежных полях под Москвой.</a:t>
            </a:r>
          </a:p>
          <a:p>
            <a:pPr>
              <a:lnSpc>
                <a:spcPct val="90000"/>
              </a:lnSpc>
              <a:buFont typeface="Wingdings" pitchFamily="2" charset="2"/>
              <a:buNone/>
            </a:pPr>
            <a:r>
              <a:rPr lang="ru-RU" sz="1700"/>
              <a:t>Я хочу, чтобы слышала ты,</a:t>
            </a:r>
          </a:p>
          <a:p>
            <a:pPr>
              <a:lnSpc>
                <a:spcPct val="90000"/>
              </a:lnSpc>
              <a:buFont typeface="Wingdings" pitchFamily="2" charset="2"/>
              <a:buNone/>
            </a:pPr>
            <a:r>
              <a:rPr lang="ru-RU" sz="1700"/>
              <a:t>Как тоскует мой голос живой.</a:t>
            </a:r>
          </a:p>
          <a:p>
            <a:pPr>
              <a:lnSpc>
                <a:spcPct val="90000"/>
              </a:lnSpc>
              <a:buFont typeface="Wingdings" pitchFamily="2" charset="2"/>
              <a:buNone/>
            </a:pPr>
            <a:endParaRPr lang="ru-RU" sz="1700"/>
          </a:p>
          <a:p>
            <a:pPr>
              <a:lnSpc>
                <a:spcPct val="90000"/>
              </a:lnSpc>
              <a:buFont typeface="Wingdings" pitchFamily="2" charset="2"/>
              <a:buNone/>
            </a:pPr>
            <a:r>
              <a:rPr lang="ru-RU" sz="1700"/>
              <a:t>Ты сейчас далеко-далеко,</a:t>
            </a:r>
          </a:p>
          <a:p>
            <a:pPr>
              <a:lnSpc>
                <a:spcPct val="90000"/>
              </a:lnSpc>
              <a:buFont typeface="Wingdings" pitchFamily="2" charset="2"/>
              <a:buNone/>
            </a:pPr>
            <a:r>
              <a:rPr lang="ru-RU" sz="1700"/>
              <a:t>Между нами снега и снега.</a:t>
            </a:r>
          </a:p>
          <a:p>
            <a:pPr>
              <a:lnSpc>
                <a:spcPct val="90000"/>
              </a:lnSpc>
              <a:buFont typeface="Wingdings" pitchFamily="2" charset="2"/>
              <a:buNone/>
            </a:pPr>
            <a:r>
              <a:rPr lang="ru-RU" sz="1700"/>
              <a:t>До тебя мне дойти нелегко,</a:t>
            </a:r>
          </a:p>
          <a:p>
            <a:pPr>
              <a:lnSpc>
                <a:spcPct val="90000"/>
              </a:lnSpc>
              <a:buFont typeface="Wingdings" pitchFamily="2" charset="2"/>
              <a:buNone/>
            </a:pPr>
            <a:r>
              <a:rPr lang="ru-RU" sz="1700"/>
              <a:t>А до смерти - четыре шага.</a:t>
            </a:r>
          </a:p>
          <a:p>
            <a:pPr>
              <a:lnSpc>
                <a:spcPct val="90000"/>
              </a:lnSpc>
              <a:buFont typeface="Wingdings" pitchFamily="2" charset="2"/>
              <a:buNone/>
            </a:pPr>
            <a:endParaRPr lang="ru-RU" sz="1700"/>
          </a:p>
          <a:p>
            <a:pPr>
              <a:lnSpc>
                <a:spcPct val="90000"/>
              </a:lnSpc>
              <a:buFont typeface="Wingdings" pitchFamily="2" charset="2"/>
              <a:buNone/>
            </a:pPr>
            <a:r>
              <a:rPr lang="ru-RU" sz="1700"/>
              <a:t>Пой, гармоника, вьюге назло,</a:t>
            </a:r>
          </a:p>
          <a:p>
            <a:pPr>
              <a:lnSpc>
                <a:spcPct val="90000"/>
              </a:lnSpc>
              <a:buFont typeface="Wingdings" pitchFamily="2" charset="2"/>
              <a:buNone/>
            </a:pPr>
            <a:r>
              <a:rPr lang="ru-RU" sz="1700"/>
              <a:t>Заплутавшее счастье зови.</a:t>
            </a:r>
          </a:p>
          <a:p>
            <a:pPr>
              <a:lnSpc>
                <a:spcPct val="90000"/>
              </a:lnSpc>
              <a:buFont typeface="Wingdings" pitchFamily="2" charset="2"/>
              <a:buNone/>
            </a:pPr>
            <a:r>
              <a:rPr lang="ru-RU" sz="1700"/>
              <a:t>Мне в холодной землянке тепло</a:t>
            </a:r>
          </a:p>
          <a:p>
            <a:pPr>
              <a:lnSpc>
                <a:spcPct val="90000"/>
              </a:lnSpc>
              <a:buFont typeface="Wingdings" pitchFamily="2" charset="2"/>
              <a:buNone/>
            </a:pPr>
            <a:r>
              <a:rPr lang="ru-RU" sz="1700"/>
              <a:t>От моей негасимой любви.              Ноябрь, 1941 г. Под Москвой.</a:t>
            </a:r>
          </a:p>
          <a:p>
            <a:pPr>
              <a:lnSpc>
                <a:spcPct val="90000"/>
              </a:lnSpc>
              <a:buFont typeface="Wingdings" pitchFamily="2" charset="2"/>
              <a:buNone/>
            </a:pPr>
            <a:endParaRPr lang="ru-RU" sz="1700"/>
          </a:p>
        </p:txBody>
      </p:sp>
      <p:pic>
        <p:nvPicPr>
          <p:cNvPr id="34820" name="Picture 4" descr="0643"/>
          <p:cNvPicPr>
            <a:picLocks noChangeAspect="1" noChangeArrowheads="1"/>
          </p:cNvPicPr>
          <p:nvPr/>
        </p:nvPicPr>
        <p:blipFill>
          <a:blip r:embed="rId2" cstate="email"/>
          <a:srcRect/>
          <a:stretch>
            <a:fillRect/>
          </a:stretch>
        </p:blipFill>
        <p:spPr bwMode="auto">
          <a:xfrm>
            <a:off x="4427538" y="1700213"/>
            <a:ext cx="4319587" cy="30591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733800" y="4149725"/>
            <a:ext cx="1774825" cy="1206500"/>
          </a:xfrm>
        </p:spPr>
        <p:txBody>
          <a:bodyPr/>
          <a:lstStyle/>
          <a:p>
            <a:endParaRPr lang="ru-RU"/>
          </a:p>
        </p:txBody>
      </p:sp>
      <p:pic>
        <p:nvPicPr>
          <p:cNvPr id="39940" name="Picture 4" descr="IMG_0004"/>
          <p:cNvPicPr>
            <a:picLocks noChangeAspect="1" noChangeArrowheads="1"/>
          </p:cNvPicPr>
          <p:nvPr/>
        </p:nvPicPr>
        <p:blipFill>
          <a:blip r:embed="rId2" cstate="email"/>
          <a:srcRect/>
          <a:stretch>
            <a:fillRect/>
          </a:stretch>
        </p:blipFill>
        <p:spPr bwMode="auto">
          <a:xfrm>
            <a:off x="3203575" y="3573463"/>
            <a:ext cx="2860675" cy="2879725"/>
          </a:xfrm>
          <a:prstGeom prst="rect">
            <a:avLst/>
          </a:prstGeom>
          <a:noFill/>
        </p:spPr>
      </p:pic>
      <p:sp>
        <p:nvSpPr>
          <p:cNvPr id="39941" name="WordArt 5"/>
          <p:cNvSpPr>
            <a:spLocks noChangeArrowheads="1" noChangeShapeType="1" noTextEdit="1"/>
          </p:cNvSpPr>
          <p:nvPr/>
        </p:nvSpPr>
        <p:spPr bwMode="auto">
          <a:xfrm>
            <a:off x="539750" y="1412875"/>
            <a:ext cx="8207375" cy="1584325"/>
          </a:xfrm>
          <a:prstGeom prst="rect">
            <a:avLst/>
          </a:prstGeom>
        </p:spPr>
        <p:txBody>
          <a:bodyPr wrap="none" fromWordArt="1">
            <a:prstTxWarp prst="textPlain">
              <a:avLst>
                <a:gd name="adj" fmla="val 50000"/>
              </a:avLst>
            </a:prstTxWarp>
          </a:bodyPr>
          <a:lstStyle/>
          <a:p>
            <a:pPr algn="ctr"/>
            <a:r>
              <a:rPr lang="ru-RU" sz="1400" kern="10">
                <a:ln w="9525">
                  <a:noFill/>
                  <a:round/>
                  <a:headEnd/>
                  <a:tailEnd/>
                </a:ln>
                <a:effectLst>
                  <a:outerShdw dist="45791" dir="2021404" algn="ctr" rotWithShape="0">
                    <a:srgbClr val="B2B2B2">
                      <a:alpha val="80000"/>
                    </a:srgbClr>
                  </a:outerShdw>
                </a:effectLst>
                <a:latin typeface="Times New Roman"/>
                <a:cs typeface="Times New Roman"/>
              </a:rPr>
              <a:t>Поэты  Юхотского  края  о  войне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flipV="1">
            <a:off x="1403350" y="1417638"/>
            <a:ext cx="588963" cy="355600"/>
          </a:xfrm>
        </p:spPr>
        <p:txBody>
          <a:bodyPr/>
          <a:lstStyle/>
          <a:p>
            <a:endParaRPr lang="ru-RU" sz="3500"/>
          </a:p>
        </p:txBody>
      </p:sp>
      <p:sp>
        <p:nvSpPr>
          <p:cNvPr id="40963" name="Rectangle 3"/>
          <p:cNvSpPr>
            <a:spLocks noGrp="1" noChangeArrowheads="1"/>
          </p:cNvSpPr>
          <p:nvPr>
            <p:ph type="body" idx="1"/>
          </p:nvPr>
        </p:nvSpPr>
        <p:spPr>
          <a:xfrm>
            <a:off x="323850" y="3357563"/>
            <a:ext cx="2447925" cy="2738437"/>
          </a:xfrm>
        </p:spPr>
        <p:txBody>
          <a:bodyPr/>
          <a:lstStyle/>
          <a:p>
            <a:pPr>
              <a:lnSpc>
                <a:spcPct val="80000"/>
              </a:lnSpc>
              <a:buFont typeface="Wingdings" pitchFamily="2" charset="2"/>
              <a:buNone/>
            </a:pPr>
            <a:r>
              <a:rPr lang="ru-RU" sz="1500"/>
              <a:t>      Груздев Владимир Николаевич родился 7 июля 1940 года в деревне Мокеево Некрасовского района Ярославской области. Закончил Ярославский государственный педагогический институт имени К. Д. Ушинского. </a:t>
            </a:r>
          </a:p>
        </p:txBody>
      </p:sp>
      <p:pic>
        <p:nvPicPr>
          <p:cNvPr id="40964" name="Picture 4" descr="IMG_0005"/>
          <p:cNvPicPr>
            <a:picLocks noChangeAspect="1" noChangeArrowheads="1"/>
          </p:cNvPicPr>
          <p:nvPr/>
        </p:nvPicPr>
        <p:blipFill>
          <a:blip r:embed="rId2" cstate="email"/>
          <a:srcRect/>
          <a:stretch>
            <a:fillRect/>
          </a:stretch>
        </p:blipFill>
        <p:spPr bwMode="auto">
          <a:xfrm>
            <a:off x="684213" y="549275"/>
            <a:ext cx="1911350" cy="2592388"/>
          </a:xfrm>
          <a:prstGeom prst="rect">
            <a:avLst/>
          </a:prstGeom>
          <a:noFill/>
        </p:spPr>
      </p:pic>
      <p:pic>
        <p:nvPicPr>
          <p:cNvPr id="40965" name="Picture 5" descr="IMG_0006"/>
          <p:cNvPicPr>
            <a:picLocks noChangeAspect="1" noChangeArrowheads="1"/>
          </p:cNvPicPr>
          <p:nvPr/>
        </p:nvPicPr>
        <p:blipFill>
          <a:blip r:embed="rId3" cstate="email"/>
          <a:srcRect/>
          <a:stretch>
            <a:fillRect/>
          </a:stretch>
        </p:blipFill>
        <p:spPr bwMode="auto">
          <a:xfrm>
            <a:off x="2987675" y="549275"/>
            <a:ext cx="5851525" cy="57594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flipV="1">
            <a:off x="1619250" y="1417638"/>
            <a:ext cx="6381750" cy="282575"/>
          </a:xfrm>
        </p:spPr>
        <p:txBody>
          <a:bodyPr/>
          <a:lstStyle/>
          <a:p>
            <a:endParaRPr lang="ru-RU" sz="3500"/>
          </a:p>
        </p:txBody>
      </p:sp>
      <p:sp>
        <p:nvSpPr>
          <p:cNvPr id="41987" name="Rectangle 3"/>
          <p:cNvSpPr>
            <a:spLocks noGrp="1" noChangeArrowheads="1"/>
          </p:cNvSpPr>
          <p:nvPr>
            <p:ph type="body" idx="1"/>
          </p:nvPr>
        </p:nvSpPr>
        <p:spPr/>
        <p:txBody>
          <a:bodyPr/>
          <a:lstStyle/>
          <a:p>
            <a:endParaRPr lang="ru-RU"/>
          </a:p>
        </p:txBody>
      </p:sp>
      <p:pic>
        <p:nvPicPr>
          <p:cNvPr id="41988" name="Picture 4" descr="IMG_0007"/>
          <p:cNvPicPr>
            <a:picLocks noChangeAspect="1" noChangeArrowheads="1"/>
          </p:cNvPicPr>
          <p:nvPr/>
        </p:nvPicPr>
        <p:blipFill>
          <a:blip r:embed="rId2" cstate="email"/>
          <a:srcRect/>
          <a:stretch>
            <a:fillRect/>
          </a:stretch>
        </p:blipFill>
        <p:spPr bwMode="auto">
          <a:xfrm>
            <a:off x="468313" y="404813"/>
            <a:ext cx="8351837" cy="61277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flipV="1">
            <a:off x="2339975" y="1700213"/>
            <a:ext cx="3887788" cy="865187"/>
          </a:xfrm>
        </p:spPr>
        <p:txBody>
          <a:bodyPr/>
          <a:lstStyle/>
          <a:p>
            <a:endParaRPr lang="ru-RU"/>
          </a:p>
        </p:txBody>
      </p:sp>
      <p:sp>
        <p:nvSpPr>
          <p:cNvPr id="43011" name="Rectangle 3"/>
          <p:cNvSpPr>
            <a:spLocks noGrp="1" noChangeArrowheads="1"/>
          </p:cNvSpPr>
          <p:nvPr>
            <p:ph type="body" idx="1"/>
          </p:nvPr>
        </p:nvSpPr>
        <p:spPr>
          <a:xfrm>
            <a:off x="3579813" y="1719263"/>
            <a:ext cx="3432175" cy="4411662"/>
          </a:xfrm>
        </p:spPr>
        <p:txBody>
          <a:bodyPr/>
          <a:lstStyle/>
          <a:p>
            <a:endParaRPr lang="ru-RU"/>
          </a:p>
        </p:txBody>
      </p:sp>
      <p:pic>
        <p:nvPicPr>
          <p:cNvPr id="43012" name="Picture 4" descr="IMG_0008"/>
          <p:cNvPicPr>
            <a:picLocks noChangeAspect="1" noChangeArrowheads="1"/>
          </p:cNvPicPr>
          <p:nvPr/>
        </p:nvPicPr>
        <p:blipFill>
          <a:blip r:embed="rId2" cstate="email"/>
          <a:srcRect/>
          <a:stretch>
            <a:fillRect/>
          </a:stretch>
        </p:blipFill>
        <p:spPr bwMode="auto">
          <a:xfrm>
            <a:off x="1763713" y="549275"/>
            <a:ext cx="5562600" cy="58594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6" name="Picture 6" descr="drunina"/>
          <p:cNvPicPr>
            <a:picLocks noGrp="1" noChangeAspect="1" noChangeArrowheads="1"/>
          </p:cNvPicPr>
          <p:nvPr>
            <p:ph type="body" sz="half" idx="4294967295"/>
          </p:nvPr>
        </p:nvPicPr>
        <p:blipFill>
          <a:blip r:embed="rId2" cstate="email"/>
          <a:srcRect/>
          <a:stretch>
            <a:fillRect/>
          </a:stretch>
        </p:blipFill>
        <p:spPr>
          <a:xfrm>
            <a:off x="6500813" y="714375"/>
            <a:ext cx="2143125" cy="2976563"/>
          </a:xfrm>
          <a:noFill/>
          <a:ln w="28575">
            <a:solidFill>
              <a:srgbClr val="000000"/>
            </a:solidFill>
          </a:ln>
        </p:spPr>
      </p:pic>
      <p:sp>
        <p:nvSpPr>
          <p:cNvPr id="10248" name="Text Box 8"/>
          <p:cNvSpPr txBox="1">
            <a:spLocks noChangeArrowheads="1"/>
          </p:cNvSpPr>
          <p:nvPr/>
        </p:nvSpPr>
        <p:spPr bwMode="auto">
          <a:xfrm>
            <a:off x="3643313" y="142875"/>
            <a:ext cx="3673475" cy="2225675"/>
          </a:xfrm>
          <a:prstGeom prst="rect">
            <a:avLst/>
          </a:prstGeom>
          <a:noFill/>
          <a:ln w="9525">
            <a:noFill/>
            <a:miter lim="800000"/>
            <a:headEnd/>
            <a:tailEnd/>
          </a:ln>
          <a:effectLst/>
        </p:spPr>
        <p:txBody>
          <a:bodyPr>
            <a:spAutoFit/>
          </a:bodyPr>
          <a:lstStyle/>
          <a:p>
            <a:pPr>
              <a:spcBef>
                <a:spcPct val="50000"/>
              </a:spcBef>
              <a:defRPr/>
            </a:pPr>
            <a:r>
              <a:rPr lang="ru-RU" sz="4000" b="1" dirty="0">
                <a:effectLst>
                  <a:outerShdw blurRad="38100" dist="38100" dir="2700000" algn="tl">
                    <a:srgbClr val="FFFFFF"/>
                  </a:outerShdw>
                </a:effectLst>
              </a:rPr>
              <a:t>Юлия </a:t>
            </a:r>
            <a:r>
              <a:rPr lang="ru-RU" sz="4000" b="1" dirty="0" err="1">
                <a:effectLst>
                  <a:outerShdw blurRad="38100" dist="38100" dir="2700000" algn="tl">
                    <a:srgbClr val="FFFFFF"/>
                  </a:outerShdw>
                </a:effectLst>
              </a:rPr>
              <a:t>Друнина</a:t>
            </a:r>
            <a:endParaRPr lang="ru-RU" sz="4000" b="1" dirty="0">
              <a:effectLst>
                <a:outerShdw blurRad="38100" dist="38100" dir="2700000" algn="tl">
                  <a:srgbClr val="FFFFFF"/>
                </a:outerShdw>
              </a:effectLst>
            </a:endParaRPr>
          </a:p>
          <a:p>
            <a:pPr>
              <a:spcBef>
                <a:spcPct val="50000"/>
              </a:spcBef>
              <a:defRPr/>
            </a:pPr>
            <a:r>
              <a:rPr lang="ru-RU" sz="4000" b="1" dirty="0">
                <a:effectLst>
                  <a:outerShdw blurRad="38100" dist="38100" dir="2700000" algn="tl">
                    <a:srgbClr val="FFFFFF"/>
                  </a:outerShdw>
                </a:effectLst>
              </a:rPr>
              <a:t>(1924-1991)</a:t>
            </a:r>
          </a:p>
        </p:txBody>
      </p:sp>
      <p:sp>
        <p:nvSpPr>
          <p:cNvPr id="10256" name="Text Box 16"/>
          <p:cNvSpPr txBox="1">
            <a:spLocks noChangeArrowheads="1"/>
          </p:cNvSpPr>
          <p:nvPr/>
        </p:nvSpPr>
        <p:spPr bwMode="auto">
          <a:xfrm>
            <a:off x="214313" y="285750"/>
            <a:ext cx="3455987" cy="2530475"/>
          </a:xfrm>
          <a:prstGeom prst="rect">
            <a:avLst/>
          </a:prstGeom>
          <a:noFill/>
          <a:ln w="9525">
            <a:noFill/>
            <a:miter lim="800000"/>
            <a:headEnd/>
            <a:tailEnd/>
          </a:ln>
        </p:spPr>
        <p:txBody>
          <a:bodyPr>
            <a:spAutoFit/>
          </a:bodyPr>
          <a:lstStyle/>
          <a:p>
            <a:pPr>
              <a:spcBef>
                <a:spcPct val="50000"/>
              </a:spcBef>
            </a:pPr>
            <a:r>
              <a:rPr lang="ru-RU" sz="2000"/>
              <a:t>Юлия Владимировна со школьной скамьи, в 17-летнем возрасте, ушла на фронт. До ранения в 1944 г. была батальонным санинструктором. Демобилизовалась сержантом медицинской службы.</a:t>
            </a:r>
          </a:p>
        </p:txBody>
      </p:sp>
      <p:sp>
        <p:nvSpPr>
          <p:cNvPr id="6149" name="Прямоугольник 6"/>
          <p:cNvSpPr>
            <a:spLocks noChangeArrowheads="1"/>
          </p:cNvSpPr>
          <p:nvPr/>
        </p:nvSpPr>
        <p:spPr bwMode="auto">
          <a:xfrm>
            <a:off x="428625" y="3500438"/>
            <a:ext cx="4572000" cy="2647950"/>
          </a:xfrm>
          <a:prstGeom prst="rect">
            <a:avLst/>
          </a:prstGeom>
          <a:noFill/>
          <a:ln w="9525">
            <a:noFill/>
            <a:miter lim="800000"/>
            <a:headEnd/>
            <a:tailEnd/>
          </a:ln>
        </p:spPr>
        <p:txBody>
          <a:bodyPr>
            <a:spAutoFit/>
          </a:bodyPr>
          <a:lstStyle/>
          <a:p>
            <a:r>
              <a:rPr lang="ru-RU"/>
              <a:t>Я только раз видала рукопашный.</a:t>
            </a:r>
            <a:br>
              <a:rPr lang="ru-RU"/>
            </a:br>
            <a:r>
              <a:rPr lang="ru-RU"/>
              <a:t>Раз – наяву. И тысячу - во сне.</a:t>
            </a:r>
            <a:br>
              <a:rPr lang="ru-RU"/>
            </a:br>
            <a:r>
              <a:rPr lang="ru-RU"/>
              <a:t>Кто говорит, что на войне не страшно,</a:t>
            </a:r>
            <a:br>
              <a:rPr lang="ru-RU"/>
            </a:br>
            <a:r>
              <a:rPr lang="ru-RU"/>
              <a:t>Тот ничего не знает о войне.</a:t>
            </a:r>
            <a:br>
              <a:rPr lang="ru-RU"/>
            </a:br>
            <a:endParaRPr lang="ru-RU"/>
          </a:p>
        </p:txBody>
      </p:sp>
      <p:sp>
        <p:nvSpPr>
          <p:cNvPr id="6150" name="Прямоугольник 7"/>
          <p:cNvSpPr>
            <a:spLocks noChangeArrowheads="1"/>
          </p:cNvSpPr>
          <p:nvPr/>
        </p:nvSpPr>
        <p:spPr bwMode="auto">
          <a:xfrm>
            <a:off x="5286375" y="3786188"/>
            <a:ext cx="3286125" cy="2678112"/>
          </a:xfrm>
          <a:prstGeom prst="rect">
            <a:avLst/>
          </a:prstGeom>
          <a:noFill/>
          <a:ln w="9525">
            <a:noFill/>
            <a:miter lim="800000"/>
            <a:headEnd/>
            <a:tailEnd/>
          </a:ln>
        </p:spPr>
        <p:txBody>
          <a:bodyPr>
            <a:spAutoFit/>
          </a:bodyPr>
          <a:lstStyle/>
          <a:p>
            <a:pPr>
              <a:lnSpc>
                <a:spcPct val="80000"/>
              </a:lnSpc>
            </a:pPr>
            <a:r>
              <a:rPr lang="ru-RU" sz="1400"/>
              <a:t>Целовались.</a:t>
            </a:r>
          </a:p>
          <a:p>
            <a:pPr>
              <a:lnSpc>
                <a:spcPct val="80000"/>
              </a:lnSpc>
            </a:pPr>
            <a:r>
              <a:rPr lang="ru-RU" sz="1400"/>
              <a:t>Плакали</a:t>
            </a:r>
          </a:p>
          <a:p>
            <a:pPr>
              <a:lnSpc>
                <a:spcPct val="80000"/>
              </a:lnSpc>
            </a:pPr>
            <a:r>
              <a:rPr lang="ru-RU" sz="1400"/>
              <a:t>И пели.</a:t>
            </a:r>
          </a:p>
          <a:p>
            <a:pPr>
              <a:lnSpc>
                <a:spcPct val="80000"/>
              </a:lnSpc>
            </a:pPr>
            <a:r>
              <a:rPr lang="ru-RU" sz="1400"/>
              <a:t>Шли в штыки.</a:t>
            </a:r>
          </a:p>
          <a:p>
            <a:pPr>
              <a:lnSpc>
                <a:spcPct val="80000"/>
              </a:lnSpc>
            </a:pPr>
            <a:r>
              <a:rPr lang="ru-RU" sz="1400"/>
              <a:t>И прямо на бегу</a:t>
            </a:r>
          </a:p>
          <a:p>
            <a:pPr>
              <a:lnSpc>
                <a:spcPct val="80000"/>
              </a:lnSpc>
            </a:pPr>
            <a:r>
              <a:rPr lang="ru-RU" sz="1400"/>
              <a:t>Девочка в заштопанной шинели</a:t>
            </a:r>
          </a:p>
          <a:p>
            <a:pPr>
              <a:lnSpc>
                <a:spcPct val="80000"/>
              </a:lnSpc>
            </a:pPr>
            <a:r>
              <a:rPr lang="ru-RU" sz="1400"/>
              <a:t>Разбросала руки на снегу.</a:t>
            </a:r>
          </a:p>
          <a:p>
            <a:pPr>
              <a:lnSpc>
                <a:spcPct val="80000"/>
              </a:lnSpc>
            </a:pPr>
            <a:r>
              <a:rPr lang="ru-RU" sz="1400"/>
              <a:t>Мама!</a:t>
            </a:r>
          </a:p>
          <a:p>
            <a:pPr>
              <a:lnSpc>
                <a:spcPct val="80000"/>
              </a:lnSpc>
            </a:pPr>
            <a:r>
              <a:rPr lang="ru-RU" sz="1400"/>
              <a:t>Мама!</a:t>
            </a:r>
          </a:p>
          <a:p>
            <a:pPr>
              <a:lnSpc>
                <a:spcPct val="80000"/>
              </a:lnSpc>
            </a:pPr>
            <a:r>
              <a:rPr lang="ru-RU" sz="1400"/>
              <a:t>Я дошла до цели…</a:t>
            </a:r>
          </a:p>
          <a:p>
            <a:pPr>
              <a:lnSpc>
                <a:spcPct val="80000"/>
              </a:lnSpc>
            </a:pPr>
            <a:r>
              <a:rPr lang="ru-RU" sz="1400"/>
              <a:t>Но в степи, на волжском берегу</a:t>
            </a:r>
          </a:p>
          <a:p>
            <a:pPr>
              <a:lnSpc>
                <a:spcPct val="80000"/>
              </a:lnSpc>
            </a:pPr>
            <a:r>
              <a:rPr lang="ru-RU" sz="1400"/>
              <a:t>Девочка в заштопанной шинели</a:t>
            </a:r>
          </a:p>
          <a:p>
            <a:pPr>
              <a:lnSpc>
                <a:spcPct val="80000"/>
              </a:lnSpc>
            </a:pPr>
            <a:r>
              <a:rPr lang="ru-RU" sz="1400"/>
              <a:t>Разбросала руки на снегу.</a:t>
            </a:r>
          </a:p>
          <a:p>
            <a:pPr algn="r">
              <a:lnSpc>
                <a:spcPct val="80000"/>
              </a:lnSpc>
            </a:pPr>
            <a:r>
              <a:rPr lang="ru-RU" sz="1400"/>
              <a:t>1944</a:t>
            </a:r>
          </a:p>
          <a:p>
            <a:pPr>
              <a:lnSpc>
                <a:spcPct val="80000"/>
              </a:lnSpc>
            </a:pPr>
            <a:endParaRPr lang="ru-RU" sz="1400"/>
          </a:p>
        </p:txBody>
      </p:sp>
      <p:sp>
        <p:nvSpPr>
          <p:cNvPr id="6152" name="Rectangle 8"/>
          <p:cNvSpPr>
            <a:spLocks noChangeArrowheads="1"/>
          </p:cNvSpPr>
          <p:nvPr/>
        </p:nvSpPr>
        <p:spPr bwMode="auto">
          <a:xfrm>
            <a:off x="1027113" y="2708275"/>
            <a:ext cx="946150" cy="822325"/>
          </a:xfrm>
          <a:prstGeom prst="rect">
            <a:avLst/>
          </a:prstGeom>
          <a:noFill/>
          <a:ln w="9525">
            <a:noFill/>
            <a:miter lim="800000"/>
            <a:headEnd/>
            <a:tailEnd/>
          </a:ln>
          <a:effectLst/>
        </p:spPr>
        <p:txBody>
          <a:bodyPr>
            <a:spAutoFit/>
          </a:bodyPr>
          <a:lstStyle/>
          <a:p>
            <a:r>
              <a:rPr lang="ru-RU"/>
              <a:t/>
            </a:r>
            <a:br>
              <a:rPr lang="ru-RU"/>
            </a:br>
            <a:r>
              <a:rPr lang="ru-RU"/>
              <a:t>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0248"/>
                                        </p:tgtEl>
                                        <p:attrNameLst>
                                          <p:attrName>style.visibility</p:attrName>
                                        </p:attrNameLst>
                                      </p:cBhvr>
                                      <p:to>
                                        <p:strVal val="visible"/>
                                      </p:to>
                                    </p:set>
                                    <p:animEffect transition="in" filter="fade">
                                      <p:cBhvr>
                                        <p:cTn id="7" dur="1000"/>
                                        <p:tgtEl>
                                          <p:spTgt spid="10248"/>
                                        </p:tgtEl>
                                      </p:cBhvr>
                                    </p:animEffect>
                                    <p:anim calcmode="lin" valueType="num">
                                      <p:cBhvr>
                                        <p:cTn id="8" dur="1000" fill="hold"/>
                                        <p:tgtEl>
                                          <p:spTgt spid="10248"/>
                                        </p:tgtEl>
                                        <p:attrNameLst>
                                          <p:attrName>ppt_w</p:attrName>
                                        </p:attrNameLst>
                                      </p:cBhvr>
                                      <p:tavLst>
                                        <p:tav tm="0" fmla="#ppt_w*sin(2.5*pi*$)">
                                          <p:val>
                                            <p:fltVal val="0"/>
                                          </p:val>
                                        </p:tav>
                                        <p:tav tm="100000">
                                          <p:val>
                                            <p:fltVal val="1"/>
                                          </p:val>
                                        </p:tav>
                                      </p:tavLst>
                                    </p:anim>
                                    <p:anim calcmode="lin" valueType="num">
                                      <p:cBhvr>
                                        <p:cTn id="9" dur="1000" fill="hold"/>
                                        <p:tgtEl>
                                          <p:spTgt spid="1024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wheel(4)">
                                      <p:cBhvr>
                                        <p:cTn id="14" dur="2000"/>
                                        <p:tgtEl>
                                          <p:spTgt spid="10246"/>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10256"/>
                                        </p:tgtEl>
                                        <p:attrNameLst>
                                          <p:attrName>style.visibility</p:attrName>
                                        </p:attrNameLst>
                                      </p:cBhvr>
                                      <p:to>
                                        <p:strVal val="visible"/>
                                      </p:to>
                                    </p:set>
                                    <p:animEffect transition="in" filter="fade">
                                      <p:cBhvr>
                                        <p:cTn id="19" dur="500"/>
                                        <p:tgtEl>
                                          <p:spTgt spid="10256"/>
                                        </p:tgtEl>
                                      </p:cBhvr>
                                    </p:animEffect>
                                    <p:anim calcmode="lin" valueType="num">
                                      <p:cBhvr>
                                        <p:cTn id="20" dur="500" fill="hold"/>
                                        <p:tgtEl>
                                          <p:spTgt spid="10256"/>
                                        </p:tgtEl>
                                        <p:attrNameLst>
                                          <p:attrName>ppt_w</p:attrName>
                                        </p:attrNameLst>
                                      </p:cBhvr>
                                      <p:tavLst>
                                        <p:tav tm="0" fmla="#ppt_w*sin(2.5*pi*$)">
                                          <p:val>
                                            <p:fltVal val="0"/>
                                          </p:val>
                                        </p:tav>
                                        <p:tav tm="100000">
                                          <p:val>
                                            <p:fltVal val="1"/>
                                          </p:val>
                                        </p:tav>
                                      </p:tavLst>
                                    </p:anim>
                                    <p:anim calcmode="lin" valueType="num">
                                      <p:cBhvr>
                                        <p:cTn id="21" dur="500" fill="hold"/>
                                        <p:tgtEl>
                                          <p:spTgt spid="102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411413" y="357188"/>
            <a:ext cx="2732087" cy="1276350"/>
          </a:xfrm>
        </p:spPr>
        <p:txBody>
          <a:bodyPr anchor="ctr">
            <a:normAutofit/>
          </a:bodyPr>
          <a:lstStyle/>
          <a:p>
            <a:r>
              <a:rPr lang="ru-RU" sz="3000" b="0">
                <a:effectLst>
                  <a:outerShdw blurRad="38100" dist="38100" dir="2700000" algn="tl">
                    <a:srgbClr val="000000"/>
                  </a:outerShdw>
                </a:effectLst>
              </a:rPr>
              <a:t>Иосиф Уткин</a:t>
            </a:r>
            <a:br>
              <a:rPr lang="ru-RU" sz="3000" b="0">
                <a:effectLst>
                  <a:outerShdw blurRad="38100" dist="38100" dir="2700000" algn="tl">
                    <a:srgbClr val="000000"/>
                  </a:outerShdw>
                </a:effectLst>
              </a:rPr>
            </a:br>
            <a:r>
              <a:rPr lang="ru-RU" sz="3000" b="0">
                <a:effectLst>
                  <a:outerShdw blurRad="38100" dist="38100" dir="2700000" algn="tl">
                    <a:srgbClr val="000000"/>
                  </a:outerShdw>
                </a:effectLst>
              </a:rPr>
              <a:t>(1903-1944)</a:t>
            </a:r>
          </a:p>
        </p:txBody>
      </p:sp>
      <p:pic>
        <p:nvPicPr>
          <p:cNvPr id="9221" name="Picture 5" descr="utkin"/>
          <p:cNvPicPr>
            <a:picLocks noGrp="1" noChangeAspect="1" noChangeArrowheads="1"/>
          </p:cNvPicPr>
          <p:nvPr>
            <p:ph type="body" sz="half" idx="4294967295"/>
          </p:nvPr>
        </p:nvPicPr>
        <p:blipFill>
          <a:blip r:embed="rId2" cstate="email"/>
          <a:srcRect/>
          <a:stretch>
            <a:fillRect/>
          </a:stretch>
        </p:blipFill>
        <p:spPr>
          <a:xfrm>
            <a:off x="250825" y="333375"/>
            <a:ext cx="2032000" cy="2628900"/>
          </a:xfrm>
          <a:noFill/>
          <a:ln w="38100">
            <a:solidFill>
              <a:srgbClr val="000000"/>
            </a:solidFill>
          </a:ln>
        </p:spPr>
      </p:pic>
      <p:sp>
        <p:nvSpPr>
          <p:cNvPr id="7172" name="Text Box 9"/>
          <p:cNvSpPr txBox="1">
            <a:spLocks noChangeArrowheads="1"/>
          </p:cNvSpPr>
          <p:nvPr/>
        </p:nvSpPr>
        <p:spPr bwMode="auto">
          <a:xfrm>
            <a:off x="1958975" y="6257925"/>
            <a:ext cx="2468563" cy="457200"/>
          </a:xfrm>
          <a:prstGeom prst="rect">
            <a:avLst/>
          </a:prstGeom>
          <a:noFill/>
          <a:ln w="9525">
            <a:noFill/>
            <a:miter lim="800000"/>
            <a:headEnd/>
            <a:tailEnd/>
          </a:ln>
        </p:spPr>
        <p:txBody>
          <a:bodyPr>
            <a:spAutoFit/>
          </a:bodyPr>
          <a:lstStyle/>
          <a:p>
            <a:pPr algn="ctr"/>
            <a:endParaRPr lang="ru-RU"/>
          </a:p>
        </p:txBody>
      </p:sp>
      <p:sp>
        <p:nvSpPr>
          <p:cNvPr id="9227" name="Text Box 11"/>
          <p:cNvSpPr txBox="1">
            <a:spLocks noChangeArrowheads="1"/>
          </p:cNvSpPr>
          <p:nvPr/>
        </p:nvSpPr>
        <p:spPr bwMode="auto">
          <a:xfrm>
            <a:off x="4929188" y="214313"/>
            <a:ext cx="4032250" cy="2225675"/>
          </a:xfrm>
          <a:prstGeom prst="rect">
            <a:avLst/>
          </a:prstGeom>
          <a:noFill/>
          <a:ln w="9525">
            <a:noFill/>
            <a:miter lim="800000"/>
            <a:headEnd/>
            <a:tailEnd/>
          </a:ln>
        </p:spPr>
        <p:txBody>
          <a:bodyPr>
            <a:spAutoFit/>
          </a:bodyPr>
          <a:lstStyle/>
          <a:p>
            <a:pPr>
              <a:spcBef>
                <a:spcPct val="50000"/>
              </a:spcBef>
            </a:pPr>
            <a:r>
              <a:rPr lang="ru-RU" sz="2000"/>
              <a:t>Иосиф Павлович был военным корреспондентом фронтовой газеты. После тяжелого ранения в 1941 г. Вновь вернулся в газету. 13.11.1944, возвращаясь с Западного фронта в Москву, погиб в авиационной катастрофе.</a:t>
            </a:r>
          </a:p>
        </p:txBody>
      </p:sp>
      <p:sp>
        <p:nvSpPr>
          <p:cNvPr id="7174" name="Прямоугольник 5"/>
          <p:cNvSpPr>
            <a:spLocks noChangeArrowheads="1"/>
          </p:cNvSpPr>
          <p:nvPr/>
        </p:nvSpPr>
        <p:spPr bwMode="auto">
          <a:xfrm>
            <a:off x="4643438" y="2693988"/>
            <a:ext cx="4500562" cy="4164012"/>
          </a:xfrm>
          <a:prstGeom prst="rect">
            <a:avLst/>
          </a:prstGeom>
          <a:noFill/>
          <a:ln w="9525">
            <a:noFill/>
            <a:miter lim="800000"/>
            <a:headEnd/>
            <a:tailEnd/>
          </a:ln>
        </p:spPr>
        <p:txBody>
          <a:bodyPr>
            <a:spAutoFit/>
          </a:bodyPr>
          <a:lstStyle/>
          <a:p>
            <a:pPr>
              <a:lnSpc>
                <a:spcPct val="90000"/>
              </a:lnSpc>
              <a:buFont typeface="Wingdings 2" pitchFamily="18" charset="2"/>
              <a:buNone/>
            </a:pPr>
            <a:r>
              <a:rPr lang="ru-RU" sz="1400" b="1"/>
              <a:t>Если я не вернусь , дорогая… </a:t>
            </a:r>
          </a:p>
          <a:p>
            <a:pPr>
              <a:lnSpc>
                <a:spcPct val="90000"/>
              </a:lnSpc>
              <a:buFont typeface="Wingdings 2" pitchFamily="18" charset="2"/>
              <a:buNone/>
            </a:pPr>
            <a:r>
              <a:rPr lang="ru-RU" sz="1400"/>
              <a:t>Если я не вернусь , дорогая,</a:t>
            </a:r>
          </a:p>
          <a:p>
            <a:pPr>
              <a:lnSpc>
                <a:spcPct val="90000"/>
              </a:lnSpc>
              <a:buFont typeface="Wingdings 2" pitchFamily="18" charset="2"/>
              <a:buNone/>
            </a:pPr>
            <a:r>
              <a:rPr lang="ru-RU" sz="1400"/>
              <a:t>Нежным письмам твоим не внемля,</a:t>
            </a:r>
          </a:p>
          <a:p>
            <a:pPr>
              <a:lnSpc>
                <a:spcPct val="90000"/>
              </a:lnSpc>
              <a:buFont typeface="Wingdings 2" pitchFamily="18" charset="2"/>
              <a:buNone/>
            </a:pPr>
            <a:r>
              <a:rPr lang="ru-RU" sz="1400"/>
              <a:t>Не подумай, что это – другая,</a:t>
            </a:r>
          </a:p>
          <a:p>
            <a:pPr>
              <a:lnSpc>
                <a:spcPct val="90000"/>
              </a:lnSpc>
              <a:buFont typeface="Wingdings 2" pitchFamily="18" charset="2"/>
              <a:buNone/>
            </a:pPr>
            <a:r>
              <a:rPr lang="ru-RU" sz="1400"/>
              <a:t> Это значит – сырая земля.</a:t>
            </a:r>
          </a:p>
          <a:p>
            <a:pPr>
              <a:lnSpc>
                <a:spcPct val="90000"/>
              </a:lnSpc>
              <a:buFont typeface="Wingdings 2" pitchFamily="18" charset="2"/>
              <a:buNone/>
            </a:pPr>
            <a:endParaRPr lang="ru-RU" sz="1400"/>
          </a:p>
          <a:p>
            <a:pPr>
              <a:lnSpc>
                <a:spcPct val="90000"/>
              </a:lnSpc>
              <a:buFont typeface="Wingdings 2" pitchFamily="18" charset="2"/>
              <a:buNone/>
            </a:pPr>
            <a:r>
              <a:rPr lang="ru-RU" sz="1400"/>
              <a:t>Это значит – дубы-нелюдимы</a:t>
            </a:r>
          </a:p>
          <a:p>
            <a:pPr>
              <a:lnSpc>
                <a:spcPct val="90000"/>
              </a:lnSpc>
              <a:buFont typeface="Wingdings 2" pitchFamily="18" charset="2"/>
              <a:buNone/>
            </a:pPr>
            <a:r>
              <a:rPr lang="ru-RU" sz="1400"/>
              <a:t> Надо мною грустят в тишине.</a:t>
            </a:r>
          </a:p>
          <a:p>
            <a:pPr>
              <a:lnSpc>
                <a:spcPct val="90000"/>
              </a:lnSpc>
              <a:buFont typeface="Wingdings 2" pitchFamily="18" charset="2"/>
              <a:buNone/>
            </a:pPr>
            <a:r>
              <a:rPr lang="ru-RU" sz="1400"/>
              <a:t>А такую разлуку с любимой </a:t>
            </a:r>
          </a:p>
          <a:p>
            <a:pPr>
              <a:lnSpc>
                <a:spcPct val="90000"/>
              </a:lnSpc>
              <a:buFont typeface="Wingdings 2" pitchFamily="18" charset="2"/>
              <a:buNone/>
            </a:pPr>
            <a:r>
              <a:rPr lang="ru-RU" sz="1400"/>
              <a:t>Ты простишь вместе с Родиной мне.</a:t>
            </a:r>
          </a:p>
          <a:p>
            <a:pPr>
              <a:lnSpc>
                <a:spcPct val="90000"/>
              </a:lnSpc>
              <a:buFont typeface="Wingdings 2" pitchFamily="18" charset="2"/>
              <a:buNone/>
            </a:pPr>
            <a:endParaRPr lang="ru-RU" sz="1400"/>
          </a:p>
          <a:p>
            <a:pPr>
              <a:lnSpc>
                <a:spcPct val="90000"/>
              </a:lnSpc>
              <a:buFont typeface="Wingdings 2" pitchFamily="18" charset="2"/>
              <a:buNone/>
            </a:pPr>
            <a:r>
              <a:rPr lang="ru-RU" sz="1400"/>
              <a:t>Только вам я всем сердцем и внемлю.</a:t>
            </a:r>
          </a:p>
          <a:p>
            <a:pPr>
              <a:lnSpc>
                <a:spcPct val="90000"/>
              </a:lnSpc>
              <a:buFont typeface="Wingdings 2" pitchFamily="18" charset="2"/>
              <a:buNone/>
            </a:pPr>
            <a:r>
              <a:rPr lang="ru-RU" sz="1400"/>
              <a:t>Только вами я счастлив и был:</a:t>
            </a:r>
          </a:p>
          <a:p>
            <a:pPr>
              <a:lnSpc>
                <a:spcPct val="90000"/>
              </a:lnSpc>
              <a:buFont typeface="Wingdings 2" pitchFamily="18" charset="2"/>
              <a:buNone/>
            </a:pPr>
            <a:r>
              <a:rPr lang="ru-RU" sz="1400"/>
              <a:t>Лишь тебя и родимую землю </a:t>
            </a:r>
          </a:p>
          <a:p>
            <a:pPr>
              <a:lnSpc>
                <a:spcPct val="90000"/>
              </a:lnSpc>
              <a:buFont typeface="Wingdings 2" pitchFamily="18" charset="2"/>
              <a:buNone/>
            </a:pPr>
            <a:r>
              <a:rPr lang="ru-RU" sz="1400"/>
              <a:t>Я всем сердцем, ты знаешь, любил.</a:t>
            </a:r>
          </a:p>
          <a:p>
            <a:pPr>
              <a:lnSpc>
                <a:spcPct val="90000"/>
              </a:lnSpc>
              <a:buFont typeface="Wingdings 2" pitchFamily="18" charset="2"/>
              <a:buNone/>
            </a:pPr>
            <a:endParaRPr lang="ru-RU" sz="1400"/>
          </a:p>
          <a:p>
            <a:pPr>
              <a:lnSpc>
                <a:spcPct val="90000"/>
              </a:lnSpc>
              <a:buFont typeface="Wingdings 2" pitchFamily="18" charset="2"/>
              <a:buNone/>
            </a:pPr>
            <a:r>
              <a:rPr lang="ru-RU" sz="1400"/>
              <a:t>И доколе дубы-нелюдимы</a:t>
            </a:r>
          </a:p>
          <a:p>
            <a:pPr>
              <a:lnSpc>
                <a:spcPct val="90000"/>
              </a:lnSpc>
              <a:buFont typeface="Wingdings 2" pitchFamily="18" charset="2"/>
              <a:buNone/>
            </a:pPr>
            <a:r>
              <a:rPr lang="ru-RU" sz="1400"/>
              <a:t>Надо мной не склонятся, дремля,</a:t>
            </a:r>
          </a:p>
          <a:p>
            <a:pPr>
              <a:lnSpc>
                <a:spcPct val="90000"/>
              </a:lnSpc>
              <a:buFont typeface="Wingdings 2" pitchFamily="18" charset="2"/>
              <a:buNone/>
            </a:pPr>
            <a:r>
              <a:rPr lang="ru-RU" sz="1400"/>
              <a:t> Только ты мне и будешь любимой,</a:t>
            </a:r>
          </a:p>
          <a:p>
            <a:pPr>
              <a:lnSpc>
                <a:spcPct val="90000"/>
              </a:lnSpc>
              <a:buFont typeface="Wingdings 2" pitchFamily="18" charset="2"/>
              <a:buNone/>
            </a:pPr>
            <a:r>
              <a:rPr lang="ru-RU" sz="1400"/>
              <a:t>Только ты да родная земля!</a:t>
            </a:r>
          </a:p>
          <a:p>
            <a:pPr>
              <a:lnSpc>
                <a:spcPct val="90000"/>
              </a:lnSpc>
              <a:buFont typeface="Wingdings 2" pitchFamily="18" charset="2"/>
              <a:buNone/>
            </a:pPr>
            <a:endParaRPr lang="ru-RU" sz="1400"/>
          </a:p>
        </p:txBody>
      </p:sp>
      <p:sp>
        <p:nvSpPr>
          <p:cNvPr id="7175" name="Прямоугольник 6"/>
          <p:cNvSpPr>
            <a:spLocks noChangeArrowheads="1"/>
          </p:cNvSpPr>
          <p:nvPr/>
        </p:nvSpPr>
        <p:spPr bwMode="auto">
          <a:xfrm>
            <a:off x="357188" y="3429000"/>
            <a:ext cx="4572000" cy="2678113"/>
          </a:xfrm>
          <a:prstGeom prst="rect">
            <a:avLst/>
          </a:prstGeom>
          <a:noFill/>
          <a:ln w="9525">
            <a:noFill/>
            <a:miter lim="800000"/>
            <a:headEnd/>
            <a:tailEnd/>
          </a:ln>
        </p:spPr>
        <p:txBody>
          <a:bodyPr>
            <a:spAutoFit/>
          </a:bodyPr>
          <a:lstStyle/>
          <a:p>
            <a:r>
              <a:rPr lang="ru-RU" sz="1200" b="1"/>
              <a:t>Сестра </a:t>
            </a:r>
            <a:r>
              <a:rPr lang="ru-RU" sz="1200"/>
              <a:t/>
            </a:r>
            <a:br>
              <a:rPr lang="ru-RU" sz="1200"/>
            </a:br>
            <a:r>
              <a:rPr lang="ru-RU" sz="1200"/>
              <a:t>Когда упав на поле боя –</a:t>
            </a:r>
            <a:br>
              <a:rPr lang="ru-RU" sz="1200"/>
            </a:br>
            <a:r>
              <a:rPr lang="ru-RU" sz="1200"/>
              <a:t>И не в стихах, а наяву,-</a:t>
            </a:r>
            <a:br>
              <a:rPr lang="ru-RU" sz="1200"/>
            </a:br>
            <a:r>
              <a:rPr lang="ru-RU" sz="1200"/>
              <a:t>Я вдруг увидел над собою</a:t>
            </a:r>
            <a:br>
              <a:rPr lang="ru-RU" sz="1200"/>
            </a:br>
            <a:r>
              <a:rPr lang="ru-RU" sz="1200"/>
              <a:t> Живого взгляда синеву, </a:t>
            </a:r>
            <a:br>
              <a:rPr lang="ru-RU" sz="1200"/>
            </a:br>
            <a:r>
              <a:rPr lang="ru-RU" sz="1200"/>
              <a:t/>
            </a:r>
            <a:br>
              <a:rPr lang="ru-RU" sz="1200"/>
            </a:br>
            <a:r>
              <a:rPr lang="ru-RU" sz="1200"/>
              <a:t>Когда склонилась надо мною</a:t>
            </a:r>
            <a:br>
              <a:rPr lang="ru-RU" sz="1200"/>
            </a:br>
            <a:r>
              <a:rPr lang="ru-RU" sz="1200"/>
              <a:t>Страданья моего сестра, -</a:t>
            </a:r>
            <a:br>
              <a:rPr lang="ru-RU" sz="1200"/>
            </a:br>
            <a:r>
              <a:rPr lang="ru-RU" sz="1200"/>
              <a:t>Боль сразу стала не такою:</a:t>
            </a:r>
            <a:br>
              <a:rPr lang="ru-RU" sz="1200"/>
            </a:br>
            <a:r>
              <a:rPr lang="ru-RU" sz="1200"/>
              <a:t>Не так сильна, не так остра.</a:t>
            </a:r>
            <a:br>
              <a:rPr lang="ru-RU" sz="1200"/>
            </a:br>
            <a:r>
              <a:rPr lang="ru-RU" sz="1200"/>
              <a:t/>
            </a:r>
            <a:br>
              <a:rPr lang="ru-RU" sz="1200"/>
            </a:br>
            <a:r>
              <a:rPr lang="ru-RU" sz="1200"/>
              <a:t>Меня как будто оросили</a:t>
            </a:r>
            <a:br>
              <a:rPr lang="ru-RU" sz="1200"/>
            </a:br>
            <a:r>
              <a:rPr lang="ru-RU" sz="1200"/>
              <a:t> Живой и мертвою водой,</a:t>
            </a:r>
            <a:br>
              <a:rPr lang="ru-RU" sz="1200"/>
            </a:br>
            <a:r>
              <a:rPr lang="ru-RU" sz="1200"/>
              <a:t> Как будто надо мной Россия Склонилась русой головой.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ppt_w</p:attrName>
                                        </p:attrNameLst>
                                      </p:cBhvr>
                                      <p:tavLst>
                                        <p:tav tm="0" fmla="#ppt_w*sin(2.5*pi*$)">
                                          <p:val>
                                            <p:fltVal val="0"/>
                                          </p:val>
                                        </p:tav>
                                        <p:tav tm="100000">
                                          <p:val>
                                            <p:fltVal val="1"/>
                                          </p:val>
                                        </p:tav>
                                      </p:tavLst>
                                    </p:anim>
                                    <p:anim calcmode="lin" valueType="num">
                                      <p:cBhvr>
                                        <p:cTn id="9" dur="10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diamond(in)">
                                      <p:cBhvr>
                                        <p:cTn id="14" dur="1000"/>
                                        <p:tgtEl>
                                          <p:spTgt spid="9221"/>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9227">
                                            <p:txEl>
                                              <p:pRg st="0" end="0"/>
                                            </p:txEl>
                                          </p:spTgt>
                                        </p:tgtEl>
                                        <p:attrNameLst>
                                          <p:attrName>style.visibility</p:attrName>
                                        </p:attrNameLst>
                                      </p:cBhvr>
                                      <p:to>
                                        <p:strVal val="visible"/>
                                      </p:to>
                                    </p:set>
                                    <p:animEffect transition="in" filter="fade">
                                      <p:cBhvr>
                                        <p:cTn id="19" dur="1000"/>
                                        <p:tgtEl>
                                          <p:spTgt spid="9227">
                                            <p:txEl>
                                              <p:pRg st="0" end="0"/>
                                            </p:txEl>
                                          </p:spTgt>
                                        </p:tgtEl>
                                      </p:cBhvr>
                                    </p:animEffect>
                                    <p:anim calcmode="lin" valueType="num">
                                      <p:cBhvr>
                                        <p:cTn id="20" dur="1000" fill="hold"/>
                                        <p:tgtEl>
                                          <p:spTgt spid="9227">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922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64"/>
          <p:cNvPicPr>
            <a:picLocks noGrp="1" noChangeAspect="1" noChangeArrowheads="1"/>
          </p:cNvPicPr>
          <p:nvPr>
            <p:ph type="body" sz="half" idx="4294967295"/>
          </p:nvPr>
        </p:nvPicPr>
        <p:blipFill>
          <a:blip r:embed="rId2" cstate="email"/>
          <a:srcRect/>
          <a:stretch>
            <a:fillRect/>
          </a:stretch>
        </p:blipFill>
        <p:spPr>
          <a:xfrm>
            <a:off x="5429250" y="1214438"/>
            <a:ext cx="2246313" cy="2781300"/>
          </a:xfrm>
          <a:noFill/>
          <a:ln w="38100">
            <a:solidFill>
              <a:srgbClr val="663300"/>
            </a:solidFill>
          </a:ln>
        </p:spPr>
      </p:pic>
      <p:sp>
        <p:nvSpPr>
          <p:cNvPr id="8201" name="Text Box 9"/>
          <p:cNvSpPr txBox="1">
            <a:spLocks noChangeArrowheads="1"/>
          </p:cNvSpPr>
          <p:nvPr/>
        </p:nvSpPr>
        <p:spPr bwMode="auto">
          <a:xfrm>
            <a:off x="250825" y="333375"/>
            <a:ext cx="4826000" cy="1311275"/>
          </a:xfrm>
          <a:prstGeom prst="rect">
            <a:avLst/>
          </a:prstGeom>
          <a:noFill/>
          <a:ln w="9525">
            <a:noFill/>
            <a:miter lim="800000"/>
            <a:headEnd/>
            <a:tailEnd/>
          </a:ln>
          <a:effectLst/>
        </p:spPr>
        <p:txBody>
          <a:bodyPr>
            <a:spAutoFit/>
          </a:bodyPr>
          <a:lstStyle/>
          <a:p>
            <a:pPr algn="ctr">
              <a:spcBef>
                <a:spcPct val="50000"/>
              </a:spcBef>
              <a:defRPr/>
            </a:pPr>
            <a:r>
              <a:rPr lang="ru-RU" sz="4000" b="1" dirty="0" err="1">
                <a:effectLst>
                  <a:outerShdw blurRad="38100" dist="38100" dir="2700000" algn="tl">
                    <a:srgbClr val="FFFFFF"/>
                  </a:outerShdw>
                </a:effectLst>
              </a:rPr>
              <a:t>Муса</a:t>
            </a:r>
            <a:r>
              <a:rPr lang="ru-RU" sz="4000" b="1" dirty="0">
                <a:effectLst>
                  <a:outerShdw blurRad="38100" dist="38100" dir="2700000" algn="tl">
                    <a:srgbClr val="FFFFFF"/>
                  </a:outerShdw>
                </a:effectLst>
              </a:rPr>
              <a:t> </a:t>
            </a:r>
            <a:r>
              <a:rPr lang="ru-RU" sz="4000" b="1" dirty="0" err="1">
                <a:effectLst>
                  <a:outerShdw blurRad="38100" dist="38100" dir="2700000" algn="tl">
                    <a:srgbClr val="FFFFFF"/>
                  </a:outerShdw>
                </a:effectLst>
              </a:rPr>
              <a:t>Джалиль</a:t>
            </a:r>
            <a:r>
              <a:rPr lang="ru-RU" sz="4000" b="1" dirty="0">
                <a:effectLst>
                  <a:outerShdw blurRad="38100" dist="38100" dir="2700000" algn="tl">
                    <a:srgbClr val="FFFFFF"/>
                  </a:outerShdw>
                </a:effectLst>
              </a:rPr>
              <a:t> (1906-1944)</a:t>
            </a:r>
          </a:p>
        </p:txBody>
      </p:sp>
      <p:sp>
        <p:nvSpPr>
          <p:cNvPr id="8196" name="Text Box 15"/>
          <p:cNvSpPr txBox="1">
            <a:spLocks noChangeArrowheads="1"/>
          </p:cNvSpPr>
          <p:nvPr/>
        </p:nvSpPr>
        <p:spPr bwMode="auto">
          <a:xfrm>
            <a:off x="571500" y="1714500"/>
            <a:ext cx="4032250" cy="4664075"/>
          </a:xfrm>
          <a:prstGeom prst="rect">
            <a:avLst/>
          </a:prstGeom>
          <a:noFill/>
          <a:ln w="9525">
            <a:noFill/>
            <a:miter lim="800000"/>
            <a:headEnd/>
            <a:tailEnd/>
          </a:ln>
        </p:spPr>
        <p:txBody>
          <a:bodyPr>
            <a:spAutoFit/>
          </a:bodyPr>
          <a:lstStyle/>
          <a:p>
            <a:pPr>
              <a:spcBef>
                <a:spcPct val="50000"/>
              </a:spcBef>
            </a:pPr>
            <a:r>
              <a:rPr lang="ru-RU" sz="2000"/>
              <a:t>Муса Мустафиевич Джалилов - татарский поэт. В 1-ый же день войны добровольцем ушел в ряды действующей армии. В июне 1942г. На Волховском фронте был тяжело ранен и взят в плен. В концентрационном лагере вел активную подпольную работу, за что был брошен в фашистскую тюрьму Моабит. В тюрьме создал цикл стихотворений. В 1944 г. Казнен моабитскими палачами. Мусе Джалилю посмертно присвоено звание Героя Советского Союза.</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3"/>
          <p:cNvSpPr txBox="1">
            <a:spLocks noChangeArrowheads="1"/>
          </p:cNvSpPr>
          <p:nvPr/>
        </p:nvSpPr>
        <p:spPr bwMode="auto">
          <a:xfrm>
            <a:off x="5292725" y="1916113"/>
            <a:ext cx="2087563" cy="457200"/>
          </a:xfrm>
          <a:prstGeom prst="rect">
            <a:avLst/>
          </a:prstGeom>
          <a:noFill/>
          <a:ln w="9525">
            <a:noFill/>
            <a:miter lim="800000"/>
            <a:headEnd/>
            <a:tailEnd/>
          </a:ln>
        </p:spPr>
        <p:txBody>
          <a:bodyPr>
            <a:spAutoFit/>
          </a:bodyPr>
          <a:lstStyle/>
          <a:p>
            <a:pPr>
              <a:spcBef>
                <a:spcPct val="50000"/>
              </a:spcBef>
            </a:pPr>
            <a:endParaRPr lang="ru-RU"/>
          </a:p>
        </p:txBody>
      </p:sp>
      <p:sp>
        <p:nvSpPr>
          <p:cNvPr id="9219" name="Text Box 14"/>
          <p:cNvSpPr txBox="1">
            <a:spLocks noChangeArrowheads="1"/>
          </p:cNvSpPr>
          <p:nvPr/>
        </p:nvSpPr>
        <p:spPr bwMode="auto">
          <a:xfrm>
            <a:off x="5072063" y="809625"/>
            <a:ext cx="3529012" cy="6048375"/>
          </a:xfrm>
          <a:prstGeom prst="rect">
            <a:avLst/>
          </a:prstGeom>
          <a:noFill/>
          <a:ln w="9525">
            <a:noFill/>
            <a:miter lim="800000"/>
            <a:headEnd/>
            <a:tailEnd/>
          </a:ln>
        </p:spPr>
        <p:txBody>
          <a:bodyPr>
            <a:spAutoFit/>
          </a:bodyPr>
          <a:lstStyle/>
          <a:p>
            <a:pPr algn="ctr">
              <a:spcBef>
                <a:spcPct val="50000"/>
              </a:spcBef>
            </a:pPr>
            <a:r>
              <a:rPr lang="ru-RU" sz="1800" b="1"/>
              <a:t>Платок</a:t>
            </a:r>
          </a:p>
          <a:p>
            <a:pPr>
              <a:spcBef>
                <a:spcPct val="50000"/>
              </a:spcBef>
            </a:pPr>
            <a:r>
              <a:rPr lang="ru-RU" sz="1800"/>
              <a:t>Платочек в руку на прощанье</a:t>
            </a:r>
          </a:p>
          <a:p>
            <a:pPr>
              <a:spcBef>
                <a:spcPct val="50000"/>
              </a:spcBef>
            </a:pPr>
            <a:r>
              <a:rPr lang="ru-RU" sz="1800"/>
              <a:t>Вложила мне моя любовь,</a:t>
            </a:r>
          </a:p>
          <a:p>
            <a:pPr>
              <a:spcBef>
                <a:spcPct val="50000"/>
              </a:spcBef>
            </a:pPr>
            <a:r>
              <a:rPr lang="ru-RU" sz="1800"/>
              <a:t> И вот его к открытой ране</a:t>
            </a:r>
          </a:p>
          <a:p>
            <a:pPr>
              <a:spcBef>
                <a:spcPct val="50000"/>
              </a:spcBef>
            </a:pPr>
            <a:r>
              <a:rPr lang="ru-RU" sz="1800"/>
              <a:t>Прижал я, чтоб не била кровь,</a:t>
            </a:r>
          </a:p>
          <a:p>
            <a:pPr>
              <a:spcBef>
                <a:spcPct val="50000"/>
              </a:spcBef>
            </a:pPr>
            <a:r>
              <a:rPr lang="ru-RU" sz="1800"/>
              <a:t>Отяжелел платок дареный, </a:t>
            </a:r>
          </a:p>
          <a:p>
            <a:pPr>
              <a:spcBef>
                <a:spcPct val="50000"/>
              </a:spcBef>
            </a:pPr>
            <a:r>
              <a:rPr lang="ru-RU" sz="1800"/>
              <a:t>От крови стал горяч и ал.</a:t>
            </a:r>
          </a:p>
          <a:p>
            <a:pPr>
              <a:spcBef>
                <a:spcPct val="50000"/>
              </a:spcBef>
            </a:pPr>
            <a:r>
              <a:rPr lang="ru-RU" sz="1800"/>
              <a:t>Платок, любовью озаренный,</a:t>
            </a:r>
          </a:p>
          <a:p>
            <a:pPr>
              <a:spcBef>
                <a:spcPct val="50000"/>
              </a:spcBef>
            </a:pPr>
            <a:r>
              <a:rPr lang="ru-RU" sz="1800"/>
              <a:t>Ослабил боль и кровь унял.</a:t>
            </a:r>
          </a:p>
          <a:p>
            <a:pPr>
              <a:spcBef>
                <a:spcPct val="50000"/>
              </a:spcBef>
            </a:pPr>
            <a:r>
              <a:rPr lang="ru-RU" sz="1800"/>
              <a:t>Я шел на смерть за счастье наше</a:t>
            </a:r>
          </a:p>
          <a:p>
            <a:pPr>
              <a:spcBef>
                <a:spcPct val="50000"/>
              </a:spcBef>
            </a:pPr>
            <a:r>
              <a:rPr lang="ru-RU" sz="1800"/>
              <a:t>И не боялся ничего.</a:t>
            </a:r>
          </a:p>
          <a:p>
            <a:pPr>
              <a:spcBef>
                <a:spcPct val="50000"/>
              </a:spcBef>
            </a:pPr>
            <a:r>
              <a:rPr lang="ru-RU" sz="1800"/>
              <a:t>Пусть кровью мой платок окрашен, </a:t>
            </a:r>
          </a:p>
          <a:p>
            <a:pPr>
              <a:spcBef>
                <a:spcPct val="50000"/>
              </a:spcBef>
            </a:pPr>
            <a:r>
              <a:rPr lang="ru-RU" sz="1800"/>
              <a:t>Но я не запятнал его.</a:t>
            </a:r>
          </a:p>
          <a:p>
            <a:pPr algn="r">
              <a:spcBef>
                <a:spcPct val="50000"/>
              </a:spcBef>
            </a:pPr>
            <a:r>
              <a:rPr lang="ru-RU" sz="1800"/>
              <a:t>Июль,1942</a:t>
            </a:r>
          </a:p>
        </p:txBody>
      </p:sp>
      <p:sp>
        <p:nvSpPr>
          <p:cNvPr id="9220" name="Text Box 15"/>
          <p:cNvSpPr txBox="1">
            <a:spLocks noChangeArrowheads="1"/>
          </p:cNvSpPr>
          <p:nvPr/>
        </p:nvSpPr>
        <p:spPr bwMode="auto">
          <a:xfrm>
            <a:off x="642938" y="785813"/>
            <a:ext cx="3960812" cy="4708525"/>
          </a:xfrm>
          <a:prstGeom prst="rect">
            <a:avLst/>
          </a:prstGeom>
          <a:noFill/>
          <a:ln w="9525">
            <a:noFill/>
            <a:miter lim="800000"/>
            <a:headEnd/>
            <a:tailEnd/>
          </a:ln>
        </p:spPr>
        <p:txBody>
          <a:bodyPr>
            <a:spAutoFit/>
          </a:bodyPr>
          <a:lstStyle/>
          <a:p>
            <a:pPr algn="ctr">
              <a:spcBef>
                <a:spcPct val="50000"/>
              </a:spcBef>
            </a:pPr>
            <a:r>
              <a:rPr lang="ru-RU" sz="2000" b="1"/>
              <a:t>Без ноги</a:t>
            </a:r>
          </a:p>
          <a:p>
            <a:pPr>
              <a:spcBef>
                <a:spcPct val="50000"/>
              </a:spcBef>
            </a:pPr>
            <a:r>
              <a:rPr lang="ru-RU" sz="2000"/>
              <a:t>Вернулся я! Встречай, любовь моя!</a:t>
            </a:r>
          </a:p>
          <a:p>
            <a:pPr>
              <a:spcBef>
                <a:spcPct val="50000"/>
              </a:spcBef>
            </a:pPr>
            <a:r>
              <a:rPr lang="ru-RU" sz="2000"/>
              <a:t>Порадуйся, пускай безногий я:</a:t>
            </a:r>
          </a:p>
          <a:p>
            <a:pPr>
              <a:spcBef>
                <a:spcPct val="50000"/>
              </a:spcBef>
            </a:pPr>
            <a:r>
              <a:rPr lang="ru-RU" sz="2000"/>
              <a:t>Пред врагом колен не преклонял,</a:t>
            </a:r>
          </a:p>
          <a:p>
            <a:pPr>
              <a:spcBef>
                <a:spcPct val="50000"/>
              </a:spcBef>
            </a:pPr>
            <a:r>
              <a:rPr lang="ru-RU" sz="2000"/>
              <a:t>Он ногу мне за это оторвал.</a:t>
            </a:r>
          </a:p>
          <a:p>
            <a:pPr>
              <a:spcBef>
                <a:spcPct val="50000"/>
              </a:spcBef>
            </a:pPr>
            <a:r>
              <a:rPr lang="ru-RU" sz="2000"/>
              <a:t>Ударил миной, наземь повалил.</a:t>
            </a:r>
          </a:p>
          <a:p>
            <a:pPr>
              <a:spcBef>
                <a:spcPct val="50000"/>
              </a:spcBef>
            </a:pPr>
            <a:r>
              <a:rPr lang="ru-RU" sz="2000"/>
              <a:t>«Ты поклонился»,- враг торжествовал.</a:t>
            </a:r>
          </a:p>
          <a:p>
            <a:pPr>
              <a:spcBef>
                <a:spcPct val="50000"/>
              </a:spcBef>
            </a:pPr>
            <a:r>
              <a:rPr lang="ru-RU" sz="2000"/>
              <a:t>Но тотчас дикий страх его сковал:</a:t>
            </a:r>
          </a:p>
          <a:p>
            <a:pPr>
              <a:spcBef>
                <a:spcPct val="50000"/>
              </a:spcBef>
            </a:pPr>
            <a:r>
              <a:rPr lang="ru-RU" sz="2000"/>
              <a:t>Я без ноги поднялся и стоял…</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286000" y="285750"/>
            <a:ext cx="5219700" cy="2279650"/>
          </a:xfrm>
        </p:spPr>
        <p:txBody>
          <a:bodyPr anchor="ctr"/>
          <a:lstStyle/>
          <a:p>
            <a:r>
              <a:rPr lang="ru-RU" sz="2600" b="0" i="1">
                <a:solidFill>
                  <a:schemeClr val="tx1"/>
                </a:solidFill>
              </a:rPr>
              <a:t>Вставай, страна огромная,</a:t>
            </a:r>
            <a:br>
              <a:rPr lang="ru-RU" sz="2600" b="0" i="1">
                <a:solidFill>
                  <a:schemeClr val="tx1"/>
                </a:solidFill>
              </a:rPr>
            </a:br>
            <a:r>
              <a:rPr lang="ru-RU" sz="2600" b="0" i="1">
                <a:solidFill>
                  <a:schemeClr val="tx1"/>
                </a:solidFill>
              </a:rPr>
              <a:t>Вставай на смертный бой </a:t>
            </a:r>
            <a:br>
              <a:rPr lang="ru-RU" sz="2600" b="0" i="1">
                <a:solidFill>
                  <a:schemeClr val="tx1"/>
                </a:solidFill>
              </a:rPr>
            </a:br>
            <a:r>
              <a:rPr lang="ru-RU" sz="2600" b="0" i="1">
                <a:solidFill>
                  <a:schemeClr val="tx1"/>
                </a:solidFill>
              </a:rPr>
              <a:t>С фашистской силой темною, </a:t>
            </a:r>
            <a:br>
              <a:rPr lang="ru-RU" sz="2600" b="0" i="1">
                <a:solidFill>
                  <a:schemeClr val="tx1"/>
                </a:solidFill>
              </a:rPr>
            </a:br>
            <a:r>
              <a:rPr lang="ru-RU" sz="2600" b="0" i="1">
                <a:solidFill>
                  <a:schemeClr val="tx1"/>
                </a:solidFill>
              </a:rPr>
              <a:t>С проклятою ордой!</a:t>
            </a:r>
          </a:p>
        </p:txBody>
      </p:sp>
      <p:sp>
        <p:nvSpPr>
          <p:cNvPr id="3075" name="Rectangle 3"/>
          <p:cNvSpPr>
            <a:spLocks noGrp="1" noChangeArrowheads="1"/>
          </p:cNvSpPr>
          <p:nvPr>
            <p:ph idx="4294967295"/>
          </p:nvPr>
        </p:nvSpPr>
        <p:spPr>
          <a:xfrm>
            <a:off x="323850" y="2708275"/>
            <a:ext cx="8569325" cy="3744913"/>
          </a:xfrm>
        </p:spPr>
        <p:txBody>
          <a:bodyPr/>
          <a:lstStyle/>
          <a:p>
            <a:pPr>
              <a:buFont typeface="Wingdings" pitchFamily="2" charset="2"/>
              <a:buNone/>
            </a:pPr>
            <a:r>
              <a:rPr lang="ru-RU" sz="1900"/>
              <a:t>           </a:t>
            </a:r>
            <a:r>
              <a:rPr lang="ru-RU" sz="2100">
                <a:solidFill>
                  <a:srgbClr val="580000"/>
                </a:solidFill>
              </a:rPr>
              <a:t>Великая Отечественная война</a:t>
            </a:r>
            <a:r>
              <a:rPr lang="ru-RU" sz="1900">
                <a:solidFill>
                  <a:srgbClr val="580000"/>
                </a:solidFill>
              </a:rPr>
              <a:t> </a:t>
            </a:r>
            <a:r>
              <a:rPr lang="ru-RU" sz="1900"/>
              <a:t>оказала огромное воздействие как на дальнейший ход истории, так и на развитие мировой и особенно русской культуры.</a:t>
            </a:r>
          </a:p>
          <a:p>
            <a:pPr>
              <a:buFont typeface="Wingdings" pitchFamily="2" charset="2"/>
              <a:buNone/>
            </a:pPr>
            <a:r>
              <a:rPr lang="ru-RU" sz="1900"/>
              <a:t>             На великую народную беду сразу откликнулись и </a:t>
            </a:r>
            <a:r>
              <a:rPr lang="ru-RU" sz="2100"/>
              <a:t>поэты</a:t>
            </a:r>
            <a:r>
              <a:rPr lang="ru-RU" sz="1900"/>
              <a:t>.</a:t>
            </a:r>
            <a:r>
              <a:rPr lang="ru-RU" sz="1900">
                <a:solidFill>
                  <a:srgbClr val="580000"/>
                </a:solidFill>
              </a:rPr>
              <a:t> </a:t>
            </a:r>
            <a:r>
              <a:rPr lang="ru-RU" sz="1900"/>
              <a:t>Они почувствовали себя призванными поддерживать</a:t>
            </a:r>
          </a:p>
          <a:p>
            <a:r>
              <a:rPr lang="ru-RU" sz="1900"/>
              <a:t> высокий патриотический подъем на фронте и в тылу,</a:t>
            </a:r>
          </a:p>
          <a:p>
            <a:r>
              <a:rPr lang="ru-RU" sz="1900"/>
              <a:t>уверенность в победе,</a:t>
            </a:r>
          </a:p>
          <a:p>
            <a:r>
              <a:rPr lang="ru-RU" sz="1900"/>
              <a:t>стойкость в преодолении всех выпавших на долю страны и народа испытаний.</a:t>
            </a:r>
          </a:p>
        </p:txBody>
      </p:sp>
      <p:sp>
        <p:nvSpPr>
          <p:cNvPr id="3076" name="Text Box 4"/>
          <p:cNvSpPr txBox="1">
            <a:spLocks noChangeArrowheads="1"/>
          </p:cNvSpPr>
          <p:nvPr/>
        </p:nvSpPr>
        <p:spPr bwMode="auto">
          <a:xfrm>
            <a:off x="1403350" y="765175"/>
            <a:ext cx="2447925" cy="457200"/>
          </a:xfrm>
          <a:prstGeom prst="rect">
            <a:avLst/>
          </a:prstGeom>
          <a:noFill/>
          <a:ln w="9525">
            <a:noFill/>
            <a:miter lim="800000"/>
            <a:headEnd/>
            <a:tailEnd/>
          </a:ln>
        </p:spPr>
        <p:txBody>
          <a:bodyPr>
            <a:spAutoFit/>
          </a:bodyPr>
          <a:lstStyle/>
          <a:p>
            <a:pPr>
              <a:spcBef>
                <a:spcPct val="50000"/>
              </a:spcBef>
            </a:pPr>
            <a:endParaRPr lang="ru-RU"/>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6-1"/>
          <p:cNvPicPr>
            <a:picLocks noGrp="1" noChangeAspect="1" noChangeArrowheads="1"/>
          </p:cNvPicPr>
          <p:nvPr>
            <p:ph type="body" sz="half" idx="4294967295"/>
          </p:nvPr>
        </p:nvPicPr>
        <p:blipFill>
          <a:blip r:embed="rId2" cstate="email"/>
          <a:srcRect/>
          <a:stretch>
            <a:fillRect/>
          </a:stretch>
        </p:blipFill>
        <p:spPr>
          <a:xfrm>
            <a:off x="1168400" y="2274888"/>
            <a:ext cx="2376488" cy="3228975"/>
          </a:xfrm>
          <a:noFill/>
          <a:ln w="28575">
            <a:solidFill>
              <a:srgbClr val="000000"/>
            </a:solidFill>
          </a:ln>
        </p:spPr>
      </p:pic>
      <p:sp>
        <p:nvSpPr>
          <p:cNvPr id="5128" name="Text Box 8"/>
          <p:cNvSpPr txBox="1">
            <a:spLocks noChangeArrowheads="1"/>
          </p:cNvSpPr>
          <p:nvPr/>
        </p:nvSpPr>
        <p:spPr bwMode="auto">
          <a:xfrm>
            <a:off x="323850" y="404813"/>
            <a:ext cx="8064500" cy="1465262"/>
          </a:xfrm>
          <a:prstGeom prst="rect">
            <a:avLst/>
          </a:prstGeom>
          <a:noFill/>
          <a:ln w="9525">
            <a:noFill/>
            <a:miter lim="800000"/>
            <a:headEnd/>
            <a:tailEnd/>
          </a:ln>
          <a:effectLst/>
        </p:spPr>
        <p:txBody>
          <a:bodyPr>
            <a:spAutoFit/>
          </a:bodyPr>
          <a:lstStyle/>
          <a:p>
            <a:pPr algn="ctr">
              <a:spcBef>
                <a:spcPct val="50000"/>
              </a:spcBef>
              <a:defRPr/>
            </a:pPr>
            <a:r>
              <a:rPr lang="ru-RU" sz="3600" b="1" dirty="0">
                <a:effectLst>
                  <a:outerShdw blurRad="38100" dist="38100" dir="2700000" algn="tl">
                    <a:srgbClr val="FFFFFF"/>
                  </a:outerShdw>
                </a:effectLst>
              </a:rPr>
              <a:t>Константин Симонов</a:t>
            </a:r>
          </a:p>
          <a:p>
            <a:pPr algn="ctr">
              <a:spcBef>
                <a:spcPct val="50000"/>
              </a:spcBef>
              <a:defRPr/>
            </a:pPr>
            <a:r>
              <a:rPr lang="ru-RU" sz="3600" b="1" dirty="0">
                <a:effectLst>
                  <a:outerShdw blurRad="38100" dist="38100" dir="2700000" algn="tl">
                    <a:srgbClr val="FFFFFF"/>
                  </a:outerShdw>
                </a:effectLst>
              </a:rPr>
              <a:t> (1915-1979)</a:t>
            </a:r>
          </a:p>
        </p:txBody>
      </p:sp>
      <p:sp>
        <p:nvSpPr>
          <p:cNvPr id="10244" name="Text Box 14"/>
          <p:cNvSpPr txBox="1">
            <a:spLocks noChangeArrowheads="1"/>
          </p:cNvSpPr>
          <p:nvPr/>
        </p:nvSpPr>
        <p:spPr bwMode="auto">
          <a:xfrm>
            <a:off x="3924300" y="2420938"/>
            <a:ext cx="4824413" cy="3749675"/>
          </a:xfrm>
          <a:prstGeom prst="rect">
            <a:avLst/>
          </a:prstGeom>
          <a:noFill/>
          <a:ln w="9525">
            <a:noFill/>
            <a:miter lim="800000"/>
            <a:headEnd/>
            <a:tailEnd/>
          </a:ln>
        </p:spPr>
        <p:txBody>
          <a:bodyPr>
            <a:spAutoFit/>
          </a:bodyPr>
          <a:lstStyle/>
          <a:p>
            <a:pPr algn="ctr">
              <a:spcBef>
                <a:spcPct val="50000"/>
              </a:spcBef>
            </a:pPr>
            <a:r>
              <a:rPr lang="ru-RU" sz="2000"/>
              <a:t>Константин (Кирилл) Михайлович Известность поэта и драматурга приобрел еще до войны. </a:t>
            </a:r>
          </a:p>
          <a:p>
            <a:pPr algn="ctr">
              <a:spcBef>
                <a:spcPct val="50000"/>
              </a:spcBef>
            </a:pPr>
            <a:r>
              <a:rPr lang="ru-RU" sz="2000"/>
              <a:t>24.06.1941 г. был призван в армию и пошел на войну фронтовым корреспондентом. Написанное во время войны стихотворение «Жди меня» стало широко известным, его переписывали солдаты и посылали в письмах своим любимым.</a:t>
            </a:r>
          </a:p>
          <a:p>
            <a:pPr>
              <a:spcBef>
                <a:spcPct val="50000"/>
              </a:spcBef>
            </a:pPr>
            <a:endParaRPr lang="ru-RU" sz="200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539750" y="549275"/>
            <a:ext cx="6264275" cy="1470025"/>
          </a:xfrm>
        </p:spPr>
        <p:txBody>
          <a:bodyPr anchor="ctr"/>
          <a:lstStyle/>
          <a:p>
            <a:pPr algn="r"/>
            <a:r>
              <a:rPr lang="ru-RU" sz="3200">
                <a:solidFill>
                  <a:schemeClr val="tx1"/>
                </a:solidFill>
              </a:rPr>
              <a:t>Огромное горе войны коснулось каждой семьи…</a:t>
            </a:r>
          </a:p>
        </p:txBody>
      </p:sp>
      <p:sp>
        <p:nvSpPr>
          <p:cNvPr id="12291" name="Rectangle 3"/>
          <p:cNvSpPr>
            <a:spLocks noGrp="1" noChangeArrowheads="1"/>
          </p:cNvSpPr>
          <p:nvPr>
            <p:ph type="subTitle" idx="4294967295"/>
          </p:nvPr>
        </p:nvSpPr>
        <p:spPr>
          <a:xfrm>
            <a:off x="4419600" y="2505075"/>
            <a:ext cx="4268788" cy="2933700"/>
          </a:xfrm>
        </p:spPr>
        <p:txBody>
          <a:bodyPr/>
          <a:lstStyle/>
          <a:p>
            <a:pPr marL="0" indent="0" algn="r">
              <a:lnSpc>
                <a:spcPct val="80000"/>
              </a:lnSpc>
              <a:buFont typeface="Wingdings 2" pitchFamily="18" charset="2"/>
              <a:buNone/>
            </a:pPr>
            <a:r>
              <a:rPr lang="ru-RU" sz="2400">
                <a:solidFill>
                  <a:srgbClr val="FFFF00"/>
                </a:solidFill>
              </a:rPr>
              <a:t>Я шлю письмо из сорок первого.</a:t>
            </a:r>
          </a:p>
          <a:p>
            <a:pPr marL="0" indent="0" algn="r">
              <a:lnSpc>
                <a:spcPct val="80000"/>
              </a:lnSpc>
              <a:buFont typeface="Wingdings 2" pitchFamily="18" charset="2"/>
              <a:buNone/>
            </a:pPr>
            <a:r>
              <a:rPr lang="ru-RU" sz="2400">
                <a:solidFill>
                  <a:srgbClr val="FFFF00"/>
                </a:solidFill>
              </a:rPr>
              <a:t>Взгляни на снимок, человек родной.</a:t>
            </a:r>
          </a:p>
          <a:p>
            <a:pPr marL="0" indent="0" algn="r">
              <a:lnSpc>
                <a:spcPct val="80000"/>
              </a:lnSpc>
              <a:buFont typeface="Wingdings 2" pitchFamily="18" charset="2"/>
              <a:buNone/>
            </a:pPr>
            <a:r>
              <a:rPr lang="ru-RU" sz="2400">
                <a:solidFill>
                  <a:srgbClr val="FFFF00"/>
                </a:solidFill>
              </a:rPr>
              <a:t>На нем я вместе с нашими ребятами.</a:t>
            </a:r>
          </a:p>
          <a:p>
            <a:pPr marL="0" indent="0" algn="r">
              <a:lnSpc>
                <a:spcPct val="80000"/>
              </a:lnSpc>
              <a:buFont typeface="Wingdings 2" pitchFamily="18" charset="2"/>
              <a:buNone/>
            </a:pPr>
            <a:r>
              <a:rPr lang="ru-RU" sz="2400">
                <a:solidFill>
                  <a:srgbClr val="FFFF00"/>
                </a:solidFill>
              </a:rPr>
              <a:t>Ты посмотри, какой я молодой…</a:t>
            </a:r>
          </a:p>
        </p:txBody>
      </p:sp>
      <p:pic>
        <p:nvPicPr>
          <p:cNvPr id="12293" name="Picture 5" descr="0641"/>
          <p:cNvPicPr>
            <a:picLocks noChangeAspect="1" noChangeArrowheads="1"/>
          </p:cNvPicPr>
          <p:nvPr/>
        </p:nvPicPr>
        <p:blipFill>
          <a:blip r:embed="rId2" cstate="email"/>
          <a:srcRect/>
          <a:stretch>
            <a:fillRect/>
          </a:stretch>
        </p:blipFill>
        <p:spPr bwMode="auto">
          <a:xfrm>
            <a:off x="323850" y="2852738"/>
            <a:ext cx="4176713" cy="29162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57188" y="285750"/>
            <a:ext cx="8059737" cy="2214563"/>
          </a:xfrm>
        </p:spPr>
        <p:txBody>
          <a:bodyPr anchor="ctr"/>
          <a:lstStyle/>
          <a:p>
            <a:r>
              <a:rPr lang="ru-RU" sz="3000" b="0"/>
              <a:t>     </a:t>
            </a:r>
            <a:r>
              <a:rPr lang="ru-RU" sz="1900" b="0"/>
              <a:t>Краткий обзор поэзии периода Великой Отечественной войны показал, что подвиг народа </a:t>
            </a:r>
            <a:br>
              <a:rPr lang="ru-RU" sz="1900" b="0"/>
            </a:br>
            <a:r>
              <a:rPr lang="ru-RU" sz="1900" b="0"/>
              <a:t>не остается в прошлом. </a:t>
            </a:r>
            <a:br>
              <a:rPr lang="ru-RU" sz="1900" b="0"/>
            </a:br>
            <a:r>
              <a:rPr lang="ru-RU" sz="1900" b="0"/>
              <a:t>    Каждая семья помнит своих ГЕРОЕВ, гордится ими.</a:t>
            </a:r>
            <a:br>
              <a:rPr lang="ru-RU" sz="1900" b="0"/>
            </a:br>
            <a:r>
              <a:rPr lang="ru-RU" sz="1900" b="0"/>
              <a:t>Давайте хранить память и передавать ее будущим поколениям!</a:t>
            </a:r>
          </a:p>
        </p:txBody>
      </p:sp>
      <p:sp>
        <p:nvSpPr>
          <p:cNvPr id="16387" name="Прямоугольник 2"/>
          <p:cNvSpPr>
            <a:spLocks noChangeArrowheads="1"/>
          </p:cNvSpPr>
          <p:nvPr/>
        </p:nvSpPr>
        <p:spPr bwMode="auto">
          <a:xfrm>
            <a:off x="3071813" y="3000375"/>
            <a:ext cx="2967037" cy="461963"/>
          </a:xfrm>
          <a:prstGeom prst="rect">
            <a:avLst/>
          </a:prstGeom>
          <a:noFill/>
          <a:ln w="9525">
            <a:noFill/>
            <a:miter lim="800000"/>
            <a:headEnd/>
            <a:tailEnd/>
          </a:ln>
        </p:spPr>
        <p:txBody>
          <a:bodyPr wrap="none">
            <a:spAutoFit/>
          </a:bodyPr>
          <a:lstStyle/>
          <a:p>
            <a:r>
              <a:rPr lang="ru-RU" b="1" u="sng"/>
              <a:t>Вопросы и задания:</a:t>
            </a:r>
            <a:endParaRPr lang="ru-RU"/>
          </a:p>
        </p:txBody>
      </p:sp>
      <p:sp>
        <p:nvSpPr>
          <p:cNvPr id="16388" name="Прямоугольник 3"/>
          <p:cNvSpPr>
            <a:spLocks noChangeArrowheads="1"/>
          </p:cNvSpPr>
          <p:nvPr/>
        </p:nvSpPr>
        <p:spPr bwMode="auto">
          <a:xfrm>
            <a:off x="500063" y="3571875"/>
            <a:ext cx="8143875" cy="2455863"/>
          </a:xfrm>
          <a:prstGeom prst="rect">
            <a:avLst/>
          </a:prstGeom>
          <a:noFill/>
          <a:ln w="9525">
            <a:noFill/>
            <a:miter lim="800000"/>
            <a:headEnd/>
            <a:tailEnd/>
          </a:ln>
        </p:spPr>
        <p:txBody>
          <a:bodyPr>
            <a:spAutoFit/>
          </a:bodyPr>
          <a:lstStyle/>
          <a:p>
            <a:pPr>
              <a:lnSpc>
                <a:spcPct val="80000"/>
              </a:lnSpc>
              <a:buFont typeface="Arial" charset="0"/>
              <a:buChar char="•"/>
            </a:pPr>
            <a:r>
              <a:rPr lang="ru-RU"/>
              <a:t>Какую роль сыграла литература в годы Великой Отечественной войны?</a:t>
            </a:r>
          </a:p>
          <a:p>
            <a:pPr>
              <a:lnSpc>
                <a:spcPct val="80000"/>
              </a:lnSpc>
              <a:buFont typeface="Arial" charset="0"/>
              <a:buChar char="•"/>
            </a:pPr>
            <a:r>
              <a:rPr lang="ru-RU"/>
              <a:t>Каковы же особенности лирики военного времени?</a:t>
            </a:r>
          </a:p>
          <a:p>
            <a:pPr>
              <a:lnSpc>
                <a:spcPct val="80000"/>
              </a:lnSpc>
              <a:buFont typeface="Arial" charset="0"/>
              <a:buChar char="•"/>
            </a:pPr>
            <a:r>
              <a:rPr lang="ru-RU"/>
              <a:t>Выучите наизусть стихотворение любимого поэта о Великой Отечественной войне и проанализируйте его.</a:t>
            </a:r>
          </a:p>
          <a:p>
            <a:pPr>
              <a:lnSpc>
                <a:spcPct val="80000"/>
              </a:lnSpc>
              <a:buFont typeface="Arial" charset="0"/>
              <a:buChar char="•"/>
            </a:pPr>
            <a:r>
              <a:rPr lang="ru-RU"/>
              <a:t>Напишите эссе на тему: «Какие чувства и мысли вызывает лирика военных лет?»</a:t>
            </a:r>
          </a:p>
          <a:p>
            <a:pPr>
              <a:lnSpc>
                <a:spcPct val="80000"/>
              </a:lnSpc>
              <a:buFont typeface="Arial" charset="0"/>
              <a:buChar char="•"/>
            </a:pPr>
            <a:r>
              <a:rPr lang="ru-RU"/>
              <a:t>Подготовьте проект «Военная лирика поэтов-земляков».</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algn="ctr">
              <a:buFont typeface="Wingdings" pitchFamily="2" charset="2"/>
              <a:buNone/>
            </a:pPr>
            <a:r>
              <a:rPr lang="ru-RU" sz="3400" b="1">
                <a:solidFill>
                  <a:srgbClr val="FFFF00"/>
                </a:solidFill>
              </a:rPr>
              <a:t>Вспомним всех поименно, </a:t>
            </a:r>
          </a:p>
          <a:p>
            <a:pPr algn="ctr">
              <a:buFont typeface="Wingdings" pitchFamily="2" charset="2"/>
              <a:buNone/>
            </a:pPr>
            <a:r>
              <a:rPr lang="ru-RU" sz="3400" b="1">
                <a:solidFill>
                  <a:srgbClr val="FFFF00"/>
                </a:solidFill>
              </a:rPr>
              <a:t>горем вспомним своим…</a:t>
            </a:r>
          </a:p>
          <a:p>
            <a:pPr algn="ctr">
              <a:buFont typeface="Wingdings" pitchFamily="2" charset="2"/>
              <a:buNone/>
            </a:pPr>
            <a:r>
              <a:rPr lang="ru-RU" sz="3400" b="1">
                <a:solidFill>
                  <a:srgbClr val="FFFF00"/>
                </a:solidFill>
              </a:rPr>
              <a:t>Это нужно – не мертвым! </a:t>
            </a:r>
          </a:p>
          <a:p>
            <a:pPr algn="ctr">
              <a:buFont typeface="Wingdings" pitchFamily="2" charset="2"/>
              <a:buNone/>
            </a:pPr>
            <a:r>
              <a:rPr lang="ru-RU" sz="3400" b="1">
                <a:solidFill>
                  <a:srgbClr val="FFFF00"/>
                </a:solidFill>
              </a:rPr>
              <a:t>Это нужно живым!</a:t>
            </a:r>
          </a:p>
          <a:p>
            <a:pPr algn="r">
              <a:buFont typeface="Wingdings" pitchFamily="2" charset="2"/>
              <a:buNone/>
            </a:pPr>
            <a:r>
              <a:rPr lang="ru-RU" sz="1900" b="1"/>
              <a:t>Р.Рождественский</a:t>
            </a:r>
          </a:p>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68313" y="1412875"/>
            <a:ext cx="7989887" cy="5040313"/>
          </a:xfrm>
        </p:spPr>
        <p:txBody>
          <a:bodyPr/>
          <a:lstStyle/>
          <a:p>
            <a:pPr>
              <a:lnSpc>
                <a:spcPct val="80000"/>
              </a:lnSpc>
            </a:pPr>
            <a:r>
              <a:rPr lang="ru-RU" sz="2100"/>
              <a:t>Давно отгремела Великая Отечественная война. Уже выросли поколения, знающие о ней по рассказам ветеранов, книгам, кинофильмам. Поутихла с годами боль утрат, зарубцевались раны. Но наши писатели и поэты обращались и обращаются к тем далеким дням. Война по-прежнему живет в памяти нашего народа. Военная тема поднимает коренные вопросы человеческого бытия. Современная литература о войне обращается к наиболее тяжелым периодам в ходе Великой Отечественной войны, к критическим моментам в судьбах героев, выявляла гуманистическую природу воюющего солдата. Русская военная проза второй половины XX века – один из наиболее крупных “блоков” современного литературного процесса. На ее страницах воспитывались многие поколения читателей. К ней обращаются сейчас и фронтовики-ветераны Великой Отечественной войны, и вчерашние школьники, готовящие себя к службе в рядах вооруженных сил страны.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250825" y="260350"/>
            <a:ext cx="7632700" cy="5975350"/>
          </a:xfrm>
        </p:spPr>
        <p:txBody>
          <a:bodyPr/>
          <a:lstStyle/>
          <a:p>
            <a:pPr>
              <a:lnSpc>
                <a:spcPct val="80000"/>
              </a:lnSpc>
            </a:pPr>
            <a:r>
              <a:rPr lang="ru-RU" sz="2000"/>
              <a:t>Наша литература немало сделала для того, чтобы в грозных обстоятельствах пробудить у людей чувства ответственности, понимания того, что именно от них зависит судьба страны. </a:t>
            </a:r>
          </a:p>
          <a:p>
            <a:pPr>
              <a:lnSpc>
                <a:spcPct val="80000"/>
              </a:lnSpc>
              <a:buFont typeface="Wingdings" pitchFamily="2" charset="2"/>
              <a:buNone/>
            </a:pPr>
            <a:r>
              <a:rPr lang="ru-RU" sz="2000"/>
              <a:t>     Жестокая, кровавая война потребовала духовного раскрепощения, сопровождалась стихийным освобождением от страха и подозрительности. Каждый третий из ушедших на фронт писателей – около четырехсот человек – с войны не вернулся. </a:t>
            </a:r>
          </a:p>
          <a:p>
            <a:pPr>
              <a:lnSpc>
                <a:spcPct val="80000"/>
              </a:lnSpc>
              <a:buFont typeface="Wingdings" pitchFamily="2" charset="2"/>
              <a:buNone/>
            </a:pPr>
            <a:r>
              <a:rPr lang="ru-RU" sz="2000"/>
              <a:t>     Писатели фронтового поколения принесли в литературу тяжелый, кровавый опыт “окопников”, они сами пережили то, что было уделом огромного числа людей, объединенных одним желанием – уничтожить врага. В послевоенной литературе продолжается осмысление трагических событий войны, правда о войне, которую четверть века пытались вытеснить из литературы, пришла к читателю. </a:t>
            </a:r>
          </a:p>
          <a:p>
            <a:pPr>
              <a:lnSpc>
                <a:spcPct val="80000"/>
              </a:lnSpc>
              <a:buFont typeface="Wingdings" pitchFamily="2" charset="2"/>
              <a:buNone/>
            </a:pPr>
            <a:r>
              <a:rPr lang="ru-RU" sz="2000"/>
              <a:t>     Произведения писателей, пришедших в литературу прямо с полей сражений, имеют большое воспитательное значение. Многие герои этих книг могут служить примером мужества, бесстрашия, проявленных при выполнении своего долга перед Отечеством. Военная проза Ю. Бондарева, В.Быкова, К.Воробьева, Б. Васильева, В. Кондратьева, Б.Васильева сурова, трагична. Интересна и судьба поэтов-фронтовиков.</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539750" y="260350"/>
            <a:ext cx="8281988" cy="1368425"/>
          </a:xfrm>
        </p:spPr>
        <p:txBody>
          <a:bodyPr anchor="ctr"/>
          <a:lstStyle/>
          <a:p>
            <a:r>
              <a:rPr lang="ru-RU" sz="2000" b="0" i="1"/>
              <a:t>В поэзии с первых дней войны </a:t>
            </a:r>
            <a:br>
              <a:rPr lang="ru-RU" sz="2000" b="0" i="1"/>
            </a:br>
            <a:r>
              <a:rPr lang="ru-RU" sz="2000" b="0" i="1"/>
              <a:t>прежде всего проявила себя</a:t>
            </a:r>
            <a:r>
              <a:rPr lang="ru-RU" sz="1700" b="0" i="1"/>
              <a:t> </a:t>
            </a:r>
            <a:br>
              <a:rPr lang="ru-RU" sz="1700" b="0" i="1"/>
            </a:br>
            <a:r>
              <a:rPr lang="ru-RU" sz="1700" b="0" i="1" u="sng">
                <a:solidFill>
                  <a:srgbClr val="FF0000"/>
                </a:solidFill>
              </a:rPr>
              <a:t>ЛИРИКА</a:t>
            </a:r>
            <a:r>
              <a:rPr lang="ru-RU" sz="1700"/>
              <a:t> </a:t>
            </a:r>
          </a:p>
        </p:txBody>
      </p:sp>
      <p:sp>
        <p:nvSpPr>
          <p:cNvPr id="20483" name="Rectangle 3"/>
          <p:cNvSpPr>
            <a:spLocks noGrp="1" noChangeArrowheads="1"/>
          </p:cNvSpPr>
          <p:nvPr>
            <p:ph sz="half" idx="4294967295"/>
          </p:nvPr>
        </p:nvSpPr>
        <p:spPr>
          <a:xfrm>
            <a:off x="179388" y="1628775"/>
            <a:ext cx="4316412" cy="4824413"/>
          </a:xfrm>
        </p:spPr>
        <p:txBody>
          <a:bodyPr>
            <a:normAutofit/>
          </a:bodyPr>
          <a:lstStyle/>
          <a:p>
            <a:pPr algn="ctr">
              <a:lnSpc>
                <a:spcPct val="90000"/>
              </a:lnSpc>
              <a:buFont typeface="Wingdings" pitchFamily="2" charset="2"/>
              <a:buNone/>
            </a:pPr>
            <a:r>
              <a:rPr lang="ru-RU" sz="2200" b="1" i="1" u="sng">
                <a:solidFill>
                  <a:srgbClr val="990000"/>
                </a:solidFill>
              </a:rPr>
              <a:t>Она стала явлением</a:t>
            </a:r>
          </a:p>
          <a:p>
            <a:pPr algn="ctr">
              <a:lnSpc>
                <a:spcPct val="90000"/>
              </a:lnSpc>
              <a:buFont typeface="Wingdings" pitchFamily="2" charset="2"/>
              <a:buNone/>
            </a:pPr>
            <a:r>
              <a:rPr lang="ru-RU" sz="2200" b="1" i="1" u="sng">
                <a:solidFill>
                  <a:srgbClr val="990000"/>
                </a:solidFill>
              </a:rPr>
              <a:t> уникальным</a:t>
            </a:r>
            <a:r>
              <a:rPr lang="ru-RU" sz="2200" u="sng">
                <a:solidFill>
                  <a:srgbClr val="990000"/>
                </a:solidFill>
              </a:rPr>
              <a:t>.</a:t>
            </a:r>
            <a:r>
              <a:rPr lang="ru-RU" sz="1700">
                <a:solidFill>
                  <a:srgbClr val="990000"/>
                </a:solidFill>
              </a:rPr>
              <a:t> </a:t>
            </a:r>
          </a:p>
          <a:p>
            <a:pPr>
              <a:lnSpc>
                <a:spcPct val="90000"/>
              </a:lnSpc>
            </a:pPr>
            <a:r>
              <a:rPr lang="ru-RU" sz="1700"/>
              <a:t>Поэты писали о самой войне во всей ее объемной полноте: о ее тяготах, сражениях, трагедии отступления на начальном этапе, о победных походах, о женщинах и детях на фронте, о партизанах. </a:t>
            </a:r>
          </a:p>
          <a:p>
            <a:pPr>
              <a:lnSpc>
                <a:spcPct val="90000"/>
              </a:lnSpc>
            </a:pPr>
            <a:r>
              <a:rPr lang="ru-RU" sz="1700"/>
              <a:t>Война вызвала творческий подъем самых разных поэтов: и признанных лириков, и молодых фронтовиков.</a:t>
            </a:r>
          </a:p>
          <a:p>
            <a:pPr>
              <a:lnSpc>
                <a:spcPct val="90000"/>
              </a:lnSpc>
            </a:pPr>
            <a:r>
              <a:rPr lang="ru-RU" sz="1700"/>
              <a:t>Многие военные стихи становились популярными песнями (« Священная война» В. Лебедев-Кумач, </a:t>
            </a:r>
            <a:r>
              <a:rPr lang="ru-RU" sz="1800"/>
              <a:t>«Землянка» А. Сурков</a:t>
            </a:r>
            <a:r>
              <a:rPr lang="ru-RU" sz="1700"/>
              <a:t> и мн. др.)</a:t>
            </a:r>
          </a:p>
        </p:txBody>
      </p:sp>
      <p:sp>
        <p:nvSpPr>
          <p:cNvPr id="20484" name="Rectangle 4"/>
          <p:cNvSpPr>
            <a:spLocks noGrp="1" noChangeArrowheads="1"/>
          </p:cNvSpPr>
          <p:nvPr>
            <p:ph sz="half" idx="4294967295"/>
          </p:nvPr>
        </p:nvSpPr>
        <p:spPr>
          <a:xfrm>
            <a:off x="4356100" y="1700213"/>
            <a:ext cx="4537075" cy="4835525"/>
          </a:xfrm>
        </p:spPr>
        <p:txBody>
          <a:bodyPr>
            <a:normAutofit/>
          </a:bodyPr>
          <a:lstStyle/>
          <a:p>
            <a:pPr algn="ctr">
              <a:lnSpc>
                <a:spcPct val="70000"/>
              </a:lnSpc>
              <a:buFont typeface="Wingdings" pitchFamily="2" charset="2"/>
              <a:buNone/>
            </a:pPr>
            <a:endParaRPr lang="ru-RU" sz="1700" b="1" i="1" u="sng"/>
          </a:p>
          <a:p>
            <a:pPr algn="ctr">
              <a:lnSpc>
                <a:spcPct val="70000"/>
              </a:lnSpc>
              <a:buFont typeface="Wingdings" pitchFamily="2" charset="2"/>
              <a:buNone/>
            </a:pPr>
            <a:r>
              <a:rPr lang="ru-RU" sz="2200" b="1" i="1" u="sng">
                <a:solidFill>
                  <a:srgbClr val="990000"/>
                </a:solidFill>
              </a:rPr>
              <a:t>Каковы же особенности </a:t>
            </a:r>
          </a:p>
          <a:p>
            <a:pPr algn="ctr">
              <a:lnSpc>
                <a:spcPct val="70000"/>
              </a:lnSpc>
              <a:buFont typeface="Wingdings" pitchFamily="2" charset="2"/>
              <a:buNone/>
            </a:pPr>
            <a:r>
              <a:rPr lang="ru-RU" sz="2200" b="1" i="1" u="sng">
                <a:solidFill>
                  <a:srgbClr val="990000"/>
                </a:solidFill>
              </a:rPr>
              <a:t>лирики военного времени?</a:t>
            </a:r>
          </a:p>
          <a:p>
            <a:pPr>
              <a:lnSpc>
                <a:spcPct val="70000"/>
              </a:lnSpc>
            </a:pPr>
            <a:r>
              <a:rPr lang="ru-RU" sz="1700"/>
              <a:t>Отсутствует деление на гражданскую, интимную, философскую и т.д.;</a:t>
            </a:r>
          </a:p>
          <a:p>
            <a:pPr>
              <a:lnSpc>
                <a:spcPct val="70000"/>
              </a:lnSpc>
            </a:pPr>
            <a:r>
              <a:rPr lang="ru-RU" sz="1700"/>
              <a:t>3 основные группы жанров: лирические (элегия, ода, песня), сатирические (высмеивающие врага), лироэпические (баллада, поэма);</a:t>
            </a:r>
          </a:p>
          <a:p>
            <a:pPr>
              <a:lnSpc>
                <a:spcPct val="70000"/>
              </a:lnSpc>
            </a:pPr>
            <a:r>
              <a:rPr lang="ru-RU" sz="1700"/>
              <a:t>многогранность и глубина лирики;</a:t>
            </a:r>
          </a:p>
          <a:p>
            <a:pPr>
              <a:lnSpc>
                <a:spcPct val="70000"/>
              </a:lnSpc>
            </a:pPr>
            <a:r>
              <a:rPr lang="ru-RU" sz="1700"/>
              <a:t> раскрытие сознания героя-освободителя, подвига труженика тыла;</a:t>
            </a:r>
          </a:p>
          <a:p>
            <a:pPr>
              <a:lnSpc>
                <a:spcPct val="70000"/>
              </a:lnSpc>
            </a:pPr>
            <a:r>
              <a:rPr lang="ru-RU" sz="1700"/>
              <a:t>музыкальность стиха соседствует с простотой изложения;</a:t>
            </a:r>
          </a:p>
          <a:p>
            <a:pPr>
              <a:lnSpc>
                <a:spcPct val="70000"/>
              </a:lnSpc>
            </a:pPr>
            <a:r>
              <a:rPr lang="ru-RU" sz="1700"/>
              <a:t>создается образ Родины как всей страны, так и  образ малой родины (родного города, села).</a:t>
            </a:r>
            <a:br>
              <a:rPr lang="ru-RU" sz="1700"/>
            </a:br>
            <a:endParaRPr lang="ru-RU" sz="1700"/>
          </a:p>
          <a:p>
            <a:pPr>
              <a:lnSpc>
                <a:spcPct val="70000"/>
              </a:lnSpc>
              <a:buFont typeface="Wingdings 2" pitchFamily="18" charset="2"/>
              <a:buChar char=""/>
            </a:pPr>
            <a:endParaRPr lang="ru-RU" sz="1700"/>
          </a:p>
          <a:p>
            <a:pPr>
              <a:lnSpc>
                <a:spcPct val="70000"/>
              </a:lnSpc>
              <a:buFont typeface="Wingdings 2" pitchFamily="18" charset="2"/>
              <a:buChar char=""/>
            </a:pPr>
            <a:endParaRPr lang="ru-RU" sz="1700"/>
          </a:p>
          <a:p>
            <a:pPr>
              <a:lnSpc>
                <a:spcPct val="70000"/>
              </a:lnSpc>
              <a:buFont typeface="Wingdings 2" pitchFamily="18" charset="2"/>
              <a:buChar char=""/>
            </a:pPr>
            <a:endParaRPr lang="ru-RU" sz="170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AutoShape 10" descr="i?id=26269106">
            <a:hlinkClick r:id="rId3"/>
          </p:cNvPr>
          <p:cNvSpPr>
            <a:spLocks noChangeAspect="1" noChangeArrowheads="1"/>
          </p:cNvSpPr>
          <p:nvPr/>
        </p:nvSpPr>
        <p:spPr bwMode="auto">
          <a:xfrm>
            <a:off x="5943600" y="4038600"/>
            <a:ext cx="765175" cy="1131888"/>
          </a:xfrm>
          <a:prstGeom prst="rect">
            <a:avLst/>
          </a:prstGeom>
          <a:noFill/>
          <a:ln w="9525">
            <a:noFill/>
            <a:miter lim="800000"/>
            <a:headEnd/>
            <a:tailEnd/>
          </a:ln>
        </p:spPr>
        <p:txBody>
          <a:bodyPr/>
          <a:lstStyle/>
          <a:p>
            <a:endParaRPr lang="ru-RU"/>
          </a:p>
        </p:txBody>
      </p:sp>
      <p:sp>
        <p:nvSpPr>
          <p:cNvPr id="5123" name="WordArt 79"/>
          <p:cNvSpPr>
            <a:spLocks noChangeArrowheads="1" noChangeShapeType="1" noTextEdit="1"/>
          </p:cNvSpPr>
          <p:nvPr/>
        </p:nvSpPr>
        <p:spPr bwMode="auto">
          <a:xfrm>
            <a:off x="395288" y="476250"/>
            <a:ext cx="8605837" cy="1223963"/>
          </a:xfrm>
          <a:prstGeom prst="rect">
            <a:avLst/>
          </a:prstGeom>
        </p:spPr>
        <p:txBody>
          <a:bodyPr wrap="none" fromWordArt="1">
            <a:prstTxWarp prst="textFadeUp">
              <a:avLst>
                <a:gd name="adj" fmla="val 9991"/>
              </a:avLst>
            </a:prstTxWarp>
          </a:bodyPr>
          <a:lstStyle/>
          <a:p>
            <a:pPr algn="ctr"/>
            <a:r>
              <a:rPr lang="ru-RU" sz="2800" kern="10">
                <a:ln w="12700">
                  <a:solidFill>
                    <a:srgbClr val="B2B2B2"/>
                  </a:solidFill>
                  <a:round/>
                  <a:headEnd/>
                  <a:tailEnd/>
                </a:ln>
                <a:solidFill>
                  <a:srgbClr val="FFFF00"/>
                </a:solidFill>
                <a:effectLst>
                  <a:outerShdw dist="35921" dir="2700000" sy="50000" rotWithShape="0">
                    <a:srgbClr val="875B0D">
                      <a:alpha val="70000"/>
                    </a:srgbClr>
                  </a:outerShdw>
                </a:effectLst>
                <a:latin typeface="Arial"/>
                <a:cs typeface="Arial"/>
              </a:rPr>
              <a:t>Поэзия, опалённая войной…</a:t>
            </a:r>
          </a:p>
        </p:txBody>
      </p:sp>
      <p:sp>
        <p:nvSpPr>
          <p:cNvPr id="3150" name="Text Box 78"/>
          <p:cNvSpPr txBox="1">
            <a:spLocks noChangeArrowheads="1"/>
          </p:cNvSpPr>
          <p:nvPr/>
        </p:nvSpPr>
        <p:spPr bwMode="auto">
          <a:xfrm>
            <a:off x="684213" y="1989138"/>
            <a:ext cx="7964487" cy="4314825"/>
          </a:xfrm>
          <a:prstGeom prst="rect">
            <a:avLst/>
          </a:prstGeom>
          <a:noFill/>
          <a:ln w="9525">
            <a:solidFill>
              <a:schemeClr val="tx1"/>
            </a:solidFill>
            <a:miter lim="800000"/>
            <a:headEnd/>
            <a:tailEnd/>
          </a:ln>
          <a:effectLst/>
        </p:spPr>
        <p:txBody>
          <a:bodyPr>
            <a:spAutoFit/>
          </a:bodyPr>
          <a:lstStyle/>
          <a:p>
            <a:pPr algn="ctr">
              <a:spcBef>
                <a:spcPct val="50000"/>
              </a:spcBef>
              <a:buFontTx/>
              <a:buChar char="•"/>
            </a:pPr>
            <a:r>
              <a:rPr lang="ru-RU" b="1">
                <a:solidFill>
                  <a:srgbClr val="580000"/>
                </a:solidFill>
                <a:effectLst>
                  <a:outerShdw blurRad="38100" dist="38100" dir="2700000" algn="tl">
                    <a:srgbClr val="000000"/>
                  </a:outerShdw>
                </a:effectLst>
              </a:rPr>
              <a:t>Лирика военных лет</a:t>
            </a:r>
          </a:p>
          <a:p>
            <a:pPr algn="ctr">
              <a:spcBef>
                <a:spcPct val="50000"/>
              </a:spcBef>
              <a:buFontTx/>
              <a:buChar char="•"/>
            </a:pPr>
            <a:r>
              <a:rPr lang="ru-RU" sz="2800" b="1">
                <a:solidFill>
                  <a:srgbClr val="580000"/>
                </a:solidFill>
                <a:effectLst>
                  <a:outerShdw blurRad="38100" dist="38100" dir="2700000" algn="tl">
                    <a:srgbClr val="000000"/>
                  </a:outerShdw>
                </a:effectLst>
                <a:hlinkClick r:id="rId4" action="ppaction://hlinksldjump" tooltip="Друнина"/>
              </a:rPr>
              <a:t>Юлия Друнина</a:t>
            </a:r>
            <a:endParaRPr lang="ru-RU" sz="2800" b="1">
              <a:solidFill>
                <a:srgbClr val="580000"/>
              </a:solidFill>
              <a:effectLst>
                <a:outerShdw blurRad="38100" dist="38100" dir="2700000" algn="tl">
                  <a:srgbClr val="000000"/>
                </a:outerShdw>
              </a:effectLst>
            </a:endParaRPr>
          </a:p>
          <a:p>
            <a:pPr algn="ctr">
              <a:spcBef>
                <a:spcPct val="50000"/>
              </a:spcBef>
              <a:buFontTx/>
              <a:buChar char="•"/>
            </a:pPr>
            <a:r>
              <a:rPr lang="ru-RU" sz="2800" b="1">
                <a:solidFill>
                  <a:srgbClr val="580000"/>
                </a:solidFill>
                <a:effectLst>
                  <a:outerShdw blurRad="38100" dist="38100" dir="2700000" algn="tl">
                    <a:srgbClr val="000000"/>
                  </a:outerShdw>
                </a:effectLst>
                <a:hlinkClick r:id="rId5" action="ppaction://hlinksldjump"/>
              </a:rPr>
              <a:t>Иосиф Уткин</a:t>
            </a:r>
            <a:endParaRPr lang="ru-RU" sz="2800" b="1">
              <a:solidFill>
                <a:srgbClr val="580000"/>
              </a:solidFill>
              <a:effectLst>
                <a:outerShdw blurRad="38100" dist="38100" dir="2700000" algn="tl">
                  <a:srgbClr val="000000"/>
                </a:outerShdw>
              </a:effectLst>
            </a:endParaRPr>
          </a:p>
          <a:p>
            <a:pPr algn="ctr">
              <a:spcBef>
                <a:spcPct val="50000"/>
              </a:spcBef>
              <a:buFontTx/>
              <a:buChar char="•"/>
            </a:pPr>
            <a:r>
              <a:rPr lang="ru-RU" sz="2800" b="1">
                <a:solidFill>
                  <a:srgbClr val="580000"/>
                </a:solidFill>
                <a:effectLst>
                  <a:outerShdw blurRad="38100" dist="38100" dir="2700000" algn="tl">
                    <a:srgbClr val="000000"/>
                  </a:outerShdw>
                </a:effectLst>
                <a:hlinkClick r:id="rId6" action="ppaction://hlinksldjump"/>
              </a:rPr>
              <a:t>Муса Джалиль</a:t>
            </a:r>
            <a:endParaRPr lang="ru-RU" sz="2800" b="1">
              <a:solidFill>
                <a:srgbClr val="580000"/>
              </a:solidFill>
              <a:effectLst>
                <a:outerShdw blurRad="38100" dist="38100" dir="2700000" algn="tl">
                  <a:srgbClr val="000000"/>
                </a:outerShdw>
              </a:effectLst>
            </a:endParaRPr>
          </a:p>
          <a:p>
            <a:pPr algn="ctr">
              <a:spcBef>
                <a:spcPct val="50000"/>
              </a:spcBef>
              <a:buFontTx/>
              <a:buChar char="•"/>
            </a:pPr>
            <a:r>
              <a:rPr lang="ru-RU" sz="2800" b="1">
                <a:solidFill>
                  <a:srgbClr val="580000"/>
                </a:solidFill>
                <a:effectLst>
                  <a:outerShdw blurRad="38100" dist="38100" dir="2700000" algn="tl">
                    <a:srgbClr val="000000"/>
                  </a:outerShdw>
                </a:effectLst>
                <a:hlinkClick r:id="rId7" action="ppaction://hlinksldjump"/>
              </a:rPr>
              <a:t>Константин Симонов</a:t>
            </a:r>
            <a:endParaRPr lang="ru-RU" sz="2800" b="1">
              <a:solidFill>
                <a:srgbClr val="580000"/>
              </a:solidFill>
              <a:effectLst>
                <a:outerShdw blurRad="38100" dist="38100" dir="2700000" algn="tl">
                  <a:srgbClr val="000000"/>
                </a:outerShdw>
              </a:effectLst>
            </a:endParaRPr>
          </a:p>
          <a:p>
            <a:pPr algn="ctr">
              <a:spcBef>
                <a:spcPct val="50000"/>
              </a:spcBef>
              <a:buFontTx/>
              <a:buChar char="•"/>
            </a:pPr>
            <a:r>
              <a:rPr lang="ru-RU" sz="2800" b="1">
                <a:solidFill>
                  <a:srgbClr val="580000"/>
                </a:solidFill>
                <a:effectLst>
                  <a:outerShdw blurRad="38100" dist="38100" dir="2700000" algn="tl">
                    <a:srgbClr val="000000"/>
                  </a:outerShdw>
                </a:effectLst>
                <a:hlinkClick r:id="rId8" action="ppaction://hlinksldjump"/>
              </a:rPr>
              <a:t>Алексей Сурков</a:t>
            </a:r>
            <a:endParaRPr lang="ru-RU" sz="2800" b="1">
              <a:solidFill>
                <a:srgbClr val="580000"/>
              </a:solidFill>
              <a:effectLst>
                <a:outerShdw blurRad="38100" dist="38100" dir="2700000" algn="tl">
                  <a:srgbClr val="000000"/>
                </a:outerShdw>
              </a:effectLst>
            </a:endParaRPr>
          </a:p>
          <a:p>
            <a:pPr algn="ctr">
              <a:spcBef>
                <a:spcPct val="50000"/>
              </a:spcBef>
              <a:buFontTx/>
              <a:buChar char="•"/>
            </a:pPr>
            <a:r>
              <a:rPr lang="ru-RU" sz="2800" b="1">
                <a:solidFill>
                  <a:srgbClr val="580000"/>
                </a:solidFill>
                <a:effectLst>
                  <a:outerShdw blurRad="38100" dist="38100" dir="2700000" algn="tl">
                    <a:srgbClr val="000000"/>
                  </a:outerShdw>
                </a:effectLst>
              </a:rPr>
              <a:t>Поэты Юхотского края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150">
                                            <p:txEl>
                                              <p:pRg st="0" end="0"/>
                                            </p:txEl>
                                          </p:spTgt>
                                        </p:tgtEl>
                                        <p:attrNameLst>
                                          <p:attrName>style.visibility</p:attrName>
                                        </p:attrNameLst>
                                      </p:cBhvr>
                                      <p:to>
                                        <p:strVal val="visible"/>
                                      </p:to>
                                    </p:set>
                                    <p:animEffect transition="in" filter="fade">
                                      <p:cBhvr>
                                        <p:cTn id="7" dur="1000"/>
                                        <p:tgtEl>
                                          <p:spTgt spid="3150">
                                            <p:txEl>
                                              <p:pRg st="0" end="0"/>
                                            </p:txEl>
                                          </p:spTgt>
                                        </p:tgtEl>
                                      </p:cBhvr>
                                    </p:animEffect>
                                    <p:anim calcmode="lin" valueType="num">
                                      <p:cBhvr>
                                        <p:cTn id="8" dur="1000" fill="hold"/>
                                        <p:tgtEl>
                                          <p:spTgt spid="3150">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15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150">
                                            <p:txEl>
                                              <p:pRg st="1" end="1"/>
                                            </p:txEl>
                                          </p:spTgt>
                                        </p:tgtEl>
                                        <p:attrNameLst>
                                          <p:attrName>style.visibility</p:attrName>
                                        </p:attrNameLst>
                                      </p:cBhvr>
                                      <p:to>
                                        <p:strVal val="visible"/>
                                      </p:to>
                                    </p:set>
                                    <p:animEffect transition="in" filter="fade">
                                      <p:cBhvr>
                                        <p:cTn id="14" dur="1000"/>
                                        <p:tgtEl>
                                          <p:spTgt spid="3150">
                                            <p:txEl>
                                              <p:pRg st="1" end="1"/>
                                            </p:txEl>
                                          </p:spTgt>
                                        </p:tgtEl>
                                      </p:cBhvr>
                                    </p:animEffect>
                                    <p:anim calcmode="lin" valueType="num">
                                      <p:cBhvr>
                                        <p:cTn id="15" dur="1000" fill="hold"/>
                                        <p:tgtEl>
                                          <p:spTgt spid="3150">
                                            <p:txEl>
                                              <p:pRg st="1" end="1"/>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150">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3150">
                                            <p:txEl>
                                              <p:pRg st="2" end="2"/>
                                            </p:txEl>
                                          </p:spTgt>
                                        </p:tgtEl>
                                        <p:attrNameLst>
                                          <p:attrName>style.visibility</p:attrName>
                                        </p:attrNameLst>
                                      </p:cBhvr>
                                      <p:to>
                                        <p:strVal val="visible"/>
                                      </p:to>
                                    </p:set>
                                    <p:animEffect transition="in" filter="fade">
                                      <p:cBhvr>
                                        <p:cTn id="19" dur="1000"/>
                                        <p:tgtEl>
                                          <p:spTgt spid="3150">
                                            <p:txEl>
                                              <p:pRg st="2" end="2"/>
                                            </p:txEl>
                                          </p:spTgt>
                                        </p:tgtEl>
                                      </p:cBhvr>
                                    </p:animEffect>
                                    <p:anim calcmode="lin" valueType="num">
                                      <p:cBhvr>
                                        <p:cTn id="20" dur="1000" fill="hold"/>
                                        <p:tgtEl>
                                          <p:spTgt spid="3150">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3150">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3150">
                                            <p:txEl>
                                              <p:pRg st="3" end="3"/>
                                            </p:txEl>
                                          </p:spTgt>
                                        </p:tgtEl>
                                        <p:attrNameLst>
                                          <p:attrName>style.visibility</p:attrName>
                                        </p:attrNameLst>
                                      </p:cBhvr>
                                      <p:to>
                                        <p:strVal val="visible"/>
                                      </p:to>
                                    </p:set>
                                    <p:animEffect transition="in" filter="fade">
                                      <p:cBhvr>
                                        <p:cTn id="24" dur="1000"/>
                                        <p:tgtEl>
                                          <p:spTgt spid="3150">
                                            <p:txEl>
                                              <p:pRg st="3" end="3"/>
                                            </p:txEl>
                                          </p:spTgt>
                                        </p:tgtEl>
                                      </p:cBhvr>
                                    </p:animEffect>
                                    <p:anim calcmode="lin" valueType="num">
                                      <p:cBhvr>
                                        <p:cTn id="25" dur="1000" fill="hold"/>
                                        <p:tgtEl>
                                          <p:spTgt spid="3150">
                                            <p:txEl>
                                              <p:pRg st="3" end="3"/>
                                            </p:txEl>
                                          </p:spTgt>
                                        </p:tgtEl>
                                        <p:attrNameLst>
                                          <p:attrName>ppt_w</p:attrName>
                                        </p:attrNameLst>
                                      </p:cBhvr>
                                      <p:tavLst>
                                        <p:tav tm="0" fmla="#ppt_w*sin(2.5*pi*$)">
                                          <p:val>
                                            <p:fltVal val="0"/>
                                          </p:val>
                                        </p:tav>
                                        <p:tav tm="100000">
                                          <p:val>
                                            <p:fltVal val="1"/>
                                          </p:val>
                                        </p:tav>
                                      </p:tavLst>
                                    </p:anim>
                                    <p:anim calcmode="lin" valueType="num">
                                      <p:cBhvr>
                                        <p:cTn id="26" dur="1000" fill="hold"/>
                                        <p:tgtEl>
                                          <p:spTgt spid="3150">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iterate type="lt">
                                    <p:tmPct val="10000"/>
                                  </p:iterate>
                                  <p:childTnLst>
                                    <p:set>
                                      <p:cBhvr>
                                        <p:cTn id="28" dur="1" fill="hold">
                                          <p:stCondLst>
                                            <p:cond delay="0"/>
                                          </p:stCondLst>
                                        </p:cTn>
                                        <p:tgtEl>
                                          <p:spTgt spid="3150">
                                            <p:txEl>
                                              <p:pRg st="4" end="4"/>
                                            </p:txEl>
                                          </p:spTgt>
                                        </p:tgtEl>
                                        <p:attrNameLst>
                                          <p:attrName>style.visibility</p:attrName>
                                        </p:attrNameLst>
                                      </p:cBhvr>
                                      <p:to>
                                        <p:strVal val="visible"/>
                                      </p:to>
                                    </p:set>
                                    <p:animEffect transition="in" filter="fade">
                                      <p:cBhvr>
                                        <p:cTn id="29" dur="1000"/>
                                        <p:tgtEl>
                                          <p:spTgt spid="3150">
                                            <p:txEl>
                                              <p:pRg st="4" end="4"/>
                                            </p:txEl>
                                          </p:spTgt>
                                        </p:tgtEl>
                                      </p:cBhvr>
                                    </p:animEffect>
                                    <p:anim calcmode="lin" valueType="num">
                                      <p:cBhvr>
                                        <p:cTn id="30" dur="1000" fill="hold"/>
                                        <p:tgtEl>
                                          <p:spTgt spid="3150">
                                            <p:txEl>
                                              <p:pRg st="4" end="4"/>
                                            </p:txEl>
                                          </p:spTgt>
                                        </p:tgtEl>
                                        <p:attrNameLst>
                                          <p:attrName>ppt_w</p:attrName>
                                        </p:attrNameLst>
                                      </p:cBhvr>
                                      <p:tavLst>
                                        <p:tav tm="0" fmla="#ppt_w*sin(2.5*pi*$)">
                                          <p:val>
                                            <p:fltVal val="0"/>
                                          </p:val>
                                        </p:tav>
                                        <p:tav tm="100000">
                                          <p:val>
                                            <p:fltVal val="1"/>
                                          </p:val>
                                        </p:tav>
                                      </p:tavLst>
                                    </p:anim>
                                    <p:anim calcmode="lin" valueType="num">
                                      <p:cBhvr>
                                        <p:cTn id="31" dur="1000" fill="hold"/>
                                        <p:tgtEl>
                                          <p:spTgt spid="3150">
                                            <p:txEl>
                                              <p:pRg st="4" end="4"/>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iterate type="lt">
                                    <p:tmPct val="10000"/>
                                  </p:iterate>
                                  <p:childTnLst>
                                    <p:set>
                                      <p:cBhvr>
                                        <p:cTn id="33" dur="1" fill="hold">
                                          <p:stCondLst>
                                            <p:cond delay="0"/>
                                          </p:stCondLst>
                                        </p:cTn>
                                        <p:tgtEl>
                                          <p:spTgt spid="3150">
                                            <p:txEl>
                                              <p:pRg st="5" end="5"/>
                                            </p:txEl>
                                          </p:spTgt>
                                        </p:tgtEl>
                                        <p:attrNameLst>
                                          <p:attrName>style.visibility</p:attrName>
                                        </p:attrNameLst>
                                      </p:cBhvr>
                                      <p:to>
                                        <p:strVal val="visible"/>
                                      </p:to>
                                    </p:set>
                                    <p:animEffect transition="in" filter="fade">
                                      <p:cBhvr>
                                        <p:cTn id="34" dur="1000"/>
                                        <p:tgtEl>
                                          <p:spTgt spid="3150">
                                            <p:txEl>
                                              <p:pRg st="5" end="5"/>
                                            </p:txEl>
                                          </p:spTgt>
                                        </p:tgtEl>
                                      </p:cBhvr>
                                    </p:animEffect>
                                    <p:anim calcmode="lin" valueType="num">
                                      <p:cBhvr>
                                        <p:cTn id="35" dur="1000" fill="hold"/>
                                        <p:tgtEl>
                                          <p:spTgt spid="3150">
                                            <p:txEl>
                                              <p:pRg st="5" end="5"/>
                                            </p:txEl>
                                          </p:spTgt>
                                        </p:tgtEl>
                                        <p:attrNameLst>
                                          <p:attrName>ppt_w</p:attrName>
                                        </p:attrNameLst>
                                      </p:cBhvr>
                                      <p:tavLst>
                                        <p:tav tm="0" fmla="#ppt_w*sin(2.5*pi*$)">
                                          <p:val>
                                            <p:fltVal val="0"/>
                                          </p:val>
                                        </p:tav>
                                        <p:tav tm="100000">
                                          <p:val>
                                            <p:fltVal val="1"/>
                                          </p:val>
                                        </p:tav>
                                      </p:tavLst>
                                    </p:anim>
                                    <p:anim calcmode="lin" valueType="num">
                                      <p:cBhvr>
                                        <p:cTn id="36" dur="1000" fill="hold"/>
                                        <p:tgtEl>
                                          <p:spTgt spid="3150">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iterate type="lt">
                                    <p:tmPct val="10000"/>
                                  </p:iterate>
                                  <p:childTnLst>
                                    <p:set>
                                      <p:cBhvr>
                                        <p:cTn id="38" dur="1" fill="hold">
                                          <p:stCondLst>
                                            <p:cond delay="0"/>
                                          </p:stCondLst>
                                        </p:cTn>
                                        <p:tgtEl>
                                          <p:spTgt spid="3150">
                                            <p:txEl>
                                              <p:pRg st="6" end="6"/>
                                            </p:txEl>
                                          </p:spTgt>
                                        </p:tgtEl>
                                        <p:attrNameLst>
                                          <p:attrName>style.visibility</p:attrName>
                                        </p:attrNameLst>
                                      </p:cBhvr>
                                      <p:to>
                                        <p:strVal val="visible"/>
                                      </p:to>
                                    </p:set>
                                    <p:animEffect transition="in" filter="fade">
                                      <p:cBhvr>
                                        <p:cTn id="39" dur="1000"/>
                                        <p:tgtEl>
                                          <p:spTgt spid="3150">
                                            <p:txEl>
                                              <p:pRg st="6" end="6"/>
                                            </p:txEl>
                                          </p:spTgt>
                                        </p:tgtEl>
                                      </p:cBhvr>
                                    </p:animEffect>
                                    <p:anim calcmode="lin" valueType="num">
                                      <p:cBhvr>
                                        <p:cTn id="40" dur="1000" fill="hold"/>
                                        <p:tgtEl>
                                          <p:spTgt spid="3150">
                                            <p:txEl>
                                              <p:pRg st="6" end="6"/>
                                            </p:txEl>
                                          </p:spTgt>
                                        </p:tgtEl>
                                        <p:attrNameLst>
                                          <p:attrName>ppt_w</p:attrName>
                                        </p:attrNameLst>
                                      </p:cBhvr>
                                      <p:tavLst>
                                        <p:tav tm="0" fmla="#ppt_w*sin(2.5*pi*$)">
                                          <p:val>
                                            <p:fltVal val="0"/>
                                          </p:val>
                                        </p:tav>
                                        <p:tav tm="100000">
                                          <p:val>
                                            <p:fltVal val="1"/>
                                          </p:val>
                                        </p:tav>
                                      </p:tavLst>
                                    </p:anim>
                                    <p:anim calcmode="lin" valueType="num">
                                      <p:cBhvr>
                                        <p:cTn id="41" dur="1000" fill="hold"/>
                                        <p:tgtEl>
                                          <p:spTgt spid="3150">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flipV="1">
            <a:off x="1763713" y="1417638"/>
            <a:ext cx="1695450" cy="139700"/>
          </a:xfrm>
        </p:spPr>
        <p:txBody>
          <a:bodyPr/>
          <a:lstStyle/>
          <a:p>
            <a:endParaRPr lang="ru-RU" sz="3500"/>
          </a:p>
        </p:txBody>
      </p:sp>
      <p:sp>
        <p:nvSpPr>
          <p:cNvPr id="35843" name="Rectangle 3"/>
          <p:cNvSpPr>
            <a:spLocks noGrp="1" noChangeArrowheads="1"/>
          </p:cNvSpPr>
          <p:nvPr>
            <p:ph type="body" idx="1"/>
          </p:nvPr>
        </p:nvSpPr>
        <p:spPr>
          <a:xfrm>
            <a:off x="457200" y="1719263"/>
            <a:ext cx="3048000" cy="4411662"/>
          </a:xfrm>
        </p:spPr>
        <p:txBody>
          <a:bodyPr/>
          <a:lstStyle/>
          <a:p>
            <a:endParaRPr lang="ru-RU"/>
          </a:p>
        </p:txBody>
      </p:sp>
      <p:pic>
        <p:nvPicPr>
          <p:cNvPr id="35844" name="Picture 4" descr="IMG_0001"/>
          <p:cNvPicPr>
            <a:picLocks noChangeAspect="1" noChangeArrowheads="1"/>
          </p:cNvPicPr>
          <p:nvPr/>
        </p:nvPicPr>
        <p:blipFill>
          <a:blip r:embed="rId2" cstate="email"/>
          <a:srcRect/>
          <a:stretch>
            <a:fillRect/>
          </a:stretch>
        </p:blipFill>
        <p:spPr bwMode="auto">
          <a:xfrm>
            <a:off x="323850" y="404813"/>
            <a:ext cx="4132263" cy="6092825"/>
          </a:xfrm>
          <a:prstGeom prst="rect">
            <a:avLst/>
          </a:prstGeom>
          <a:noFill/>
        </p:spPr>
      </p:pic>
      <p:pic>
        <p:nvPicPr>
          <p:cNvPr id="35845" name="Picture 5" descr="IMG_0002"/>
          <p:cNvPicPr>
            <a:picLocks noChangeAspect="1" noChangeArrowheads="1"/>
          </p:cNvPicPr>
          <p:nvPr/>
        </p:nvPicPr>
        <p:blipFill>
          <a:blip r:embed="rId3" cstate="email"/>
          <a:srcRect/>
          <a:stretch>
            <a:fillRect/>
          </a:stretch>
        </p:blipFill>
        <p:spPr bwMode="auto">
          <a:xfrm>
            <a:off x="4716463" y="404813"/>
            <a:ext cx="4100512" cy="6096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flipV="1">
            <a:off x="2627313" y="1417638"/>
            <a:ext cx="5373687" cy="1074737"/>
          </a:xfrm>
        </p:spPr>
        <p:txBody>
          <a:bodyPr/>
          <a:lstStyle/>
          <a:p>
            <a:endParaRPr lang="ru-RU"/>
          </a:p>
        </p:txBody>
      </p:sp>
      <p:sp>
        <p:nvSpPr>
          <p:cNvPr id="36867" name="Rectangle 3"/>
          <p:cNvSpPr>
            <a:spLocks noGrp="1" noChangeArrowheads="1"/>
          </p:cNvSpPr>
          <p:nvPr>
            <p:ph type="body" idx="1"/>
          </p:nvPr>
        </p:nvSpPr>
        <p:spPr>
          <a:xfrm>
            <a:off x="1903413" y="1719263"/>
            <a:ext cx="6783387" cy="4411662"/>
          </a:xfrm>
        </p:spPr>
        <p:txBody>
          <a:bodyPr/>
          <a:lstStyle/>
          <a:p>
            <a:endParaRPr lang="ru-RU"/>
          </a:p>
        </p:txBody>
      </p:sp>
      <p:pic>
        <p:nvPicPr>
          <p:cNvPr id="36868" name="Picture 4" descr="IMG_0003"/>
          <p:cNvPicPr>
            <a:picLocks noChangeAspect="1" noChangeArrowheads="1"/>
          </p:cNvPicPr>
          <p:nvPr/>
        </p:nvPicPr>
        <p:blipFill>
          <a:blip r:embed="rId2" cstate="email"/>
          <a:srcRect/>
          <a:stretch>
            <a:fillRect/>
          </a:stretch>
        </p:blipFill>
        <p:spPr bwMode="auto">
          <a:xfrm>
            <a:off x="539750" y="549275"/>
            <a:ext cx="8094663" cy="58277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ru-RU"/>
              <a:t>Слово поэтам - фронтовикам</a:t>
            </a:r>
          </a:p>
        </p:txBody>
      </p:sp>
      <p:sp>
        <p:nvSpPr>
          <p:cNvPr id="37891" name="Rectangle 3"/>
          <p:cNvSpPr>
            <a:spLocks noGrp="1" noChangeArrowheads="1"/>
          </p:cNvSpPr>
          <p:nvPr>
            <p:ph type="body" idx="1"/>
          </p:nvPr>
        </p:nvSpPr>
        <p:spPr>
          <a:xfrm>
            <a:off x="4500563" y="1844675"/>
            <a:ext cx="3957637" cy="4251325"/>
          </a:xfrm>
        </p:spPr>
        <p:txBody>
          <a:bodyPr/>
          <a:lstStyle/>
          <a:p>
            <a:pPr>
              <a:lnSpc>
                <a:spcPct val="90000"/>
              </a:lnSpc>
              <a:buFont typeface="Wingdings" pitchFamily="2" charset="2"/>
              <a:buNone/>
            </a:pPr>
            <a:r>
              <a:rPr lang="ru-RU" sz="2600"/>
              <a:t>* Лев Ошанин</a:t>
            </a:r>
          </a:p>
          <a:p>
            <a:pPr>
              <a:lnSpc>
                <a:spcPct val="90000"/>
              </a:lnSpc>
              <a:buFont typeface="Wingdings" pitchFamily="2" charset="2"/>
              <a:buNone/>
            </a:pPr>
            <a:r>
              <a:rPr lang="ru-RU" sz="2600"/>
              <a:t>* Марк Лисянский</a:t>
            </a:r>
          </a:p>
          <a:p>
            <a:pPr>
              <a:lnSpc>
                <a:spcPct val="90000"/>
              </a:lnSpc>
              <a:buFont typeface="Wingdings" pitchFamily="2" charset="2"/>
              <a:buNone/>
            </a:pPr>
            <a:r>
              <a:rPr lang="ru-RU" sz="2600"/>
              <a:t>* Сергей Смирнов</a:t>
            </a:r>
          </a:p>
          <a:p>
            <a:pPr>
              <a:lnSpc>
                <a:spcPct val="90000"/>
              </a:lnSpc>
              <a:buFont typeface="Wingdings" pitchFamily="2" charset="2"/>
              <a:buNone/>
            </a:pPr>
            <a:r>
              <a:rPr lang="ru-RU" sz="2600"/>
              <a:t>* Анатолий Чивилихин</a:t>
            </a:r>
          </a:p>
          <a:p>
            <a:pPr>
              <a:lnSpc>
                <a:spcPct val="90000"/>
              </a:lnSpc>
              <a:buFont typeface="Wingdings" pitchFamily="2" charset="2"/>
              <a:buNone/>
            </a:pPr>
            <a:r>
              <a:rPr lang="ru-RU" sz="2600"/>
              <a:t>* Павел Голосов</a:t>
            </a:r>
          </a:p>
          <a:p>
            <a:pPr>
              <a:lnSpc>
                <a:spcPct val="90000"/>
              </a:lnSpc>
              <a:buFont typeface="Wingdings" pitchFamily="2" charset="2"/>
              <a:buNone/>
            </a:pPr>
            <a:r>
              <a:rPr lang="ru-RU" sz="2600"/>
              <a:t>* Юрий Ефремов</a:t>
            </a:r>
          </a:p>
          <a:p>
            <a:pPr>
              <a:lnSpc>
                <a:spcPct val="90000"/>
              </a:lnSpc>
              <a:buFont typeface="Wingdings" pitchFamily="2" charset="2"/>
              <a:buNone/>
            </a:pPr>
            <a:r>
              <a:rPr lang="ru-RU" sz="2600"/>
              <a:t>* Анатолий Кузьмин</a:t>
            </a:r>
          </a:p>
          <a:p>
            <a:pPr>
              <a:lnSpc>
                <a:spcPct val="90000"/>
              </a:lnSpc>
              <a:buFont typeface="Wingdings" pitchFamily="2" charset="2"/>
              <a:buNone/>
            </a:pPr>
            <a:r>
              <a:rPr lang="ru-RU" sz="2600"/>
              <a:t>* Иван Иванов</a:t>
            </a:r>
          </a:p>
          <a:p>
            <a:pPr>
              <a:lnSpc>
                <a:spcPct val="90000"/>
              </a:lnSpc>
              <a:buFont typeface="Wingdings" pitchFamily="2" charset="2"/>
              <a:buNone/>
            </a:pPr>
            <a:r>
              <a:rPr lang="ru-RU" sz="2600"/>
              <a:t>* Алексей Новосёлов</a:t>
            </a:r>
          </a:p>
          <a:p>
            <a:pPr>
              <a:lnSpc>
                <a:spcPct val="90000"/>
              </a:lnSpc>
              <a:buFont typeface="Wingdings" pitchFamily="2" charset="2"/>
              <a:buNone/>
            </a:pPr>
            <a:endParaRPr lang="ru-RU" sz="2600"/>
          </a:p>
        </p:txBody>
      </p:sp>
      <p:pic>
        <p:nvPicPr>
          <p:cNvPr id="37892" name="Picture 4" descr="0686"/>
          <p:cNvPicPr>
            <a:picLocks noChangeAspect="1" noChangeArrowheads="1"/>
          </p:cNvPicPr>
          <p:nvPr/>
        </p:nvPicPr>
        <p:blipFill>
          <a:blip r:embed="rId2" cstate="email"/>
          <a:srcRect/>
          <a:stretch>
            <a:fillRect/>
          </a:stretch>
        </p:blipFill>
        <p:spPr bwMode="auto">
          <a:xfrm>
            <a:off x="395288" y="2643188"/>
            <a:ext cx="3889375" cy="27241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еть">
  <a:themeElements>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fontScheme name="Сеть">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TotalTime>
  <Words>1405</Words>
  <Application>Microsoft Office PowerPoint</Application>
  <PresentationFormat>Экран (4:3)</PresentationFormat>
  <Paragraphs>163</Paragraphs>
  <Slides>23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23</vt:i4>
      </vt:variant>
    </vt:vector>
  </HeadingPairs>
  <TitlesOfParts>
    <vt:vector size="29" baseType="lpstr">
      <vt:lpstr>Times New Roman</vt:lpstr>
      <vt:lpstr>Arial</vt:lpstr>
      <vt:lpstr>Wingdings</vt:lpstr>
      <vt:lpstr>Wingdings 2</vt:lpstr>
      <vt:lpstr>Оформление по умолчанию</vt:lpstr>
      <vt:lpstr>Сеть</vt:lpstr>
      <vt:lpstr>Слайд 1</vt:lpstr>
      <vt:lpstr>Вставай, страна огромная, Вставай на смертный бой  С фашистской силой темною,  С проклятою ордой!</vt:lpstr>
      <vt:lpstr>Слайд 3</vt:lpstr>
      <vt:lpstr>Слайд 4</vt:lpstr>
      <vt:lpstr>В поэзии с первых дней войны  прежде всего проявила себя  ЛИРИКА </vt:lpstr>
      <vt:lpstr>Слайд 6</vt:lpstr>
      <vt:lpstr>Слайд 7</vt:lpstr>
      <vt:lpstr>Слайд 8</vt:lpstr>
      <vt:lpstr>Слово поэтам - фронтовикам</vt:lpstr>
      <vt:lpstr>Алексей Сурков  (1899-1983)</vt:lpstr>
      <vt:lpstr>Слайд 11</vt:lpstr>
      <vt:lpstr>Слайд 12</vt:lpstr>
      <vt:lpstr>Слайд 13</vt:lpstr>
      <vt:lpstr>Слайд 14</vt:lpstr>
      <vt:lpstr>Слайд 15</vt:lpstr>
      <vt:lpstr>Слайд 16</vt:lpstr>
      <vt:lpstr>Иосиф Уткин (1903-1944)</vt:lpstr>
      <vt:lpstr>Слайд 18</vt:lpstr>
      <vt:lpstr>Слайд 19</vt:lpstr>
      <vt:lpstr>Слайд 20</vt:lpstr>
      <vt:lpstr>Огромное горе войны коснулось каждой семьи…</vt:lpstr>
      <vt:lpstr>     Краткий обзор поэзии периода Великой Отечественной войны показал, что подвиг народа  не остается в прошлом.      Каждая семья помнит своих ГЕРОЕВ, гордится ими. Давайте хранить память и передавать ее будущим поколениям!</vt:lpstr>
      <vt:lpstr>Слайд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Новикова И. А.</dc:creator>
  <cp:lastModifiedBy>revaz</cp:lastModifiedBy>
  <cp:revision>67</cp:revision>
  <dcterms:created xsi:type="dcterms:W3CDTF">2005-02-11T06:31:46Z</dcterms:created>
  <dcterms:modified xsi:type="dcterms:W3CDTF">2013-01-15T15:30:36Z</dcterms:modified>
</cp:coreProperties>
</file>