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5" r:id="rId4"/>
    <p:sldId id="276" r:id="rId5"/>
    <p:sldId id="277" r:id="rId6"/>
    <p:sldId id="274" r:id="rId7"/>
    <p:sldId id="259" r:id="rId8"/>
    <p:sldId id="260" r:id="rId9"/>
    <p:sldId id="279" r:id="rId10"/>
    <p:sldId id="261" r:id="rId11"/>
    <p:sldId id="264" r:id="rId12"/>
    <p:sldId id="265" r:id="rId13"/>
    <p:sldId id="266" r:id="rId14"/>
    <p:sldId id="267" r:id="rId15"/>
    <p:sldId id="268" r:id="rId16"/>
    <p:sldId id="278" r:id="rId17"/>
    <p:sldId id="28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2F6A2E-B627-458A-9933-E3386BC6AF3F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2B3A74-D40E-4C33-A89B-BB97CEF2D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C2A912-D5EB-4C3A-B4E3-DA8C49D1714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Каждый шаг алгоритма написания буквы  запускается кликом мыши.</a:t>
            </a:r>
          </a:p>
          <a:p>
            <a:pPr>
              <a:spcBef>
                <a:spcPct val="0"/>
              </a:spcBef>
            </a:pPr>
            <a:r>
              <a:rPr lang="ru-RU" smtClean="0"/>
              <a:t>Автор работы: Марабаева Л.А., учитель начальных классов ГОУ СОШ №1207 г. Москва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57FD-6BBF-4DDA-A250-DECFB4FC17CF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CF48-49A9-4839-A047-47826AEBC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AAFCE-59CA-4587-AC35-F98CC3241B87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B0FB9-245A-4463-BBFD-1CFD854C1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0D155-BC62-4CDD-8C1F-F5097BA36698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FE18-B095-4963-A7DF-D532B23B1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82762-74FB-439C-AD0B-9D6A1F84D427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88A35-00D5-46EC-AB6E-FC8A99342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C3938-EA75-4B58-AE36-0A5C3389C5B2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ECB68-3903-4376-82D2-2B995187B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351D-6299-42FD-BC0E-B4E967D02C72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E0782-6F29-43C6-BE8D-A367FD4C4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AC2AF-287A-4D47-9641-5DBD05F42680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8FE9A-807C-4903-ACA1-9D998EE59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C609F-0D44-40F6-9206-93A946A6F7CB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6E014-20BF-41EE-9E3C-76E9420E8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70CB-4EF1-4934-878F-F46D58A8224B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10DA9-C63C-4A02-AE34-7E1696C53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2434A-FAE0-43EB-BC3F-839AB7DBA8DD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295A3-1F94-4C34-9D41-D30D2AC4A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147A4-4CAD-46B4-A757-4C972EFA0014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73FDD-34CD-48C0-A53E-01ADDFFA3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281516-FAB2-4C0B-BE54-B22187D57145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880A73-1DC0-42D8-B282-96D221945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ransition spd="slow">
    <p:fad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713" y="4365625"/>
            <a:ext cx="4464050" cy="1568450"/>
          </a:xfrm>
        </p:spPr>
        <p:txBody>
          <a:bodyPr rtlCol="0">
            <a:normAutofit fontScale="85000" lnSpcReduction="10000"/>
          </a:bodyPr>
          <a:lstStyle/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err="1"/>
              <a:t>Игнатикова</a:t>
            </a:r>
            <a:r>
              <a:rPr lang="ru-RU" dirty="0"/>
              <a:t> Светлана </a:t>
            </a:r>
            <a:r>
              <a:rPr lang="ru-RU" dirty="0" smtClean="0"/>
              <a:t>Серафимовна,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/>
              <a:t>у</a:t>
            </a:r>
            <a:r>
              <a:rPr lang="ru-RU" dirty="0" smtClean="0"/>
              <a:t>читель начальных классов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err="1"/>
              <a:t>г</a:t>
            </a:r>
            <a:r>
              <a:rPr lang="ru-RU" dirty="0" err="1" smtClean="0"/>
              <a:t>.о.Электросталь</a:t>
            </a:r>
            <a:r>
              <a:rPr lang="ru-RU" dirty="0" smtClean="0"/>
              <a:t>, 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МОУ «Гимназия № 4».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20689"/>
            <a:ext cx="7175351" cy="2880320"/>
          </a:xfrm>
        </p:spPr>
        <p:txBody>
          <a:bodyPr/>
          <a:lstStyle/>
          <a:p>
            <a:pPr marL="45720" indent="0" fontAlgn="auto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Calibri"/>
                <a:cs typeface="Times New Roman"/>
              </a:rPr>
              <a:t>Тема: «Буквы </a:t>
            </a:r>
            <a:r>
              <a:rPr lang="ru-RU" sz="36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Calibri"/>
                <a:cs typeface="Times New Roman"/>
              </a:rPr>
              <a:t>Ч</a:t>
            </a:r>
            <a:r>
              <a:rPr lang="ru-RU" sz="36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36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Calibri"/>
                <a:cs typeface="Times New Roman"/>
              </a:rPr>
              <a:t>ч</a:t>
            </a:r>
            <a:r>
              <a:rPr lang="ru-RU" sz="36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36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Calibri"/>
                <a:cs typeface="Times New Roman"/>
              </a:rPr>
              <a:t>обозначающие    мягкий </a:t>
            </a:r>
            <a:r>
              <a:rPr lang="ru-RU" sz="36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Calibri"/>
                <a:cs typeface="Times New Roman"/>
              </a:rPr>
              <a:t>согласный звук </a:t>
            </a:r>
            <a:r>
              <a:rPr lang="ru-RU" sz="36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Calibri"/>
                <a:cs typeface="Times New Roman"/>
              </a:rPr>
              <a:t>[ч</a:t>
            </a:r>
            <a:r>
              <a:rPr lang="ru-RU" sz="3600" baseline="300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Calibri"/>
                <a:cs typeface="Times New Roman"/>
              </a:rPr>
              <a:t>,</a:t>
            </a:r>
            <a:r>
              <a:rPr lang="ru-RU" sz="36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Calibri"/>
                <a:cs typeface="Times New Roman"/>
              </a:rPr>
              <a:t>]</a:t>
            </a:r>
            <a:r>
              <a:rPr lang="ru-RU" sz="36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36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6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6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Calibri"/>
                <a:cs typeface="Times New Roman"/>
              </a:rPr>
              <a:t>Письмо </a:t>
            </a:r>
            <a:r>
              <a:rPr lang="ru-RU" sz="36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Calibri"/>
                <a:cs typeface="Times New Roman"/>
              </a:rPr>
              <a:t>строчной буквы </a:t>
            </a:r>
            <a:r>
              <a:rPr lang="ru-RU" sz="36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Calibri"/>
                <a:cs typeface="Times New Roman"/>
              </a:rPr>
              <a:t>ч</a:t>
            </a:r>
            <a:r>
              <a:rPr lang="ru-RU" sz="36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Calibri"/>
                <a:cs typeface="Times New Roman"/>
              </a:rPr>
              <a:t>».</a:t>
            </a:r>
            <a:r>
              <a:rPr lang="ru-RU" sz="36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3600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349500"/>
            <a:ext cx="2938462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869160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Необычные часы.</a:t>
            </a:r>
            <a:endParaRPr lang="ru-RU" dirty="0"/>
          </a:p>
        </p:txBody>
      </p:sp>
      <p:sp>
        <p:nvSpPr>
          <p:cNvPr id="24578" name="Объект 3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9" name="Picture 6" descr="http://img-fotki.yandex.ru/get/4520/119528728.da8/0_a5311_c68a1812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8038" y="171450"/>
            <a:ext cx="4546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3289" y="5085184"/>
            <a:ext cx="6512511" cy="1152128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Колокольчик</a:t>
            </a:r>
            <a:endParaRPr lang="ru-RU" dirty="0"/>
          </a:p>
        </p:txBody>
      </p:sp>
      <p:sp>
        <p:nvSpPr>
          <p:cNvPr id="25602" name="Объект 7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549275"/>
            <a:ext cx="69135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5193828"/>
            <a:ext cx="6512511" cy="683443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Одуванчики</a:t>
            </a:r>
            <a:endParaRPr lang="ru-RU" dirty="0"/>
          </a:p>
        </p:txBody>
      </p:sp>
      <p:sp>
        <p:nvSpPr>
          <p:cNvPr id="26626" name="Объект 4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765175"/>
            <a:ext cx="6985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35696" y="5301208"/>
            <a:ext cx="6512511" cy="1224136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Полевая гвоздика</a:t>
            </a:r>
            <a:endParaRPr lang="ru-RU" dirty="0"/>
          </a:p>
        </p:txBody>
      </p:sp>
      <p:sp>
        <p:nvSpPr>
          <p:cNvPr id="27650" name="Объект 6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692150"/>
            <a:ext cx="69850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46855" y="5275480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Жёлтая кувшинка</a:t>
            </a:r>
            <a:endParaRPr lang="ru-RU" dirty="0"/>
          </a:p>
        </p:txBody>
      </p:sp>
      <p:sp>
        <p:nvSpPr>
          <p:cNvPr id="28674" name="Объект 4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692150"/>
            <a:ext cx="71437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108012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Белая лилия</a:t>
            </a:r>
            <a:endParaRPr lang="ru-RU" dirty="0"/>
          </a:p>
        </p:txBody>
      </p:sp>
      <p:sp>
        <p:nvSpPr>
          <p:cNvPr id="29698" name="Объект 4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620713"/>
            <a:ext cx="6985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Итог урока.</a:t>
            </a:r>
            <a:endParaRPr lang="ru-RU" dirty="0"/>
          </a:p>
        </p:txBody>
      </p:sp>
      <p:pic>
        <p:nvPicPr>
          <p:cNvPr id="30722" name="Picture 4" descr="http://school139.krsnet.ru/images/af0bb7bbdf3at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549275"/>
            <a:ext cx="35290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Объект 4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Используемая литература.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7245350" cy="2481262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1.Интернет – ресурсы.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Марабаева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Л.А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Презентация «Письмо с секретом».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38" y="4078288"/>
            <a:ext cx="6791325" cy="1798637"/>
          </a:xfrm>
        </p:spPr>
      </p:pic>
      <p:sp>
        <p:nvSpPr>
          <p:cNvPr id="15362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7029450" cy="3475037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Познакомиться со звуком</a:t>
            </a:r>
            <a:r>
              <a:rPr lang="ru-RU" sz="3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[ч</a:t>
            </a:r>
            <a:r>
              <a:rPr lang="ru-RU" sz="3600" b="1" baseline="30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3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].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Научиться писать букву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ч.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Научиться читать и писать слова с буквой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ч.</a:t>
            </a:r>
            <a:endParaRPr lang="ru-RU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404813"/>
            <a:ext cx="178911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Кто это?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1187450" y="1341438"/>
          <a:ext cx="6624638" cy="86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082"/>
                <a:gridCol w="736082"/>
                <a:gridCol w="736082"/>
                <a:gridCol w="736082"/>
                <a:gridCol w="736082"/>
                <a:gridCol w="736082"/>
                <a:gridCol w="736082"/>
                <a:gridCol w="736082"/>
                <a:gridCol w="736082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663825" y="981075"/>
            <a:ext cx="0" cy="172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140200" y="981075"/>
            <a:ext cx="0" cy="172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335713" y="981075"/>
            <a:ext cx="0" cy="172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5219700" y="836613"/>
            <a:ext cx="144463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108012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Чебурашка.</a:t>
            </a:r>
            <a:endParaRPr lang="ru-RU" dirty="0"/>
          </a:p>
        </p:txBody>
      </p:sp>
      <p:sp>
        <p:nvSpPr>
          <p:cNvPr id="17410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04813"/>
            <a:ext cx="52578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731838"/>
            <a:ext cx="6985000" cy="4497387"/>
          </a:xfrm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58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59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704" name="Oval 32"/>
          <p:cNvSpPr>
            <a:spLocks noChangeArrowheads="1"/>
          </p:cNvSpPr>
          <p:nvPr/>
        </p:nvSpPr>
        <p:spPr bwMode="auto">
          <a:xfrm rot="1937574">
            <a:off x="63246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9464" name="Rectangle 33"/>
          <p:cNvSpPr>
            <a:spLocks noChangeArrowheads="1"/>
          </p:cNvSpPr>
          <p:nvPr/>
        </p:nvSpPr>
        <p:spPr bwMode="auto">
          <a:xfrm rot="12019435" flipV="1">
            <a:off x="6167438" y="4583113"/>
            <a:ext cx="1152525" cy="71913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 flipH="1">
            <a:off x="6732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6" name="Line 2"/>
          <p:cNvSpPr>
            <a:spLocks noChangeShapeType="1"/>
          </p:cNvSpPr>
          <p:nvPr/>
        </p:nvSpPr>
        <p:spPr bwMode="auto">
          <a:xfrm flipH="1">
            <a:off x="25908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716" name="Line 44"/>
          <p:cNvSpPr>
            <a:spLocks noChangeShapeType="1"/>
          </p:cNvSpPr>
          <p:nvPr/>
        </p:nvSpPr>
        <p:spPr bwMode="auto">
          <a:xfrm flipV="1">
            <a:off x="5588000" y="3429000"/>
            <a:ext cx="228600" cy="5334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8717" name="Group 45"/>
          <p:cNvGrpSpPr>
            <a:grpSpLocks/>
          </p:cNvGrpSpPr>
          <p:nvPr/>
        </p:nvGrpSpPr>
        <p:grpSpPr bwMode="auto">
          <a:xfrm>
            <a:off x="5341938" y="3810000"/>
            <a:ext cx="504825" cy="358775"/>
            <a:chOff x="567" y="1026"/>
            <a:chExt cx="181" cy="136"/>
          </a:xfrm>
        </p:grpSpPr>
        <p:sp>
          <p:nvSpPr>
            <p:cNvPr id="19474" name="Line 4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5" name="Line 4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720" name="AutoShape 48"/>
          <p:cNvSpPr>
            <a:spLocks noChangeArrowheads="1"/>
          </p:cNvSpPr>
          <p:nvPr/>
        </p:nvSpPr>
        <p:spPr bwMode="auto">
          <a:xfrm>
            <a:off x="5448300" y="3895725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8722" name="Freeform 50"/>
          <p:cNvSpPr>
            <a:spLocks/>
          </p:cNvSpPr>
          <p:nvPr/>
        </p:nvSpPr>
        <p:spPr bwMode="auto">
          <a:xfrm>
            <a:off x="5761038" y="3429000"/>
            <a:ext cx="1325562" cy="330200"/>
          </a:xfrm>
          <a:custGeom>
            <a:avLst/>
            <a:gdLst>
              <a:gd name="T0" fmla="*/ 0 w 624"/>
              <a:gd name="T1" fmla="*/ 0 h 208"/>
              <a:gd name="T2" fmla="*/ 102027 w 624"/>
              <a:gd name="T3" fmla="*/ 152400 h 208"/>
              <a:gd name="T4" fmla="*/ 306082 w 624"/>
              <a:gd name="T5" fmla="*/ 304800 h 208"/>
              <a:gd name="T6" fmla="*/ 612164 w 624"/>
              <a:gd name="T7" fmla="*/ 304800 h 208"/>
              <a:gd name="T8" fmla="*/ 1020274 w 624"/>
              <a:gd name="T9" fmla="*/ 228600 h 208"/>
              <a:gd name="T10" fmla="*/ 1326356 w 624"/>
              <a:gd name="T11" fmla="*/ 0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208"/>
              <a:gd name="T20" fmla="*/ 624 w 624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208">
                <a:moveTo>
                  <a:pt x="0" y="0"/>
                </a:moveTo>
                <a:cubicBezTo>
                  <a:pt x="12" y="32"/>
                  <a:pt x="24" y="64"/>
                  <a:pt x="48" y="96"/>
                </a:cubicBezTo>
                <a:cubicBezTo>
                  <a:pt x="72" y="128"/>
                  <a:pt x="104" y="176"/>
                  <a:pt x="144" y="192"/>
                </a:cubicBezTo>
                <a:cubicBezTo>
                  <a:pt x="184" y="208"/>
                  <a:pt x="232" y="200"/>
                  <a:pt x="288" y="192"/>
                </a:cubicBezTo>
                <a:cubicBezTo>
                  <a:pt x="344" y="184"/>
                  <a:pt x="424" y="176"/>
                  <a:pt x="480" y="144"/>
                </a:cubicBezTo>
                <a:cubicBezTo>
                  <a:pt x="536" y="112"/>
                  <a:pt x="600" y="24"/>
                  <a:pt x="624" y="0"/>
                </a:cubicBezTo>
              </a:path>
            </a:pathLst>
          </a:custGeom>
          <a:noFill/>
          <a:ln w="1079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 flipH="1">
            <a:off x="6248400" y="3429000"/>
            <a:ext cx="792163" cy="18716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2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73" name="Picture 2" descr="&amp;Kcy;&amp;acy;&amp;rcy;&amp;tcy;&amp;icy;&amp;ncy;&amp;kcy;&amp;acy; 1 &amp;icy;&amp;zcy; 164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790700"/>
            <a:ext cx="3314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4" grpId="0" animBg="1"/>
      <p:bldP spid="28706" grpId="0" animBg="1"/>
      <p:bldP spid="28716" grpId="0" animBg="1"/>
      <p:bldP spid="28720" grpId="0" animBg="1"/>
      <p:bldP spid="28722" grpId="0" animBg="1"/>
      <p:bldP spid="287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8313" y="731838"/>
            <a:ext cx="8567737" cy="3475037"/>
          </a:xfrm>
        </p:spPr>
        <p:txBody>
          <a:bodyPr>
            <a:normAutofit/>
          </a:bodyPr>
          <a:lstStyle/>
          <a:p>
            <a:pPr marL="44450" indent="0">
              <a:buFont typeface="Georgia" pitchFamily="18" charset="0"/>
              <a:buNone/>
            </a:pPr>
            <a:r>
              <a:rPr lang="ru-RU" sz="7400" smtClean="0">
                <a:latin typeface="Times New Roman" pitchFamily="18" charset="0"/>
              </a:rPr>
              <a:t>ча  </a:t>
            </a:r>
            <a:r>
              <a:rPr lang="ru-RU" sz="11900" smtClean="0">
                <a:latin typeface="Times New Roman" pitchFamily="18" charset="0"/>
              </a:rPr>
              <a:t>чо</a:t>
            </a:r>
            <a:r>
              <a:rPr lang="ru-RU" sz="2600" smtClean="0">
                <a:latin typeface="Times New Roman" pitchFamily="18" charset="0"/>
              </a:rPr>
              <a:t>  </a:t>
            </a:r>
            <a:r>
              <a:rPr lang="ru-RU" sz="19600" smtClean="0">
                <a:latin typeface="Times New Roman" pitchFamily="18" charset="0"/>
              </a:rPr>
              <a:t>че</a:t>
            </a:r>
            <a:r>
              <a:rPr lang="ru-RU" sz="3000" smtClean="0">
                <a:latin typeface="Times New Roman" pitchFamily="18" charset="0"/>
              </a:rPr>
              <a:t> </a:t>
            </a:r>
            <a:r>
              <a:rPr lang="ru-RU" sz="2600" smtClean="0">
                <a:latin typeface="Times New Roman" pitchFamily="18" charset="0"/>
              </a:rPr>
              <a:t> </a:t>
            </a:r>
            <a:r>
              <a:rPr lang="ru-RU" sz="11000" smtClean="0">
                <a:latin typeface="Times New Roman" pitchFamily="18" charset="0"/>
              </a:rPr>
              <a:t>чу</a:t>
            </a:r>
            <a:r>
              <a:rPr lang="ru-RU" smtClean="0">
                <a:latin typeface="Times New Roman" pitchFamily="18" charset="0"/>
              </a:rPr>
              <a:t>  </a:t>
            </a:r>
            <a:r>
              <a:rPr lang="ru-RU" sz="7400" smtClean="0">
                <a:latin typeface="Times New Roman" pitchFamily="18" charset="0"/>
              </a:rPr>
              <a:t>чи </a:t>
            </a:r>
            <a:endParaRPr lang="ru-RU" sz="7400" smtClean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2530" name="Объект 2"/>
          <p:cNvSpPr>
            <a:spLocks noGrp="1"/>
          </p:cNvSpPr>
          <p:nvPr>
            <p:ph sz="quarter" idx="13"/>
          </p:nvPr>
        </p:nvSpPr>
        <p:spPr>
          <a:xfrm>
            <a:off x="323850" y="731838"/>
            <a:ext cx="8496300" cy="3475037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7200" smtClean="0"/>
              <a:t>ча   чо   че   чу  чи 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7200" smtClean="0"/>
              <a:t>ча   чо   че   чу  чи </a:t>
            </a:r>
          </a:p>
          <a:p>
            <a:pPr marL="44450" indent="0">
              <a:buFont typeface="Georgia" pitchFamily="18" charset="0"/>
              <a:buNone/>
            </a:pPr>
            <a:endParaRPr lang="ru-RU" sz="720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4913" y="817563"/>
            <a:ext cx="15875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838200"/>
            <a:ext cx="15875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838200"/>
            <a:ext cx="15875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838200"/>
            <a:ext cx="15875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>
            <a:off x="8459788" y="838200"/>
            <a:ext cx="0" cy="790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2725" y="2276475"/>
            <a:ext cx="15875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2950" y="2262188"/>
            <a:ext cx="15875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7450" y="2276475"/>
            <a:ext cx="15875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3075" y="2247900"/>
            <a:ext cx="15875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75650" y="2247900"/>
            <a:ext cx="15875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pic>
        <p:nvPicPr>
          <p:cNvPr id="23554" name="Picture 4" descr="http://img-fotki.yandex.ru/get/5804/valenta-mog.ba/0_675bf_e1290b04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33375"/>
            <a:ext cx="403383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&amp;Kcy;&amp;acy;&amp;rcy;&amp;tcy;&amp;icy;&amp;ncy;&amp;kcy;&amp;acy; 1 &amp;icy;&amp;zcy; 16489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>
          <a:xfrm>
            <a:off x="1187450" y="836613"/>
            <a:ext cx="3462338" cy="4464050"/>
          </a:xfrm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70</Words>
  <Application>Microsoft Office PowerPoint</Application>
  <PresentationFormat>On-screen Show (4:3)</PresentationFormat>
  <Paragraphs>16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Trebuchet MS</vt:lpstr>
      <vt:lpstr>Arial</vt:lpstr>
      <vt:lpstr>Georgia</vt:lpstr>
      <vt:lpstr>Calibri</vt:lpstr>
      <vt:lpstr>Times New Roman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«Буквы Ч, ч, обозначающие    мягкий согласный звук [ч,].  Письмо строчной буквы ч».</dc:title>
  <dc:creator>Света</dc:creator>
  <cp:lastModifiedBy>nastya.cherepneva</cp:lastModifiedBy>
  <cp:revision>21</cp:revision>
  <dcterms:modified xsi:type="dcterms:W3CDTF">2012-10-31T11:00:49Z</dcterms:modified>
</cp:coreProperties>
</file>