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</p:sldMasterIdLst>
  <p:notesMasterIdLst>
    <p:notesMasterId r:id="rId19"/>
  </p:notesMasterIdLst>
  <p:sldIdLst>
    <p:sldId id="359" r:id="rId2"/>
    <p:sldId id="285" r:id="rId3"/>
    <p:sldId id="335" r:id="rId4"/>
    <p:sldId id="334" r:id="rId5"/>
    <p:sldId id="362" r:id="rId6"/>
    <p:sldId id="369" r:id="rId7"/>
    <p:sldId id="316" r:id="rId8"/>
    <p:sldId id="370" r:id="rId9"/>
    <p:sldId id="371" r:id="rId10"/>
    <p:sldId id="309" r:id="rId11"/>
    <p:sldId id="312" r:id="rId12"/>
    <p:sldId id="354" r:id="rId13"/>
    <p:sldId id="372" r:id="rId14"/>
    <p:sldId id="336" r:id="rId15"/>
    <p:sldId id="368" r:id="rId16"/>
    <p:sldId id="357" r:id="rId17"/>
    <p:sldId id="35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00"/>
    <a:srgbClr val="FFCC00"/>
    <a:srgbClr val="FFFFFF"/>
    <a:srgbClr val="000000"/>
    <a:srgbClr val="FFFF00"/>
    <a:srgbClr val="FF33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7540" autoAdjust="0"/>
  </p:normalViewPr>
  <p:slideViewPr>
    <p:cSldViewPr>
      <p:cViewPr varScale="1">
        <p:scale>
          <a:sx n="73" d="100"/>
          <a:sy n="73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2498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9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9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249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FD6DB7F-F325-4378-A825-CCDA9D1895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07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6DB7F-F325-4378-A825-CCDA9D18953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44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AD6C-D2A6-4782-8660-3E0D573DA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13BE-8866-4AB5-8263-0A18C7421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B14A-4659-48B3-AAF4-B53B8ADE0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E8042E-7F9D-4B21-B7D2-8D6531336B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AC04EC-2754-48D9-82E4-A5EDAE56EB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A867-5254-4555-9C8C-4F8F237F99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C0A7-D53A-493E-9FAC-705ACB69C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AB9FC-4126-4505-B8D4-6077C262D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F361-4418-44CA-B0F0-37DAB4CF2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F1424-A576-4889-B955-B77AC2AED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3182-F290-4240-9680-8B114AA75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EF5F-3A60-4939-AB98-4FA8DF01D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A979-5121-42A8-9C19-457AEB5C32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CB93F-84E9-498E-A2A5-EC452B926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  <p:sldLayoutId id="2147484233" r:id="rId12"/>
    <p:sldLayoutId id="2147484234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57338"/>
            <a:ext cx="8229600" cy="45259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000" dirty="0" smtClean="0"/>
              <a:t>Тема урока.</a:t>
            </a:r>
            <a:r>
              <a:rPr lang="ru-RU" sz="7200" dirty="0" smtClean="0"/>
              <a:t> </a:t>
            </a:r>
            <a:r>
              <a:rPr lang="ru-RU" sz="7200" dirty="0" smtClean="0">
                <a:solidFill>
                  <a:srgbClr val="FFCC00"/>
                </a:solidFill>
              </a:rPr>
              <a:t> </a:t>
            </a:r>
            <a:endParaRPr lang="ru-RU" sz="7200" dirty="0">
              <a:solidFill>
                <a:srgbClr val="FFCC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7200" dirty="0" smtClean="0">
                <a:solidFill>
                  <a:srgbClr val="FFCC00"/>
                </a:solidFill>
              </a:rPr>
              <a:t> Соединения железа.</a:t>
            </a:r>
            <a:endParaRPr lang="ru-RU" sz="72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84300"/>
          </a:xfrm>
        </p:spPr>
        <p:txBody>
          <a:bodyPr>
            <a:normAutofit/>
          </a:bodyPr>
          <a:lstStyle/>
          <a:p>
            <a:r>
              <a:rPr lang="ru-RU" sz="6000">
                <a:solidFill>
                  <a:srgbClr val="FFCC00"/>
                </a:solidFill>
                <a:latin typeface="Castellar" pitchFamily="18" charset="0"/>
              </a:rPr>
              <a:t>Нахождение в природе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r>
              <a:rPr lang="ru-RU" sz="2800">
                <a:solidFill>
                  <a:srgbClr val="FFCC00"/>
                </a:solidFill>
                <a:effectLst/>
                <a:latin typeface="Times New Roman" pitchFamily="18" charset="0"/>
              </a:rPr>
              <a:t>В свободном виде  в метеоритах </a:t>
            </a:r>
          </a:p>
          <a:p>
            <a:r>
              <a:rPr lang="ru-RU" sz="2800">
                <a:solidFill>
                  <a:srgbClr val="FFCC00"/>
                </a:solidFill>
                <a:effectLst/>
                <a:latin typeface="Times New Roman" pitchFamily="18" charset="0"/>
              </a:rPr>
              <a:t>В живых организмах</a:t>
            </a:r>
            <a:r>
              <a:rPr lang="ru-RU" sz="2800">
                <a:solidFill>
                  <a:schemeClr val="hlink"/>
                </a:solidFill>
              </a:rPr>
              <a:t> </a:t>
            </a:r>
          </a:p>
        </p:txBody>
      </p:sp>
      <p:pic>
        <p:nvPicPr>
          <p:cNvPr id="95241" name="Picture 9" descr="is[14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203575" y="4149725"/>
            <a:ext cx="2560638" cy="1920875"/>
          </a:xfrm>
        </p:spPr>
      </p:pic>
      <p:pic>
        <p:nvPicPr>
          <p:cNvPr id="95237" name="Picture 5" descr="image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716338"/>
            <a:ext cx="2592388" cy="2736850"/>
          </a:xfrm>
          <a:prstGeom prst="rect">
            <a:avLst/>
          </a:prstGeom>
          <a:noFill/>
        </p:spPr>
      </p:pic>
      <p:pic>
        <p:nvPicPr>
          <p:cNvPr id="95242" name="Picture 10" descr="is[20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3789363"/>
            <a:ext cx="2736850" cy="266541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4" grpId="1"/>
      <p:bldP spid="95234" grpId="2"/>
      <p:bldP spid="95235" grpId="0" build="p"/>
      <p:bldP spid="95235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2100"/>
            <a:ext cx="8229600" cy="1384300"/>
          </a:xfrm>
        </p:spPr>
        <p:txBody>
          <a:bodyPr>
            <a:normAutofit/>
          </a:bodyPr>
          <a:lstStyle/>
          <a:p>
            <a:r>
              <a:rPr lang="ru-RU" sz="7200" dirty="0">
                <a:solidFill>
                  <a:srgbClr val="FFCC00"/>
                </a:solidFill>
              </a:rPr>
              <a:t>Биологическая</a:t>
            </a:r>
          </a:p>
        </p:txBody>
      </p:sp>
      <p:sp>
        <p:nvSpPr>
          <p:cNvPr id="99346" name="Rectangle 18"/>
          <p:cNvSpPr>
            <a:spLocks noGrp="1" noChangeArrowheads="1"/>
          </p:cNvSpPr>
          <p:nvPr>
            <p:ph sz="half" idx="4294967295"/>
          </p:nvPr>
        </p:nvSpPr>
        <p:spPr>
          <a:xfrm>
            <a:off x="5176838" y="1628775"/>
            <a:ext cx="3967162" cy="4762500"/>
          </a:xfrm>
        </p:spPr>
        <p:txBody>
          <a:bodyPr>
            <a:normAutofit lnSpcReduction="10000"/>
          </a:bodyPr>
          <a:lstStyle/>
          <a:p>
            <a:r>
              <a:rPr lang="ru-RU" sz="2000">
                <a:solidFill>
                  <a:schemeClr val="hlink"/>
                </a:solidFill>
                <a:effectLst/>
              </a:rPr>
              <a:t>Железо входит в состав гемоглобина, миоглобина, различных ферментов и  других сложных железо  -белковых комплексов,  которые находятся в печени и селезёнке.  </a:t>
            </a:r>
          </a:p>
          <a:p>
            <a:r>
              <a:rPr lang="ru-RU" sz="2000">
                <a:solidFill>
                  <a:schemeClr val="hlink"/>
                </a:solidFill>
                <a:effectLst/>
              </a:rPr>
              <a:t>В теле взрослого человека содержится примерно 4-6 г железа, из них 65 % в крови.</a:t>
            </a:r>
          </a:p>
          <a:p>
            <a:r>
              <a:rPr lang="ru-RU" sz="2000">
                <a:solidFill>
                  <a:schemeClr val="hlink"/>
                </a:solidFill>
                <a:effectLst/>
              </a:rPr>
              <a:t>Ежедневно с пищей должно поступать  5- 15 мг железа.</a:t>
            </a:r>
          </a:p>
        </p:txBody>
      </p:sp>
      <p:pic>
        <p:nvPicPr>
          <p:cNvPr id="99348" name="Picture 20" descr="is?Woe2ZWhjKS_2W1IODyL749t-nk7tXZ6l3RZNoRy1DZ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229225"/>
            <a:ext cx="14398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49" name="Picture 21" descr="is?og04qemRD8-qM6T7xZIxf6N-KICAYp1crrHXJC6rNh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5229225"/>
            <a:ext cx="1439863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50" name="Picture 22" descr="is?cUqZVrCI15nZH94T8HWDHoql4-lGQ-VVogj_w3iwii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5226050"/>
            <a:ext cx="1439862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51" name="Picture 23" descr="is?Z4Sj53iogrBbpU7LvD7Pe3_1zpUVObkTIOOvd877L6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1916113"/>
            <a:ext cx="30861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00" name="Rectangle 48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77200" cy="110331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CC00"/>
                </a:solidFill>
              </a:rPr>
              <a:t>Важнейшие источники железа</a:t>
            </a:r>
          </a:p>
        </p:txBody>
      </p:sp>
      <p:graphicFrame>
        <p:nvGraphicFramePr>
          <p:cNvPr id="254033" name="Group 81"/>
          <p:cNvGraphicFramePr>
            <a:graphicFrameLocks noGrp="1"/>
          </p:cNvGraphicFramePr>
          <p:nvPr>
            <p:ph idx="1"/>
          </p:nvPr>
        </p:nvGraphicFramePr>
        <p:xfrm>
          <a:off x="323850" y="1125538"/>
          <a:ext cx="8496300" cy="5508880"/>
        </p:xfrm>
        <a:graphic>
          <a:graphicData uri="http://schemas.openxmlformats.org/drawingml/2006/table">
            <a:tbl>
              <a:tblPr/>
              <a:tblGrid>
                <a:gridCol w="2663825"/>
                <a:gridCol w="1800225"/>
                <a:gridCol w="2286000"/>
                <a:gridCol w="1746250"/>
              </a:tblGrid>
              <a:tr h="88265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Содержание железа 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 г продукта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печень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 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персики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 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хлеб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грибы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свежие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 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грибы   сушёные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35 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яблоки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4001" name="Picture 49" descr="pego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196975"/>
            <a:ext cx="1079500" cy="735013"/>
          </a:xfrm>
          <a:prstGeom prst="rect">
            <a:avLst/>
          </a:prstGeom>
          <a:noFill/>
        </p:spPr>
      </p:pic>
      <p:pic>
        <p:nvPicPr>
          <p:cNvPr id="254002" name="Picture 50" descr="i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2060575"/>
            <a:ext cx="1081087" cy="796925"/>
          </a:xfrm>
          <a:prstGeom prst="rect">
            <a:avLst/>
          </a:prstGeom>
          <a:noFill/>
        </p:spPr>
      </p:pic>
      <p:pic>
        <p:nvPicPr>
          <p:cNvPr id="254003" name="Picture 51" descr="1173967133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2924175"/>
            <a:ext cx="1077913" cy="779463"/>
          </a:xfrm>
          <a:prstGeom prst="rect">
            <a:avLst/>
          </a:prstGeom>
          <a:noFill/>
        </p:spPr>
      </p:pic>
      <p:pic>
        <p:nvPicPr>
          <p:cNvPr id="254004" name="Picture 52" descr="i[15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3860800"/>
            <a:ext cx="1079500" cy="863600"/>
          </a:xfrm>
          <a:prstGeom prst="rect">
            <a:avLst/>
          </a:prstGeom>
          <a:noFill/>
        </p:spPr>
      </p:pic>
      <p:pic>
        <p:nvPicPr>
          <p:cNvPr id="254005" name="Picture 53" descr="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5805488"/>
            <a:ext cx="1081087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4006" name="Picture 54" descr="im787_82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0425" y="4868863"/>
            <a:ext cx="1079500" cy="792162"/>
          </a:xfrm>
          <a:prstGeom prst="rect">
            <a:avLst/>
          </a:prstGeom>
          <a:noFill/>
        </p:spPr>
      </p:pic>
      <p:pic>
        <p:nvPicPr>
          <p:cNvPr id="254013" name="Picture 61" descr="j024071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00113" y="4005263"/>
            <a:ext cx="1471612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357166"/>
            <a:ext cx="67866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Токсичность  железа</a:t>
            </a:r>
          </a:p>
          <a:p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214422"/>
            <a:ext cx="79296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Избыточная доза железа – 200мг и выше может вызвать отравление</a:t>
            </a:r>
          </a:p>
          <a:p>
            <a:pPr>
              <a:buFont typeface="Wingdings" pitchFamily="2" charset="2"/>
              <a:buChar char="q"/>
            </a:pP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Железо занимает 5 –е место по уровню токсичности после ртути, свинца, кадмия и мышьяка.</a:t>
            </a:r>
          </a:p>
          <a:p>
            <a:pPr>
              <a:buFont typeface="Wingdings" pitchFamily="2" charset="2"/>
              <a:buChar char="q"/>
            </a:pP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Соединения </a:t>
            </a:r>
            <a:r>
              <a:rPr lang="en-US" sz="2800" dirty="0" smtClean="0"/>
              <a:t>Fe</a:t>
            </a:r>
            <a:r>
              <a:rPr lang="en-US" sz="2800" dirty="0" smtClean="0">
                <a:latin typeface="Arial"/>
                <a:cs typeface="Arial"/>
              </a:rPr>
              <a:t>²</a:t>
            </a:r>
            <a:r>
              <a:rPr lang="en-US" sz="2800" dirty="0" smtClean="0">
                <a:latin typeface="Calibri"/>
                <a:cs typeface="Arial"/>
              </a:rPr>
              <a:t>⁺ </a:t>
            </a:r>
            <a:r>
              <a:rPr lang="ru-RU" sz="2800" dirty="0" smtClean="0">
                <a:latin typeface="Calibri"/>
                <a:cs typeface="Arial"/>
              </a:rPr>
              <a:t>токсичнее соединений </a:t>
            </a:r>
            <a:r>
              <a:rPr lang="en-US" sz="2800" dirty="0" smtClean="0">
                <a:latin typeface="Calibri"/>
                <a:cs typeface="Arial"/>
              </a:rPr>
              <a:t>Fe</a:t>
            </a:r>
            <a:r>
              <a:rPr lang="en-US" sz="2800" dirty="0" smtClean="0">
                <a:latin typeface="Arial"/>
                <a:cs typeface="Arial"/>
              </a:rPr>
              <a:t>³</a:t>
            </a:r>
            <a:r>
              <a:rPr lang="en-US" sz="2800" dirty="0" smtClean="0">
                <a:latin typeface="Calibri"/>
                <a:cs typeface="Arial"/>
              </a:rPr>
              <a:t>⁺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>
              <a:latin typeface="Calibri"/>
              <a:cs typeface="Arial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Calibri"/>
                <a:cs typeface="Arial"/>
              </a:rPr>
              <a:t>Ионы тяжелых металлов  содержащиеся в водоемах, растениях, не только причиняют вред здоровью, но и разрушают его генофонд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65" name="Rectangle 61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229600" cy="13843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hlink"/>
                </a:solidFill>
              </a:rPr>
              <a:t/>
            </a:r>
            <a:br>
              <a:rPr lang="ru-RU" sz="4000" dirty="0">
                <a:solidFill>
                  <a:schemeClr val="hlink"/>
                </a:solidFill>
              </a:rPr>
            </a:br>
            <a:r>
              <a:rPr lang="ru-RU" sz="4000" dirty="0">
                <a:solidFill>
                  <a:schemeClr val="hlink"/>
                </a:solidFill>
              </a:rPr>
              <a:t>Генетические связи  </a:t>
            </a:r>
            <a:r>
              <a:rPr lang="en-US" sz="3600" dirty="0">
                <a:solidFill>
                  <a:srgbClr val="FFCC00"/>
                </a:solidFill>
                <a:effectLst/>
                <a:latin typeface="Times New Roman" pitchFamily="18" charset="0"/>
              </a:rPr>
              <a:t>Fe</a:t>
            </a:r>
            <a:r>
              <a:rPr lang="en-US" sz="3600" baseline="-25000" dirty="0">
                <a:solidFill>
                  <a:srgbClr val="FFCC00"/>
                </a:solidFill>
                <a:effectLst/>
                <a:latin typeface="Times New Roman" pitchFamily="18" charset="0"/>
              </a:rPr>
              <a:t/>
            </a:r>
            <a:br>
              <a:rPr lang="en-US" sz="3600" baseline="-25000" dirty="0">
                <a:solidFill>
                  <a:srgbClr val="FFCC00"/>
                </a:solidFill>
                <a:effectLst/>
                <a:latin typeface="Times New Roman" pitchFamily="18" charset="0"/>
              </a:rPr>
            </a:br>
            <a:r>
              <a:rPr lang="ru-RU" sz="3600" baseline="-25000" dirty="0">
                <a:solidFill>
                  <a:srgbClr val="FFCC00"/>
                </a:solidFill>
                <a:effectLst/>
                <a:latin typeface="Times New Roman" pitchFamily="18" charset="0"/>
              </a:rPr>
              <a:t/>
            </a:r>
            <a:br>
              <a:rPr lang="ru-RU" sz="3600" baseline="-25000" dirty="0">
                <a:solidFill>
                  <a:srgbClr val="FFCC00"/>
                </a:solidFill>
                <a:effectLst/>
                <a:latin typeface="Times New Roman" pitchFamily="18" charset="0"/>
              </a:rPr>
            </a:br>
            <a:r>
              <a:rPr lang="ru-RU" sz="1600" b="1" dirty="0">
                <a:solidFill>
                  <a:schemeClr val="hlink"/>
                </a:solidFill>
                <a:effectLst/>
                <a:latin typeface="Times New Roman" pitchFamily="18" charset="0"/>
              </a:rPr>
              <a:t>ПРОЙДИТЕ, СОСТАВИВ СООТВЕТСТВУЮЩУЮ СХЕМУ РЕАКЦИЙ, ОТ ОДНОГО УКАЗАННОГО В ЗАДАНИИ ВЕЩЕСТВА К ДРУГОМУ:</a:t>
            </a:r>
            <a:br>
              <a:rPr lang="ru-RU" sz="1600" b="1" dirty="0">
                <a:solidFill>
                  <a:schemeClr val="hlink"/>
                </a:solidFill>
                <a:effectLst/>
                <a:latin typeface="Times New Roman" pitchFamily="18" charset="0"/>
              </a:rPr>
            </a:br>
            <a:r>
              <a:rPr lang="ru-RU" sz="1600" b="1" dirty="0">
                <a:solidFill>
                  <a:schemeClr val="hlink"/>
                </a:solidFill>
                <a:effectLst/>
                <a:latin typeface="Times New Roman" pitchFamily="18" charset="0"/>
              </a:rPr>
              <a:t/>
            </a:r>
            <a:br>
              <a:rPr lang="ru-RU" sz="1600" b="1" dirty="0">
                <a:solidFill>
                  <a:schemeClr val="hlink"/>
                </a:solidFill>
                <a:effectLst/>
                <a:latin typeface="Times New Roman" pitchFamily="18" charset="0"/>
              </a:rPr>
            </a:br>
            <a:r>
              <a:rPr lang="ru-RU" sz="1600" b="1" dirty="0">
                <a:solidFill>
                  <a:schemeClr val="hlink"/>
                </a:solidFill>
                <a:effectLst/>
                <a:latin typeface="Times New Roman" pitchFamily="18" charset="0"/>
              </a:rPr>
              <a:t>- ОТ ОКСИДА  ЖЕЛЕЗА (</a:t>
            </a:r>
            <a:r>
              <a:rPr lang="en-US" sz="1600" b="1" dirty="0">
                <a:solidFill>
                  <a:schemeClr val="hlink"/>
                </a:solidFill>
                <a:effectLst/>
                <a:latin typeface="Times New Roman" pitchFamily="18" charset="0"/>
              </a:rPr>
              <a:t>II</a:t>
            </a:r>
            <a:r>
              <a:rPr lang="ru-RU" sz="1600" b="1" dirty="0">
                <a:solidFill>
                  <a:schemeClr val="hlink"/>
                </a:solidFill>
                <a:effectLst/>
                <a:latin typeface="Times New Roman" pitchFamily="18" charset="0"/>
              </a:rPr>
              <a:t>) ДО ЖЕЛЕЗА</a:t>
            </a:r>
            <a:br>
              <a:rPr lang="ru-RU" sz="1600" b="1" dirty="0">
                <a:solidFill>
                  <a:schemeClr val="hlink"/>
                </a:solidFill>
                <a:effectLst/>
                <a:latin typeface="Times New Roman" pitchFamily="18" charset="0"/>
              </a:rPr>
            </a:br>
            <a:r>
              <a:rPr lang="ru-RU" sz="1600" b="1" dirty="0">
                <a:solidFill>
                  <a:schemeClr val="hlink"/>
                </a:solidFill>
                <a:effectLst/>
                <a:latin typeface="Times New Roman" pitchFamily="18" charset="0"/>
              </a:rPr>
              <a:t>- ОТ ЖЕЛЕЗА ДО ОКСИДА ЖЕЛЕЗА(</a:t>
            </a:r>
            <a:r>
              <a:rPr lang="en-US" sz="1600" b="1" dirty="0">
                <a:solidFill>
                  <a:schemeClr val="hlink"/>
                </a:solidFill>
                <a:effectLst/>
                <a:latin typeface="Times New Roman" pitchFamily="18" charset="0"/>
              </a:rPr>
              <a:t>III</a:t>
            </a:r>
            <a:r>
              <a:rPr lang="ru-RU" sz="1600" b="1" dirty="0">
                <a:solidFill>
                  <a:schemeClr val="hlink"/>
                </a:solidFill>
                <a:effectLst/>
                <a:latin typeface="Times New Roman" pitchFamily="18" charset="0"/>
              </a:rPr>
              <a:t>)</a:t>
            </a:r>
            <a:r>
              <a:rPr lang="ru-RU" sz="4000" dirty="0"/>
              <a:t> </a:t>
            </a:r>
          </a:p>
        </p:txBody>
      </p:sp>
      <p:graphicFrame>
        <p:nvGraphicFramePr>
          <p:cNvPr id="175170" name="Group 66"/>
          <p:cNvGraphicFramePr>
            <a:graphicFrameLocks noGrp="1"/>
          </p:cNvGraphicFramePr>
          <p:nvPr>
            <p:ph type="tbl" idx="1"/>
          </p:nvPr>
        </p:nvGraphicFramePr>
        <p:xfrm>
          <a:off x="468313" y="2781300"/>
          <a:ext cx="8218487" cy="3583940"/>
        </p:xfrm>
        <a:graphic>
          <a:graphicData uri="http://schemas.openxmlformats.org/drawingml/2006/table">
            <a:tbl>
              <a:tblPr/>
              <a:tblGrid>
                <a:gridCol w="2740025"/>
                <a:gridCol w="2738437"/>
                <a:gridCol w="2740025"/>
              </a:tblGrid>
              <a:tr h="1123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FeCl</a:t>
                      </a:r>
                      <a:r>
                        <a:rPr kumimoji="0" lang="ru-RU" sz="3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Fe</a:t>
                      </a:r>
                      <a:endParaRPr kumimoji="0" lang="en-US" sz="36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FeCl</a:t>
                      </a:r>
                      <a:r>
                        <a:rPr kumimoji="0" lang="en-US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5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Fe(OH)</a:t>
                      </a:r>
                      <a:r>
                        <a:rPr kumimoji="0" lang="en-US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Fe</a:t>
                      </a:r>
                      <a:r>
                        <a:rPr kumimoji="0" lang="en-US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Fe(OH)</a:t>
                      </a:r>
                      <a:r>
                        <a:rPr kumimoji="0" lang="en-US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Fe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endPara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FeSO</a:t>
                      </a:r>
                      <a:r>
                        <a:rPr kumimoji="0" lang="en-US" sz="3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Fe</a:t>
                      </a:r>
                      <a:r>
                        <a:rPr kumimoji="0" lang="en-US" sz="3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3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539750" y="709613"/>
            <a:ext cx="6500813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3600" b="0"/>
              <a:t> </a:t>
            </a:r>
            <a:r>
              <a:rPr lang="ru-RU" sz="4400" b="0"/>
              <a:t>СЕГОДНЯ Я УЗНАЛ…</a:t>
            </a:r>
          </a:p>
          <a:p>
            <a:endParaRPr lang="ru-RU" sz="4400" b="0"/>
          </a:p>
          <a:p>
            <a:pPr>
              <a:buFontTx/>
              <a:buChar char="•"/>
            </a:pPr>
            <a:r>
              <a:rPr lang="ru-RU" sz="4400" b="0"/>
              <a:t> Я УДИВИЛСЯ…</a:t>
            </a:r>
          </a:p>
          <a:p>
            <a:endParaRPr lang="ru-RU" sz="4400" b="0"/>
          </a:p>
          <a:p>
            <a:pPr>
              <a:buFontTx/>
              <a:buChar char="•"/>
            </a:pPr>
            <a:r>
              <a:rPr lang="ru-RU" sz="4400" b="0"/>
              <a:t> ТЕПЕРЬ Я УМЕЮ…</a:t>
            </a:r>
          </a:p>
          <a:p>
            <a:endParaRPr lang="ru-RU" sz="4400" b="0"/>
          </a:p>
          <a:p>
            <a:pPr>
              <a:buFontTx/>
              <a:buChar char="•"/>
            </a:pPr>
            <a:r>
              <a:rPr lang="ru-RU" sz="4400" b="0"/>
              <a:t> Я ХОТЕЛ БЫ…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ru-RU" sz="4800" dirty="0">
                <a:solidFill>
                  <a:srgbClr val="FFCC00"/>
                </a:solidFill>
              </a:rPr>
              <a:t>Домашнее задание</a:t>
            </a:r>
            <a:br>
              <a:rPr lang="ru-RU" sz="4800" dirty="0">
                <a:solidFill>
                  <a:srgbClr val="FFCC00"/>
                </a:solidFill>
              </a:rPr>
            </a:br>
            <a:endParaRPr lang="ru-RU" sz="4800" dirty="0">
              <a:solidFill>
                <a:srgbClr val="FFCC00"/>
              </a:solidFill>
            </a:endParaRP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989138"/>
            <a:ext cx="9093200" cy="4310062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§ 14, упражнение 4 стр. 82</a:t>
            </a:r>
          </a:p>
          <a:p>
            <a:pPr>
              <a:buNone/>
            </a:pPr>
            <a:endParaRPr lang="ru-RU" sz="36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Задача 6 стр. 83 (по желанию)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196975"/>
            <a:ext cx="8388350" cy="2736850"/>
          </a:xfrm>
        </p:spPr>
        <p:txBody>
          <a:bodyPr>
            <a:normAutofit fontScale="90000"/>
          </a:bodyPr>
          <a:lstStyle/>
          <a:p>
            <a:r>
              <a:rPr lang="ru-RU" sz="7200">
                <a:solidFill>
                  <a:schemeClr val="hlink"/>
                </a:solidFill>
              </a:rPr>
              <a:t/>
            </a:r>
            <a:br>
              <a:rPr lang="ru-RU" sz="7200">
                <a:solidFill>
                  <a:schemeClr val="hlink"/>
                </a:solidFill>
              </a:rPr>
            </a:br>
            <a:r>
              <a:rPr lang="ru-RU" sz="8000">
                <a:solidFill>
                  <a:schemeClr val="hlink"/>
                </a:solidFill>
              </a:rPr>
              <a:t>Спасибо </a:t>
            </a:r>
            <a:br>
              <a:rPr lang="ru-RU" sz="8000">
                <a:solidFill>
                  <a:schemeClr val="hlink"/>
                </a:solidFill>
              </a:rPr>
            </a:br>
            <a:r>
              <a:rPr lang="ru-RU" sz="8000">
                <a:solidFill>
                  <a:schemeClr val="hlink"/>
                </a:solidFill>
              </a:rPr>
              <a:t>за </a:t>
            </a:r>
            <a:br>
              <a:rPr lang="ru-RU" sz="8000">
                <a:solidFill>
                  <a:schemeClr val="hlink"/>
                </a:solidFill>
              </a:rPr>
            </a:br>
            <a:r>
              <a:rPr lang="ru-RU" sz="8000">
                <a:solidFill>
                  <a:schemeClr val="hlink"/>
                </a:solidFill>
              </a:rPr>
              <a:t>работу!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3" y="519113"/>
            <a:ext cx="8054975" cy="628650"/>
          </a:xfrm>
        </p:spPr>
        <p:txBody>
          <a:bodyPr>
            <a:normAutofit fontScale="90000"/>
          </a:bodyPr>
          <a:lstStyle/>
          <a:p>
            <a:r>
              <a:rPr lang="ru-RU" sz="3200">
                <a:solidFill>
                  <a:srgbClr val="FFCC00"/>
                </a:solidFill>
              </a:rPr>
              <a:t>Охарактеризуйте  </a:t>
            </a:r>
            <a:r>
              <a:rPr lang="en-US" sz="3200">
                <a:solidFill>
                  <a:srgbClr val="FFCC00"/>
                </a:solidFill>
              </a:rPr>
              <a:t>Fe</a:t>
            </a:r>
            <a:r>
              <a:rPr lang="ru-RU" sz="3200">
                <a:solidFill>
                  <a:srgbClr val="FFCC00"/>
                </a:solidFill>
              </a:rPr>
              <a:t> как химический элемент, составив   предложения со словами и словосочетаниями: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060575"/>
            <a:ext cx="8007350" cy="44640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/>
              <a:t>Порядковый номер, номер периода , группа, подгруппа </a:t>
            </a:r>
          </a:p>
          <a:p>
            <a:pPr>
              <a:lnSpc>
                <a:spcPct val="80000"/>
              </a:lnSpc>
            </a:pPr>
            <a:r>
              <a:rPr lang="ru-RU" sz="2800" i="1" dirty="0">
                <a:solidFill>
                  <a:schemeClr val="hlink"/>
                </a:solidFill>
              </a:rPr>
              <a:t>Порядковый №  26,  4 период ,  </a:t>
            </a:r>
            <a:r>
              <a:rPr lang="en-US" sz="2800" i="1" dirty="0">
                <a:solidFill>
                  <a:schemeClr val="hlink"/>
                </a:solidFill>
              </a:rPr>
              <a:t>VIII</a:t>
            </a:r>
            <a:r>
              <a:rPr lang="ru-RU" sz="2800" i="1" dirty="0">
                <a:solidFill>
                  <a:schemeClr val="hlink"/>
                </a:solidFill>
              </a:rPr>
              <a:t> В  группа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Заряд ядра, распределение электронов по уровням</a:t>
            </a:r>
          </a:p>
          <a:p>
            <a:pPr>
              <a:lnSpc>
                <a:spcPct val="80000"/>
              </a:lnSpc>
            </a:pPr>
            <a:r>
              <a:rPr lang="ru-RU" sz="2800" i="1" dirty="0">
                <a:solidFill>
                  <a:schemeClr val="hlink"/>
                </a:solidFill>
              </a:rPr>
              <a:t>Заряд ядра  +26, распределение </a:t>
            </a:r>
            <a:r>
              <a:rPr lang="en-US" sz="2800" i="1" dirty="0">
                <a:solidFill>
                  <a:schemeClr val="hlink"/>
                </a:solidFill>
                <a:cs typeface="Tahoma" pitchFamily="34" charset="0"/>
              </a:rPr>
              <a:t>é</a:t>
            </a:r>
            <a:r>
              <a:rPr lang="ru-RU" sz="2800" i="1" dirty="0">
                <a:solidFill>
                  <a:schemeClr val="hlink"/>
                </a:solidFill>
                <a:cs typeface="Tahoma" pitchFamily="34" charset="0"/>
              </a:rPr>
              <a:t> </a:t>
            </a:r>
            <a:r>
              <a:rPr lang="ru-RU" sz="2800" i="1" dirty="0" smtClean="0">
                <a:solidFill>
                  <a:schemeClr val="hlink"/>
                </a:solidFill>
                <a:cs typeface="Tahoma" pitchFamily="34" charset="0"/>
              </a:rPr>
              <a:t>2</a:t>
            </a:r>
            <a:r>
              <a:rPr lang="ru-RU" sz="2800" i="1" dirty="0">
                <a:solidFill>
                  <a:schemeClr val="hlink"/>
                </a:solidFill>
                <a:cs typeface="Tahoma" pitchFamily="34" charset="0"/>
              </a:rPr>
              <a:t>, 8, </a:t>
            </a:r>
            <a:endParaRPr lang="ru-RU" sz="2800" i="1" dirty="0" smtClean="0">
              <a:solidFill>
                <a:schemeClr val="hlink"/>
              </a:solidFill>
              <a:cs typeface="Tahoma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800" i="1" dirty="0" smtClean="0">
                <a:solidFill>
                  <a:schemeClr val="hlink"/>
                </a:solidFill>
                <a:cs typeface="Tahoma" pitchFamily="34" charset="0"/>
              </a:rPr>
              <a:t>14</a:t>
            </a:r>
            <a:r>
              <a:rPr lang="ru-RU" sz="2800" i="1" dirty="0">
                <a:solidFill>
                  <a:schemeClr val="hlink"/>
                </a:solidFill>
                <a:cs typeface="Tahoma" pitchFamily="34" charset="0"/>
              </a:rPr>
              <a:t>, 2</a:t>
            </a:r>
            <a:endParaRPr lang="en-US" sz="2800" i="1" dirty="0">
              <a:solidFill>
                <a:schemeClr val="hlink"/>
              </a:solidFill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800" dirty="0"/>
              <a:t>Электронная формула внешнего уровня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  </a:t>
            </a:r>
            <a:r>
              <a:rPr lang="ru-RU" sz="2800" i="1" dirty="0">
                <a:solidFill>
                  <a:schemeClr val="hlink"/>
                </a:solidFill>
              </a:rPr>
              <a:t>…4</a:t>
            </a:r>
            <a:r>
              <a:rPr lang="en-US" sz="2800" i="1" dirty="0">
                <a:solidFill>
                  <a:schemeClr val="hlink"/>
                </a:solidFill>
              </a:rPr>
              <a:t>s</a:t>
            </a:r>
            <a:r>
              <a:rPr lang="ru-RU" sz="2800" i="1" baseline="30000" dirty="0">
                <a:solidFill>
                  <a:schemeClr val="hlink"/>
                </a:solidFill>
              </a:rPr>
              <a:t>2 </a:t>
            </a:r>
            <a:r>
              <a:rPr lang="ru-RU" sz="2800" i="1" dirty="0">
                <a:solidFill>
                  <a:schemeClr val="hlink"/>
                </a:solidFill>
              </a:rPr>
              <a:t> 3d</a:t>
            </a:r>
            <a:r>
              <a:rPr lang="ru-RU" sz="2800" i="1" baseline="30000" dirty="0">
                <a:solidFill>
                  <a:schemeClr val="hlink"/>
                </a:solidFill>
              </a:rPr>
              <a:t>6</a:t>
            </a:r>
            <a:endParaRPr lang="ru-RU" sz="2800" i="1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 dirty="0"/>
              <a:t>Степень окисления</a:t>
            </a:r>
          </a:p>
          <a:p>
            <a:pPr>
              <a:lnSpc>
                <a:spcPct val="80000"/>
              </a:lnSpc>
            </a:pPr>
            <a:r>
              <a:rPr lang="ru-RU" sz="2800" i="1" dirty="0">
                <a:solidFill>
                  <a:schemeClr val="hlink"/>
                </a:solidFill>
              </a:rPr>
              <a:t>+2, + 3</a:t>
            </a:r>
          </a:p>
          <a:p>
            <a:pPr>
              <a:lnSpc>
                <a:spcPct val="80000"/>
              </a:lnSpc>
            </a:pPr>
            <a:endParaRPr lang="ru-RU" sz="2800" i="1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ru-RU" sz="2800" i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Проверьте </a:t>
            </a:r>
            <a:r>
              <a:rPr lang="ru-RU" sz="4000" dirty="0">
                <a:solidFill>
                  <a:srgbClr val="FFFF00"/>
                </a:solidFill>
              </a:rPr>
              <a:t>ошибки и 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>
                <a:solidFill>
                  <a:srgbClr val="FFFF00"/>
                </a:solidFill>
              </a:rPr>
              <a:t>коэффициенты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idx="1"/>
          </p:nvPr>
        </p:nvSpPr>
        <p:spPr>
          <a:xfrm>
            <a:off x="0" y="1773238"/>
            <a:ext cx="8007350" cy="4692650"/>
          </a:xfrm>
        </p:spPr>
        <p:txBody>
          <a:bodyPr/>
          <a:lstStyle/>
          <a:p>
            <a:r>
              <a:rPr lang="ru-RU" sz="4000" b="1" dirty="0"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hlink"/>
                </a:solidFill>
                <a:latin typeface="Times New Roman" pitchFamily="18" charset="0"/>
              </a:rPr>
              <a:t>Fe +</a:t>
            </a:r>
            <a:r>
              <a:rPr lang="ru-RU" sz="40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4000" b="1" dirty="0">
                <a:solidFill>
                  <a:schemeClr val="hlink"/>
                </a:solidFill>
                <a:latin typeface="Times New Roman" pitchFamily="18" charset="0"/>
              </a:rPr>
              <a:t>S</a:t>
            </a:r>
            <a:r>
              <a:rPr lang="en-US" sz="4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ru-RU" sz="4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hlink"/>
                </a:solidFill>
                <a:latin typeface="Times New Roman" pitchFamily="18" charset="0"/>
              </a:rPr>
              <a:t>Fe S</a:t>
            </a:r>
            <a:endParaRPr lang="en-US" sz="4000" b="1" baseline="-25000" dirty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endParaRPr lang="en-US" sz="4000" b="1" baseline="-25000" dirty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4000" b="1" baseline="-25000" dirty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r>
              <a:rPr lang="ru-RU" sz="4000" b="1" dirty="0">
                <a:solidFill>
                  <a:schemeClr val="hlink"/>
                </a:solidFill>
                <a:effectLst/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3Fe + </a:t>
            </a:r>
            <a:r>
              <a:rPr lang="ru-RU" sz="4000" b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 2</a:t>
            </a:r>
            <a:r>
              <a:rPr lang="en-US" sz="4000" b="1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O</a:t>
            </a:r>
            <a:r>
              <a:rPr lang="en-US" sz="4000" b="1" baseline="-25000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2</a:t>
            </a:r>
            <a:r>
              <a:rPr lang="ru-RU" sz="4000" b="1" baseline="-25000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 </a:t>
            </a:r>
            <a:r>
              <a:rPr lang="en-US" sz="4000" b="1" dirty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4000" b="1" dirty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4000" b="1" baseline="-25000" dirty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1" baseline="-25000" dirty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b="1" baseline="-25000" dirty="0">
              <a:solidFill>
                <a:schemeClr val="hlink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n-US" sz="4000" b="1" baseline="-25000" dirty="0">
              <a:solidFill>
                <a:schemeClr val="hlink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b="1" baseline="-25000" dirty="0">
              <a:solidFill>
                <a:schemeClr val="hlink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2Fe +3</a:t>
            </a:r>
            <a:r>
              <a:rPr lang="ru-RU" sz="4000" b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000" b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chemeClr val="hlink"/>
                </a:solidFill>
                <a:effectLst/>
                <a:latin typeface="Calibri"/>
                <a:cs typeface="Times New Roman" pitchFamily="18" charset="0"/>
              </a:rPr>
              <a:t>₂  → 2FeCI₃</a:t>
            </a:r>
            <a:endParaRPr lang="en-US" sz="4000" b="1" baseline="-25000" dirty="0">
              <a:solidFill>
                <a:schemeClr val="hlink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CC00"/>
                </a:solidFill>
              </a:rPr>
              <a:t>Проверьте  </a:t>
            </a:r>
            <a:r>
              <a:rPr lang="ru-RU" sz="4000" dirty="0">
                <a:solidFill>
                  <a:srgbClr val="FFCC00"/>
                </a:solidFill>
              </a:rPr>
              <a:t>ошибки и </a:t>
            </a:r>
            <a:r>
              <a:rPr lang="ru-RU" sz="4000" dirty="0" smtClean="0">
                <a:solidFill>
                  <a:srgbClr val="FFCC00"/>
                </a:solidFill>
              </a:rPr>
              <a:t>коэффициенты</a:t>
            </a:r>
            <a:endParaRPr lang="ru-RU" sz="4000" dirty="0">
              <a:solidFill>
                <a:srgbClr val="FFCC00"/>
              </a:solidFill>
            </a:endParaRPr>
          </a:p>
        </p:txBody>
      </p:sp>
      <p:sp>
        <p:nvSpPr>
          <p:cNvPr id="150537" name="Rectangle 9"/>
          <p:cNvSpPr>
            <a:spLocks noGrp="1" noChangeArrowheads="1"/>
          </p:cNvSpPr>
          <p:nvPr>
            <p:ph idx="1"/>
          </p:nvPr>
        </p:nvSpPr>
        <p:spPr>
          <a:xfrm>
            <a:off x="0" y="1844675"/>
            <a:ext cx="8845550" cy="4251325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hlink"/>
                </a:solidFill>
                <a:latin typeface="Times New Roman" pitchFamily="18" charset="0"/>
              </a:rPr>
              <a:t>Fe + 2HCI  → </a:t>
            </a:r>
            <a:r>
              <a:rPr lang="en-US" sz="4000" b="1" dirty="0" err="1" smtClean="0">
                <a:solidFill>
                  <a:schemeClr val="hlink"/>
                </a:solidFill>
                <a:latin typeface="Times New Roman" pitchFamily="18" charset="0"/>
              </a:rPr>
              <a:t>FeCI</a:t>
            </a:r>
            <a:r>
              <a:rPr lang="en-US" sz="4000" b="1" dirty="0" smtClean="0">
                <a:solidFill>
                  <a:schemeClr val="hlink"/>
                </a:solidFill>
                <a:latin typeface="Calibri"/>
              </a:rPr>
              <a:t>₂ + H₂</a:t>
            </a:r>
            <a:endParaRPr lang="en-US" sz="4000" b="1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hlink"/>
                </a:solidFill>
                <a:latin typeface="Times New Roman" pitchFamily="18" charset="0"/>
              </a:rPr>
              <a:t>   Fe + H</a:t>
            </a:r>
            <a:r>
              <a:rPr lang="en-US" sz="4000" b="1" dirty="0" smtClean="0">
                <a:solidFill>
                  <a:schemeClr val="hlink"/>
                </a:solidFill>
                <a:latin typeface="Calibri"/>
              </a:rPr>
              <a:t>₂SO₄ → </a:t>
            </a:r>
            <a:r>
              <a:rPr lang="en-US" sz="4000" b="1" dirty="0" err="1" smtClean="0">
                <a:solidFill>
                  <a:schemeClr val="hlink"/>
                </a:solidFill>
                <a:latin typeface="Calibri"/>
              </a:rPr>
              <a:t>FeSO</a:t>
            </a:r>
            <a:r>
              <a:rPr lang="en-US" sz="4000" b="1" dirty="0" smtClean="0">
                <a:solidFill>
                  <a:schemeClr val="hlink"/>
                </a:solidFill>
                <a:latin typeface="Calibri"/>
              </a:rPr>
              <a:t>₄ + H₂</a:t>
            </a:r>
            <a:endParaRPr lang="en-US" sz="4000" b="1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4000" b="1" dirty="0">
              <a:solidFill>
                <a:schemeClr val="hlink"/>
              </a:solidFill>
              <a:latin typeface="Times New Roman" pitchFamily="18" charset="0"/>
            </a:endParaRPr>
          </a:p>
          <a:p>
            <a:r>
              <a:rPr lang="en-US" sz="4000" b="1" dirty="0" smtClean="0">
                <a:solidFill>
                  <a:schemeClr val="hlink"/>
                </a:solidFill>
                <a:latin typeface="Times New Roman" pitchFamily="18" charset="0"/>
              </a:rPr>
              <a:t>Fe + </a:t>
            </a:r>
            <a:r>
              <a:rPr lang="en-US" sz="4000" b="1" dirty="0">
                <a:solidFill>
                  <a:schemeClr val="hlink"/>
                </a:solidFill>
                <a:latin typeface="Times New Roman" pitchFamily="18" charset="0"/>
              </a:rPr>
              <a:t>CuCl</a:t>
            </a:r>
            <a:r>
              <a:rPr lang="en-US" sz="4000" b="1" baseline="-25000" dirty="0">
                <a:solidFill>
                  <a:schemeClr val="hlink"/>
                </a:solidFill>
                <a:effectLst/>
                <a:latin typeface="Times New Roman" pitchFamily="18" charset="0"/>
              </a:rPr>
              <a:t>2</a:t>
            </a:r>
            <a:r>
              <a:rPr lang="en-US" sz="4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b="1" dirty="0">
                <a:solidFill>
                  <a:schemeClr val="hlink"/>
                </a:solidFill>
                <a:latin typeface="Times New Roman" pitchFamily="18" charset="0"/>
              </a:rPr>
              <a:t>  </a:t>
            </a:r>
            <a:r>
              <a:rPr lang="en-US" sz="4000" b="1" dirty="0" smtClean="0">
                <a:solidFill>
                  <a:schemeClr val="hlink"/>
                </a:solidFill>
                <a:latin typeface="Times New Roman" pitchFamily="18" charset="0"/>
              </a:rPr>
              <a:t>Cu + FeCl</a:t>
            </a:r>
            <a:r>
              <a:rPr lang="en-US" sz="4000" b="1" baseline="-25000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2</a:t>
            </a:r>
            <a:endParaRPr lang="en-US" sz="4000" b="1" baseline="-25000" dirty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pPr>
              <a:buNone/>
            </a:pPr>
            <a:endParaRPr lang="en-US" sz="4000" b="1" baseline="-25000" dirty="0">
              <a:solidFill>
                <a:schemeClr val="hlink"/>
              </a:solidFill>
              <a:effectLst/>
              <a:latin typeface="Times New Roman" pitchFamily="18" charset="0"/>
            </a:endParaRPr>
          </a:p>
          <a:p>
            <a:r>
              <a:rPr lang="en-US" sz="4000" b="1" dirty="0" smtClean="0">
                <a:solidFill>
                  <a:schemeClr val="hlink"/>
                </a:solidFill>
                <a:latin typeface="Times New Roman" pitchFamily="18" charset="0"/>
              </a:rPr>
              <a:t>3Fe+</a:t>
            </a:r>
            <a:r>
              <a:rPr lang="ru-RU" sz="40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hlink"/>
                </a:solidFill>
                <a:latin typeface="Times New Roman" pitchFamily="18" charset="0"/>
              </a:rPr>
              <a:t>4H</a:t>
            </a:r>
            <a:r>
              <a:rPr lang="en-US" sz="4000" b="1" baseline="-25000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2</a:t>
            </a:r>
            <a:r>
              <a:rPr lang="en-US" sz="4000" b="1" dirty="0" smtClean="0">
                <a:solidFill>
                  <a:schemeClr val="hlink"/>
                </a:solidFill>
                <a:latin typeface="Times New Roman" pitchFamily="18" charset="0"/>
              </a:rPr>
              <a:t>O</a:t>
            </a:r>
            <a:r>
              <a:rPr lang="ru-RU" sz="40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2000" b="1" dirty="0">
                <a:solidFill>
                  <a:schemeClr val="hlink"/>
                </a:solidFill>
                <a:latin typeface="Times New Roman" pitchFamily="18" charset="0"/>
              </a:rPr>
              <a:t>(пар)</a:t>
            </a:r>
            <a:r>
              <a:rPr lang="ru-RU" sz="40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4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4000" b="1" dirty="0" err="1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4000" b="1" dirty="0" err="1" smtClean="0">
                <a:solidFill>
                  <a:schemeClr val="hlink"/>
                </a:solidFill>
                <a:effectLst/>
                <a:latin typeface="Calibri"/>
                <a:cs typeface="Times New Roman" pitchFamily="18" charset="0"/>
              </a:rPr>
              <a:t>₃</a:t>
            </a:r>
            <a:r>
              <a:rPr lang="en-US" sz="4000" b="1" dirty="0" err="1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1" dirty="0" smtClean="0">
                <a:solidFill>
                  <a:schemeClr val="hlink"/>
                </a:solidFill>
                <a:effectLst/>
                <a:latin typeface="Calibri"/>
                <a:cs typeface="Times New Roman" pitchFamily="18" charset="0"/>
              </a:rPr>
              <a:t>₄</a:t>
            </a:r>
            <a:r>
              <a:rPr lang="ru-RU" sz="4000" b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dirty="0" smtClean="0">
                <a:solidFill>
                  <a:schemeClr val="hlink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solidFill>
                  <a:schemeClr val="hlink"/>
                </a:solidFill>
                <a:latin typeface="Times New Roman" pitchFamily="18" charset="0"/>
              </a:rPr>
              <a:t>H</a:t>
            </a:r>
            <a:r>
              <a:rPr lang="en-US" sz="4000" b="1" baseline="-25000" dirty="0" smtClean="0">
                <a:solidFill>
                  <a:schemeClr val="hlink"/>
                </a:solidFill>
                <a:effectLst/>
                <a:latin typeface="Times New Roman" pitchFamily="18" charset="0"/>
              </a:rPr>
              <a:t>2</a:t>
            </a:r>
            <a:endParaRPr lang="ru-RU" sz="4000" b="1" baseline="-25000" dirty="0">
              <a:solidFill>
                <a:schemeClr val="hlink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31813" indent="446088" algn="l"/>
            <a:r>
              <a:rPr lang="ru-RU" sz="3600" dirty="0">
                <a:solidFill>
                  <a:srgbClr val="FFCC00"/>
                </a:solidFill>
              </a:rPr>
              <a:t>СЕГОДНЯ НА </a:t>
            </a:r>
            <a:r>
              <a:rPr lang="ru-RU" sz="3600" dirty="0" smtClean="0">
                <a:solidFill>
                  <a:srgbClr val="FFCC00"/>
                </a:solidFill>
              </a:rPr>
              <a:t>УРОКЕ:</a:t>
            </a:r>
            <a:br>
              <a:rPr lang="ru-RU" sz="3600" dirty="0" smtClean="0">
                <a:solidFill>
                  <a:srgbClr val="FFCC00"/>
                </a:solidFill>
              </a:rPr>
            </a:br>
            <a:r>
              <a:rPr lang="ru-RU" sz="3600" dirty="0" smtClean="0">
                <a:solidFill>
                  <a:srgbClr val="FFCC00"/>
                </a:solidFill>
              </a:rPr>
              <a:t/>
            </a:r>
            <a:br>
              <a:rPr lang="ru-RU" sz="3600" dirty="0" smtClean="0">
                <a:solidFill>
                  <a:srgbClr val="FFCC00"/>
                </a:solidFill>
              </a:rPr>
            </a:br>
            <a:r>
              <a:rPr lang="ru-RU" sz="3600" dirty="0" smtClean="0">
                <a:solidFill>
                  <a:srgbClr val="FFCC00"/>
                </a:solidFill>
              </a:rPr>
              <a:t>1. Оксиды и </a:t>
            </a:r>
            <a:r>
              <a:rPr lang="ru-RU" sz="3600" dirty="0" err="1" smtClean="0">
                <a:solidFill>
                  <a:srgbClr val="FFCC00"/>
                </a:solidFill>
              </a:rPr>
              <a:t>гидроксиды</a:t>
            </a:r>
            <a:r>
              <a:rPr lang="ru-RU" sz="3600" dirty="0" smtClean="0">
                <a:solidFill>
                  <a:srgbClr val="FFCC00"/>
                </a:solidFill>
              </a:rPr>
              <a:t> железа                  +2 и +3, их характер</a:t>
            </a:r>
            <a:br>
              <a:rPr lang="ru-RU" sz="3600" dirty="0" smtClean="0">
                <a:solidFill>
                  <a:srgbClr val="FFCC00"/>
                </a:solidFill>
              </a:rPr>
            </a:br>
            <a:r>
              <a:rPr lang="ru-RU" sz="3600" dirty="0" smtClean="0">
                <a:solidFill>
                  <a:srgbClr val="FFCC00"/>
                </a:solidFill>
              </a:rPr>
              <a:t>2. Получение </a:t>
            </a:r>
            <a:r>
              <a:rPr lang="ru-RU" sz="3600" dirty="0" err="1" smtClean="0">
                <a:solidFill>
                  <a:srgbClr val="FFCC00"/>
                </a:solidFill>
              </a:rPr>
              <a:t>гидроксидов</a:t>
            </a:r>
            <a:r>
              <a:rPr lang="ru-RU" sz="3600" dirty="0" smtClean="0">
                <a:solidFill>
                  <a:srgbClr val="FFCC00"/>
                </a:solidFill>
              </a:rPr>
              <a:t> железа</a:t>
            </a:r>
            <a:br>
              <a:rPr lang="ru-RU" sz="3600" dirty="0" smtClean="0">
                <a:solidFill>
                  <a:srgbClr val="FFCC00"/>
                </a:solidFill>
              </a:rPr>
            </a:br>
            <a:r>
              <a:rPr lang="ru-RU" sz="3600" dirty="0" smtClean="0">
                <a:solidFill>
                  <a:srgbClr val="FFCC00"/>
                </a:solidFill>
              </a:rPr>
              <a:t>(лабораторная работа)</a:t>
            </a:r>
            <a:br>
              <a:rPr lang="ru-RU" sz="3600" dirty="0" smtClean="0">
                <a:solidFill>
                  <a:srgbClr val="FFCC00"/>
                </a:solidFill>
              </a:rPr>
            </a:br>
            <a:r>
              <a:rPr lang="ru-RU" sz="3600" dirty="0" smtClean="0">
                <a:solidFill>
                  <a:srgbClr val="FFCC00"/>
                </a:solidFill>
              </a:rPr>
              <a:t>3. Качественные реакции на ионы железа (лабораторная работа)</a:t>
            </a:r>
            <a:br>
              <a:rPr lang="ru-RU" sz="3600" dirty="0" smtClean="0">
                <a:solidFill>
                  <a:srgbClr val="FFCC00"/>
                </a:solidFill>
              </a:rPr>
            </a:br>
            <a:r>
              <a:rPr lang="ru-RU" sz="3600" dirty="0" smtClean="0">
                <a:solidFill>
                  <a:srgbClr val="FFCC00"/>
                </a:solidFill>
              </a:rPr>
              <a:t>4. Биологическая роль железа, токсичность железа</a:t>
            </a:r>
            <a:endParaRPr lang="ru-RU" sz="2800" dirty="0">
              <a:solidFill>
                <a:srgbClr val="FFCC00"/>
              </a:solidFill>
            </a:endParaRPr>
          </a:p>
        </p:txBody>
      </p:sp>
      <p:pic>
        <p:nvPicPr>
          <p:cNvPr id="333827" name="Picture 3" descr="is?-cb1jSHPF_IvlAfOTR6jEGnIhYZKTHKF64vHtfMS0z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1934" y="85723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Fe</a:t>
            </a:r>
            <a:endParaRPr lang="ru-RU" sz="4000" dirty="0"/>
          </a:p>
        </p:txBody>
      </p:sp>
      <p:cxnSp>
        <p:nvCxnSpPr>
          <p:cNvPr id="4" name="Прямая со стрелкой 3"/>
          <p:cNvCxnSpPr/>
          <p:nvPr/>
        </p:nvCxnSpPr>
        <p:spPr bwMode="auto">
          <a:xfrm>
            <a:off x="5000628" y="1357298"/>
            <a:ext cx="1000132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Прямая со стрелкой 5"/>
          <p:cNvCxnSpPr/>
          <p:nvPr/>
        </p:nvCxnSpPr>
        <p:spPr bwMode="auto">
          <a:xfrm rot="10800000" flipV="1">
            <a:off x="2857488" y="1285860"/>
            <a:ext cx="1071570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928662" y="2214554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Fe</a:t>
            </a:r>
            <a:r>
              <a:rPr lang="en-US" sz="4000" dirty="0" smtClean="0">
                <a:latin typeface="Arial"/>
                <a:cs typeface="Arial"/>
              </a:rPr>
              <a:t>²</a:t>
            </a:r>
            <a:r>
              <a:rPr lang="en-US" sz="4000" dirty="0" smtClean="0">
                <a:latin typeface="Calibri"/>
                <a:cs typeface="Arial"/>
              </a:rPr>
              <a:t>⁺</a:t>
            </a:r>
            <a:endParaRPr lang="ru-RU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6357950" y="192880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Fe</a:t>
            </a:r>
            <a:r>
              <a:rPr lang="en-US" sz="4000" dirty="0" smtClean="0">
                <a:latin typeface="Arial"/>
                <a:cs typeface="Arial"/>
              </a:rPr>
              <a:t>³</a:t>
            </a:r>
            <a:r>
              <a:rPr lang="en-US" sz="4000" dirty="0" smtClean="0">
                <a:latin typeface="Calibri"/>
                <a:cs typeface="Arial"/>
              </a:rPr>
              <a:t>⁺</a:t>
            </a:r>
            <a:endParaRPr lang="ru-RU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857224" y="3143248"/>
            <a:ext cx="2222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FeO</a:t>
            </a:r>
            <a:endParaRPr lang="ru-RU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785786" y="4000504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Fe(OH)</a:t>
            </a:r>
            <a:r>
              <a:rPr lang="en-US" sz="4000" dirty="0" smtClean="0">
                <a:latin typeface="Calibri"/>
              </a:rPr>
              <a:t>₂</a:t>
            </a:r>
            <a:endParaRPr lang="ru-RU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714348" y="5000636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FeCI</a:t>
            </a:r>
            <a:r>
              <a:rPr lang="en-US" sz="4000" dirty="0" smtClean="0">
                <a:latin typeface="Calibri"/>
              </a:rPr>
              <a:t>₂</a:t>
            </a:r>
            <a:endParaRPr lang="ru-RU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6429388" y="3000372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Fe</a:t>
            </a:r>
            <a:r>
              <a:rPr lang="en-US" sz="4000" dirty="0" err="1" smtClean="0">
                <a:latin typeface="Calibri"/>
              </a:rPr>
              <a:t>₂O</a:t>
            </a:r>
            <a:r>
              <a:rPr lang="en-US" sz="4000" dirty="0" smtClean="0">
                <a:latin typeface="Calibri"/>
              </a:rPr>
              <a:t>₃</a:t>
            </a:r>
            <a:endParaRPr lang="ru-RU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6357950" y="4000504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Fe(OH)</a:t>
            </a:r>
            <a:r>
              <a:rPr lang="en-US" sz="4000" dirty="0" smtClean="0">
                <a:latin typeface="Calibri"/>
              </a:rPr>
              <a:t>₃</a:t>
            </a:r>
            <a:endParaRPr lang="ru-RU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6357950" y="5072074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FeCI</a:t>
            </a:r>
            <a:r>
              <a:rPr lang="en-US" sz="4000" dirty="0" smtClean="0">
                <a:latin typeface="Calibri"/>
              </a:rPr>
              <a:t>₃</a:t>
            </a:r>
            <a:endParaRPr lang="ru-RU" sz="4000" dirty="0"/>
          </a:p>
        </p:txBody>
      </p:sp>
      <p:sp>
        <p:nvSpPr>
          <p:cNvPr id="36" name="TextBox 35"/>
          <p:cNvSpPr txBox="1"/>
          <p:nvPr/>
        </p:nvSpPr>
        <p:spPr>
          <a:xfrm flipH="1">
            <a:off x="428596" y="214290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Основные соединения железа</a:t>
            </a:r>
            <a:endParaRPr lang="ru-RU" sz="4000" dirty="0"/>
          </a:p>
        </p:txBody>
      </p:sp>
      <p:cxnSp>
        <p:nvCxnSpPr>
          <p:cNvPr id="38" name="Прямая со стрелкой 37"/>
          <p:cNvCxnSpPr>
            <a:stCxn id="2" idx="2"/>
          </p:cNvCxnSpPr>
          <p:nvPr/>
        </p:nvCxnSpPr>
        <p:spPr bwMode="auto">
          <a:xfrm rot="16200000" flipH="1">
            <a:off x="4229421" y="1800539"/>
            <a:ext cx="506562" cy="357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571868" y="2143116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Fe</a:t>
            </a:r>
            <a:r>
              <a:rPr lang="en-US" sz="4000" dirty="0" smtClean="0">
                <a:latin typeface="Arial"/>
                <a:cs typeface="Arial"/>
              </a:rPr>
              <a:t>²</a:t>
            </a:r>
            <a:r>
              <a:rPr lang="en-US" sz="4000" dirty="0" smtClean="0">
                <a:latin typeface="Calibri"/>
                <a:cs typeface="Arial"/>
              </a:rPr>
              <a:t>⁺Fe</a:t>
            </a:r>
            <a:r>
              <a:rPr lang="en-US" sz="4000" dirty="0" smtClean="0">
                <a:latin typeface="Arial"/>
                <a:cs typeface="Arial"/>
              </a:rPr>
              <a:t>³</a:t>
            </a:r>
            <a:r>
              <a:rPr lang="en-US" sz="4000" dirty="0" smtClean="0">
                <a:latin typeface="Calibri"/>
                <a:cs typeface="Arial"/>
              </a:rPr>
              <a:t>⁺</a:t>
            </a:r>
            <a:endParaRPr lang="ru-RU" sz="4000" dirty="0"/>
          </a:p>
        </p:txBody>
      </p:sp>
      <p:sp>
        <p:nvSpPr>
          <p:cNvPr id="44" name="TextBox 43"/>
          <p:cNvSpPr txBox="1"/>
          <p:nvPr/>
        </p:nvSpPr>
        <p:spPr>
          <a:xfrm flipH="1">
            <a:off x="3835280" y="293597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Fe</a:t>
            </a:r>
            <a:r>
              <a:rPr lang="en-US" sz="4000" dirty="0" err="1" smtClean="0">
                <a:latin typeface="Calibri"/>
              </a:rPr>
              <a:t>₃O</a:t>
            </a:r>
            <a:r>
              <a:rPr lang="en-US" sz="4000" dirty="0" smtClean="0">
                <a:latin typeface="Calibri"/>
              </a:rPr>
              <a:t>₄</a:t>
            </a:r>
            <a:endParaRPr lang="ru-RU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3286116" y="3571876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(</a:t>
            </a:r>
            <a:r>
              <a:rPr lang="en-US" sz="4000" dirty="0" err="1" smtClean="0"/>
              <a:t>FeO•Fe</a:t>
            </a:r>
            <a:r>
              <a:rPr lang="en-US" sz="4000" dirty="0" err="1" smtClean="0">
                <a:latin typeface="Calibri"/>
              </a:rPr>
              <a:t>₂O</a:t>
            </a:r>
            <a:r>
              <a:rPr lang="en-US" sz="4000" dirty="0" smtClean="0">
                <a:latin typeface="Calibri"/>
              </a:rPr>
              <a:t>₃)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>
                <a:solidFill>
                  <a:srgbClr val="FFCC00"/>
                </a:solidFill>
              </a:rPr>
              <a:t>   Экспериментальная</a:t>
            </a:r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3938588"/>
            <a:ext cx="8229600" cy="21875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solidFill>
                  <a:srgbClr val="FF6600"/>
                </a:solidFill>
              </a:rPr>
              <a:t>                                       Соблюдайте ПТБ!</a:t>
            </a:r>
          </a:p>
        </p:txBody>
      </p:sp>
      <p:pic>
        <p:nvPicPr>
          <p:cNvPr id="108549" name="Picture 5" descr="is?qrwOLdyyynoVSAOpSvgq4IHGDBOk_0neY6BTEfkXfpM"/>
          <p:cNvPicPr>
            <a:picLocks noChangeAspect="1" noChangeArrowheads="1"/>
          </p:cNvPicPr>
          <p:nvPr/>
        </p:nvPicPr>
        <p:blipFill>
          <a:blip r:embed="rId2"/>
          <a:srcRect t="22902"/>
          <a:stretch>
            <a:fillRect/>
          </a:stretch>
        </p:blipFill>
        <p:spPr bwMode="auto">
          <a:xfrm>
            <a:off x="2195513" y="1341438"/>
            <a:ext cx="410368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Получение </a:t>
            </a:r>
            <a:r>
              <a:rPr lang="ru-RU" sz="4000" dirty="0" err="1" smtClean="0"/>
              <a:t>гидроксидов</a:t>
            </a:r>
            <a:r>
              <a:rPr lang="ru-RU" sz="3600" dirty="0" smtClean="0"/>
              <a:t> железа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428736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FeCI</a:t>
            </a:r>
            <a:r>
              <a:rPr lang="en-US" sz="4000" dirty="0" smtClean="0">
                <a:latin typeface="Calibri"/>
              </a:rPr>
              <a:t>₂  + 2NaOH = Fe(OH)₂↓ +2NaCI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643182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FeCI</a:t>
            </a:r>
            <a:r>
              <a:rPr lang="en-US" sz="4000" dirty="0" smtClean="0">
                <a:latin typeface="Calibri"/>
              </a:rPr>
              <a:t>₃ + 3NaOH = Fe(OH)₃↓ + 3NaCI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857224" y="3786190"/>
            <a:ext cx="72866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Fe(OH)</a:t>
            </a:r>
            <a:r>
              <a:rPr lang="en-US" sz="3200" dirty="0" smtClean="0">
                <a:latin typeface="Calibri"/>
              </a:rPr>
              <a:t>₂ </a:t>
            </a:r>
            <a:r>
              <a:rPr lang="ru-RU" sz="3200" dirty="0" smtClean="0">
                <a:latin typeface="Calibri"/>
              </a:rPr>
              <a:t> окисляется на воздухе: сначала зеленеет, потом приобретает бурую окраску</a:t>
            </a:r>
          </a:p>
          <a:p>
            <a:r>
              <a:rPr lang="ru-RU" sz="4000" dirty="0" smtClean="0">
                <a:latin typeface="Calibri"/>
              </a:rPr>
              <a:t>4</a:t>
            </a:r>
            <a:r>
              <a:rPr lang="en-US" sz="4000" dirty="0" smtClean="0">
                <a:latin typeface="Calibri"/>
              </a:rPr>
              <a:t>Fe(OH)₂ + 2H₂O + O₂ = 4Fe(OH)₃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Качественные реакции на ионы </a:t>
            </a:r>
            <a:r>
              <a:rPr lang="en-US" sz="4000" dirty="0" smtClean="0"/>
              <a:t>Fe</a:t>
            </a:r>
            <a:r>
              <a:rPr lang="en-US" sz="4000" dirty="0" smtClean="0">
                <a:latin typeface="Arial"/>
                <a:cs typeface="Arial"/>
              </a:rPr>
              <a:t>²</a:t>
            </a:r>
            <a:r>
              <a:rPr lang="en-US" sz="4000" dirty="0" smtClean="0">
                <a:latin typeface="Calibri"/>
                <a:cs typeface="Arial"/>
              </a:rPr>
              <a:t>⁺ </a:t>
            </a:r>
            <a:r>
              <a:rPr lang="ru-RU" sz="4000" dirty="0" smtClean="0">
                <a:latin typeface="Calibri"/>
                <a:cs typeface="Arial"/>
              </a:rPr>
              <a:t>и</a:t>
            </a:r>
            <a:r>
              <a:rPr lang="en-US" sz="4000" dirty="0" smtClean="0">
                <a:latin typeface="Calibri"/>
                <a:cs typeface="Arial"/>
              </a:rPr>
              <a:t> Fe</a:t>
            </a:r>
            <a:r>
              <a:rPr lang="en-US" sz="4000" dirty="0" smtClean="0">
                <a:latin typeface="Arial"/>
                <a:cs typeface="Arial"/>
              </a:rPr>
              <a:t>³</a:t>
            </a:r>
            <a:r>
              <a:rPr lang="en-US" sz="4000" dirty="0" smtClean="0">
                <a:latin typeface="Calibri"/>
                <a:cs typeface="Arial"/>
              </a:rPr>
              <a:t>⁺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071678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Fe</a:t>
            </a:r>
            <a:r>
              <a:rPr lang="en-US" sz="3200" dirty="0" smtClean="0">
                <a:latin typeface="Arial"/>
                <a:cs typeface="Arial"/>
              </a:rPr>
              <a:t>³</a:t>
            </a:r>
            <a:r>
              <a:rPr lang="en-US" sz="3200" dirty="0" smtClean="0">
                <a:latin typeface="Calibri"/>
                <a:cs typeface="Arial"/>
              </a:rPr>
              <a:t>⁺        </a:t>
            </a:r>
            <a:r>
              <a:rPr lang="ru-RU" sz="3200" dirty="0" smtClean="0">
                <a:latin typeface="Calibri"/>
                <a:cs typeface="Arial"/>
              </a:rPr>
              <a:t>реактив – роданид калия </a:t>
            </a:r>
            <a:r>
              <a:rPr lang="en-US" sz="3200" dirty="0" smtClean="0">
                <a:latin typeface="Calibri"/>
                <a:cs typeface="Arial"/>
              </a:rPr>
              <a:t>KSCN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2928934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Fe</a:t>
            </a:r>
            <a:r>
              <a:rPr lang="en-US" sz="3200" dirty="0" smtClean="0">
                <a:latin typeface="Arial"/>
                <a:cs typeface="Arial"/>
              </a:rPr>
              <a:t>³</a:t>
            </a:r>
            <a:r>
              <a:rPr lang="en-US" sz="3200" dirty="0" smtClean="0">
                <a:latin typeface="Calibri"/>
                <a:cs typeface="Arial"/>
              </a:rPr>
              <a:t>⁺       </a:t>
            </a:r>
            <a:r>
              <a:rPr lang="ru-RU" sz="3200" dirty="0" smtClean="0">
                <a:latin typeface="Calibri"/>
                <a:cs typeface="Arial"/>
              </a:rPr>
              <a:t>реактив – желтая кровяная соль                       – </a:t>
            </a:r>
            <a:r>
              <a:rPr lang="en-US" sz="3200" dirty="0" smtClean="0">
                <a:latin typeface="Calibri"/>
                <a:cs typeface="Arial"/>
              </a:rPr>
              <a:t>K₄[Fe(CN)₆]</a:t>
            </a:r>
            <a:r>
              <a:rPr lang="ru-RU" sz="3200" dirty="0" smtClean="0">
                <a:latin typeface="Calibri"/>
                <a:cs typeface="Arial"/>
              </a:rPr>
              <a:t>                                                        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714348" y="4214818"/>
            <a:ext cx="7358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Fe</a:t>
            </a:r>
            <a:r>
              <a:rPr lang="en-US" sz="3200" dirty="0" smtClean="0">
                <a:latin typeface="Arial"/>
                <a:cs typeface="Arial"/>
              </a:rPr>
              <a:t>²</a:t>
            </a:r>
            <a:r>
              <a:rPr lang="en-US" sz="3200" dirty="0" smtClean="0">
                <a:latin typeface="Calibri"/>
                <a:cs typeface="Arial"/>
              </a:rPr>
              <a:t>⁺        </a:t>
            </a:r>
            <a:r>
              <a:rPr lang="ru-RU" sz="3200" dirty="0" smtClean="0">
                <a:latin typeface="Calibri"/>
                <a:cs typeface="Arial"/>
              </a:rPr>
              <a:t>реактив – красная кровяная соль -    </a:t>
            </a:r>
            <a:r>
              <a:rPr lang="en-US" sz="3200" dirty="0" smtClean="0">
                <a:latin typeface="Calibri"/>
                <a:cs typeface="Arial"/>
              </a:rPr>
              <a:t>K₃[Fe(CN)₆]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2180</TotalTime>
  <Words>506</Words>
  <Application>Microsoft Office PowerPoint</Application>
  <PresentationFormat>Экран (4:3)</PresentationFormat>
  <Paragraphs>120</Paragraphs>
  <Slides>17</Slides>
  <Notes>1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Winter</vt:lpstr>
      <vt:lpstr>Презентация PowerPoint</vt:lpstr>
      <vt:lpstr>Охарактеризуйте  Fe как химический элемент, составив   предложения со словами и словосочетаниями:</vt:lpstr>
      <vt:lpstr>Проверьте ошибки и  коэффициенты</vt:lpstr>
      <vt:lpstr>Проверьте  ошибки и коэффициенты</vt:lpstr>
      <vt:lpstr>СЕГОДНЯ НА УРОКЕ:  1. Оксиды и гидроксиды железа                  +2 и +3, их характер 2. Получение гидроксидов железа (лабораторная работа) 3. Качественные реакции на ионы железа (лабораторная работа) 4. Биологическая роль железа, токсичность железа</vt:lpstr>
      <vt:lpstr>Презентация PowerPoint</vt:lpstr>
      <vt:lpstr>   Экспериментальная</vt:lpstr>
      <vt:lpstr>Презентация PowerPoint</vt:lpstr>
      <vt:lpstr>Презентация PowerPoint</vt:lpstr>
      <vt:lpstr>Нахождение в природе</vt:lpstr>
      <vt:lpstr>Биологическая</vt:lpstr>
      <vt:lpstr>Важнейшие источники железа</vt:lpstr>
      <vt:lpstr>Презентация PowerPoint</vt:lpstr>
      <vt:lpstr> Генетические связи  Fe  ПРОЙДИТЕ, СОСТАВИВ СООТВЕТСТВУЮЩУЮ СХЕМУ РЕАКЦИЙ, ОТ ОДНОГО УКАЗАННОГО В ЗАДАНИИ ВЕЩЕСТВА К ДРУГОМУ:  - ОТ ОКСИДА  ЖЕЛЕЗА (II) ДО ЖЕЛЕЗА - ОТ ЖЕЛЕЗА ДО ОКСИДА ЖЕЛЕЗА(III) </vt:lpstr>
      <vt:lpstr>Презентация PowerPoint</vt:lpstr>
      <vt:lpstr>Домашнее задание </vt:lpstr>
      <vt:lpstr> Спасибо  за  работу!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Лёха</cp:lastModifiedBy>
  <cp:revision>197</cp:revision>
  <dcterms:created xsi:type="dcterms:W3CDTF">2007-04-13T13:45:42Z</dcterms:created>
  <dcterms:modified xsi:type="dcterms:W3CDTF">2012-09-19T10:23:20Z</dcterms:modified>
</cp:coreProperties>
</file>