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4" r:id="rId6"/>
    <p:sldId id="265" r:id="rId7"/>
    <p:sldId id="259" r:id="rId8"/>
    <p:sldId id="266" r:id="rId9"/>
    <p:sldId id="267" r:id="rId10"/>
    <p:sldId id="268"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8043"/>
    <a:srgbClr val="F7E1C9"/>
    <a:srgbClr val="F8B47C"/>
    <a:srgbClr val="CF1F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585" autoAdjust="0"/>
  </p:normalViewPr>
  <p:slideViewPr>
    <p:cSldViewPr>
      <p:cViewPr varScale="1">
        <p:scale>
          <a:sx n="62" d="100"/>
          <a:sy n="62" d="100"/>
        </p:scale>
        <p:origin x="-1392" y="-180"/>
      </p:cViewPr>
      <p:guideLst>
        <p:guide orient="horz" pos="2160"/>
        <p:guide pos="2880"/>
      </p:guideLst>
    </p:cSldViewPr>
  </p:slideViewPr>
  <p:outlineViewPr>
    <p:cViewPr>
      <p:scale>
        <a:sx n="33" d="100"/>
        <a:sy n="33" d="100"/>
      </p:scale>
      <p:origin x="0" y="27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D10DA-F5DC-4702-9BFC-FF53840D6AAD}" type="datetimeFigureOut">
              <a:rPr lang="ru-RU" smtClean="0"/>
              <a:pPr/>
              <a:t>05.06.2012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0BF69-485C-4007-9A8D-1F1ACD41C67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D10DA-F5DC-4702-9BFC-FF53840D6AAD}" type="datetimeFigureOut">
              <a:rPr lang="ru-RU" smtClean="0"/>
              <a:pPr/>
              <a:t>05.06.2012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0BF69-485C-4007-9A8D-1F1ACD41C67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ольцо 10"/>
          <p:cNvSpPr/>
          <p:nvPr/>
        </p:nvSpPr>
        <p:spPr>
          <a:xfrm>
            <a:off x="4929190" y="3071810"/>
            <a:ext cx="1643074" cy="1571636"/>
          </a:xfrm>
          <a:prstGeom prst="donut">
            <a:avLst>
              <a:gd name="adj" fmla="val 701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ctrTitle"/>
          </p:nvPr>
        </p:nvSpPr>
        <p:spPr>
          <a:xfrm>
            <a:off x="0" y="0"/>
            <a:ext cx="9144000" cy="6858000"/>
          </a:xfrm>
          <a:ln>
            <a:solidFill>
              <a:schemeClr val="tx1">
                <a:lumMod val="95000"/>
                <a:lumOff val="5000"/>
              </a:schemeClr>
            </a:solidFill>
          </a:ln>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anchor="t">
            <a:normAutofit fontScale="90000"/>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sz="8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Olympic Games</a:t>
            </a:r>
            <a:r>
              <a:rPr lang="ru-RU" sz="8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8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3200" b="1" i="1" cap="all" dirty="0">
                <a:ln w="0"/>
                <a:solidFill>
                  <a:schemeClr val="tx2">
                    <a:lumMod val="75000"/>
                  </a:schemeClr>
                </a:solidFill>
                <a:effectLst>
                  <a:reflection blurRad="12700" stA="50000" endPos="50000" dist="5000" dir="5400000" sy="-100000" rotWithShape="0"/>
                </a:effectLst>
                <a:latin typeface="Arial Black" pitchFamily="34" charset="0"/>
              </a:rPr>
              <a:t> </a:t>
            </a:r>
            <a:r>
              <a:rPr lang="en-US" sz="6700" dirty="0" err="1" smtClean="0">
                <a:solidFill>
                  <a:schemeClr val="accent1">
                    <a:lumMod val="75000"/>
                  </a:schemeClr>
                </a:solidFill>
              </a:rPr>
              <a:t>Citius</a:t>
            </a:r>
            <a:r>
              <a:rPr lang="en-US" sz="6700" dirty="0" smtClean="0">
                <a:solidFill>
                  <a:schemeClr val="accent1">
                    <a:lumMod val="75000"/>
                  </a:schemeClr>
                </a:solidFill>
              </a:rPr>
              <a:t>, </a:t>
            </a:r>
            <a:r>
              <a:rPr lang="en-US" sz="6700" dirty="0" err="1" smtClean="0">
                <a:solidFill>
                  <a:schemeClr val="accent1">
                    <a:lumMod val="75000"/>
                  </a:schemeClr>
                </a:solidFill>
              </a:rPr>
              <a:t>altius</a:t>
            </a:r>
            <a:r>
              <a:rPr lang="en-US" sz="6700" dirty="0" smtClean="0">
                <a:solidFill>
                  <a:schemeClr val="accent1">
                    <a:lumMod val="75000"/>
                  </a:schemeClr>
                </a:solidFill>
              </a:rPr>
              <a:t>, </a:t>
            </a:r>
            <a:r>
              <a:rPr lang="en-US" sz="6700" dirty="0" err="1" smtClean="0">
                <a:solidFill>
                  <a:schemeClr val="accent1">
                    <a:lumMod val="75000"/>
                  </a:schemeClr>
                </a:solidFill>
              </a:rPr>
              <a:t>fortius</a:t>
            </a: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en-US" sz="2800" dirty="0"/>
              <a:t> </a:t>
            </a:r>
            <a:r>
              <a:rPr lang="en-US" sz="4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F a s t e r !   </a:t>
            </a:r>
            <a:r>
              <a:rPr lang="en-US" sz="4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sz="4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H I g h e r !    S t r o n g e r !</a:t>
            </a: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en-US" sz="3200" dirty="0">
                <a:solidFill>
                  <a:schemeClr val="tx2">
                    <a:lumMod val="75000"/>
                  </a:schemeClr>
                </a:solidFill>
                <a:latin typeface="Arial Black" pitchFamily="34" charset="0"/>
              </a:rPr>
              <a:t/>
            </a:r>
            <a:br>
              <a:rPr lang="en-US" sz="3200" dirty="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en-US" sz="3200" dirty="0">
                <a:solidFill>
                  <a:schemeClr val="tx2">
                    <a:lumMod val="75000"/>
                  </a:schemeClr>
                </a:solidFill>
                <a:latin typeface="Arial Black" pitchFamily="34" charset="0"/>
              </a:rPr>
              <a:t/>
            </a:r>
            <a:br>
              <a:rPr lang="en-US" sz="3200" dirty="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en-US" sz="3200" dirty="0">
                <a:solidFill>
                  <a:schemeClr val="tx2">
                    <a:lumMod val="75000"/>
                  </a:schemeClr>
                </a:solidFill>
                <a:latin typeface="Arial Black" pitchFamily="34" charset="0"/>
              </a:rPr>
              <a:t/>
            </a:r>
            <a:br>
              <a:rPr lang="en-US" sz="3200" dirty="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en-US" sz="3200" dirty="0">
                <a:solidFill>
                  <a:schemeClr val="tx2">
                    <a:lumMod val="75000"/>
                  </a:schemeClr>
                </a:solidFill>
                <a:latin typeface="Arial Black" pitchFamily="34" charset="0"/>
              </a:rPr>
              <a:t/>
            </a:r>
            <a:br>
              <a:rPr lang="en-US" sz="3200" dirty="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a:r>
            <a:br>
              <a:rPr lang="en-US" sz="3200" dirty="0" smtClean="0">
                <a:solidFill>
                  <a:schemeClr val="tx2">
                    <a:lumMod val="75000"/>
                  </a:schemeClr>
                </a:solidFill>
                <a:latin typeface="Arial Black" pitchFamily="34" charset="0"/>
              </a:rPr>
            </a:br>
            <a:r>
              <a:rPr lang="ru-RU" sz="8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8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8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8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Кольцо 8"/>
          <p:cNvSpPr/>
          <p:nvPr/>
        </p:nvSpPr>
        <p:spPr>
          <a:xfrm>
            <a:off x="3357554" y="3000372"/>
            <a:ext cx="1714512" cy="1571636"/>
          </a:xfrm>
          <a:prstGeom prst="donut">
            <a:avLst>
              <a:gd name="adj" fmla="val 5913"/>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Кольцо 9"/>
          <p:cNvSpPr/>
          <p:nvPr/>
        </p:nvSpPr>
        <p:spPr>
          <a:xfrm>
            <a:off x="4429124" y="3857628"/>
            <a:ext cx="1643074" cy="1571636"/>
          </a:xfrm>
          <a:prstGeom prst="donut">
            <a:avLst>
              <a:gd name="adj" fmla="val 7041"/>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Кольцо 11"/>
          <p:cNvSpPr/>
          <p:nvPr/>
        </p:nvSpPr>
        <p:spPr>
          <a:xfrm>
            <a:off x="5357818" y="3143248"/>
            <a:ext cx="1643074" cy="1571636"/>
          </a:xfrm>
          <a:prstGeom prst="donut">
            <a:avLst>
              <a:gd name="adj" fmla="val 707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Кольцо 6"/>
          <p:cNvSpPr/>
          <p:nvPr/>
        </p:nvSpPr>
        <p:spPr>
          <a:xfrm>
            <a:off x="2428860" y="3786190"/>
            <a:ext cx="1643074" cy="1571636"/>
          </a:xfrm>
          <a:prstGeom prst="donut">
            <a:avLst>
              <a:gd name="adj" fmla="val 636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Кольцо 3"/>
          <p:cNvSpPr/>
          <p:nvPr/>
        </p:nvSpPr>
        <p:spPr>
          <a:xfrm>
            <a:off x="1500166" y="3143248"/>
            <a:ext cx="1643074" cy="1571636"/>
          </a:xfrm>
          <a:prstGeom prst="donut">
            <a:avLst>
              <a:gd name="adj" fmla="val 7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88913"/>
            <a:ext cx="8229600" cy="2520007"/>
          </a:xfrm>
        </p:spPr>
        <p:txBody>
          <a:bodyPr>
            <a:normAutofit lnSpcReduction="10000"/>
          </a:bodyPr>
          <a:lstStyle/>
          <a:p>
            <a:pPr algn="ctr"/>
            <a:r>
              <a:rPr lang="en-US" dirty="0" smtClean="0"/>
              <a:t>The Olympic flame is the traditional attribute of the Olympic Games. As a symbol of peace among people, the flame represents the basic spiritual significance of this classic competition.</a:t>
            </a:r>
            <a:endParaRPr lang="ru-RU" dirty="0" smtClean="0"/>
          </a:p>
          <a:p>
            <a:endParaRPr lang="ru-RU" dirty="0"/>
          </a:p>
        </p:txBody>
      </p:sp>
      <p:pic>
        <p:nvPicPr>
          <p:cNvPr id="5" name="Рисунок 4" descr="6f802b2cdb9abc611f2aa4e36d6eb2d0.jpg"/>
          <p:cNvPicPr>
            <a:picLocks noChangeAspect="1"/>
          </p:cNvPicPr>
          <p:nvPr/>
        </p:nvPicPr>
        <p:blipFill>
          <a:blip r:embed="rId2" cstate="print"/>
          <a:stretch>
            <a:fillRect/>
          </a:stretch>
        </p:blipFill>
        <p:spPr>
          <a:xfrm>
            <a:off x="1187624" y="2420889"/>
            <a:ext cx="7056784" cy="44371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
            <a:ext cx="8229600" cy="1628800"/>
          </a:xfrm>
        </p:spPr>
        <p:txBody>
          <a:bodyPr/>
          <a:lstStyle/>
          <a:p>
            <a:r>
              <a:rPr lang="en-US" dirty="0" smtClean="0"/>
              <a:t>The Olympic motto is «</a:t>
            </a:r>
            <a:r>
              <a:rPr lang="en-US" dirty="0" err="1" smtClean="0"/>
              <a:t>Citius</a:t>
            </a:r>
            <a:r>
              <a:rPr lang="en-US" dirty="0" smtClean="0"/>
              <a:t>, </a:t>
            </a:r>
            <a:r>
              <a:rPr lang="en-US" dirty="0" err="1" smtClean="0"/>
              <a:t>altius</a:t>
            </a:r>
            <a:r>
              <a:rPr lang="en-US" dirty="0" smtClean="0"/>
              <a:t>, </a:t>
            </a:r>
            <a:r>
              <a:rPr lang="en-US" dirty="0" err="1" smtClean="0"/>
              <a:t>fortius</a:t>
            </a:r>
            <a:r>
              <a:rPr lang="en-US" dirty="0" smtClean="0"/>
              <a:t>». These Latin words mean: «Faster, higher, stronger». </a:t>
            </a:r>
            <a:endParaRPr lang="ru-RU" dirty="0" smtClean="0"/>
          </a:p>
          <a:p>
            <a:endParaRPr lang="ru-RU" dirty="0"/>
          </a:p>
        </p:txBody>
      </p:sp>
      <p:pic>
        <p:nvPicPr>
          <p:cNvPr id="5" name="Рисунок 4" descr="быстрее.jpg"/>
          <p:cNvPicPr>
            <a:picLocks noChangeAspect="1"/>
          </p:cNvPicPr>
          <p:nvPr/>
        </p:nvPicPr>
        <p:blipFill>
          <a:blip r:embed="rId2" cstate="print"/>
          <a:stretch>
            <a:fillRect/>
          </a:stretch>
        </p:blipFill>
        <p:spPr>
          <a:xfrm>
            <a:off x="5076056" y="980728"/>
            <a:ext cx="4067944" cy="2880320"/>
          </a:xfrm>
          <a:prstGeom prst="rect">
            <a:avLst/>
          </a:prstGeom>
        </p:spPr>
      </p:pic>
      <p:pic>
        <p:nvPicPr>
          <p:cNvPr id="6" name="Рисунок 5" descr="выше.jpg"/>
          <p:cNvPicPr>
            <a:picLocks noChangeAspect="1"/>
          </p:cNvPicPr>
          <p:nvPr/>
        </p:nvPicPr>
        <p:blipFill>
          <a:blip r:embed="rId3" cstate="print"/>
          <a:stretch>
            <a:fillRect/>
          </a:stretch>
        </p:blipFill>
        <p:spPr>
          <a:xfrm>
            <a:off x="0" y="1484784"/>
            <a:ext cx="5107226" cy="3456384"/>
          </a:xfrm>
          <a:prstGeom prst="rect">
            <a:avLst/>
          </a:prstGeom>
        </p:spPr>
      </p:pic>
      <p:pic>
        <p:nvPicPr>
          <p:cNvPr id="7" name="Рисунок 6" descr="сильнее.jpg"/>
          <p:cNvPicPr>
            <a:picLocks noChangeAspect="1"/>
          </p:cNvPicPr>
          <p:nvPr/>
        </p:nvPicPr>
        <p:blipFill>
          <a:blip r:embed="rId4" cstate="print"/>
          <a:stretch>
            <a:fillRect/>
          </a:stretch>
        </p:blipFill>
        <p:spPr>
          <a:xfrm>
            <a:off x="5076057" y="3861048"/>
            <a:ext cx="4067944" cy="24928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buNone/>
            </a:pPr>
            <a:endParaRPr lang="en-US" dirty="0" smtClean="0">
              <a:latin typeface="Aharoni" pitchFamily="2" charset="-79"/>
              <a:cs typeface="Aharoni" pitchFamily="2" charset="-79"/>
            </a:endParaRP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Olympic games are  known as the worlds  greatest  international  sports  games.</a:t>
            </a:r>
          </a:p>
          <a:p>
            <a:pPr>
              <a:buNone/>
            </a:pPr>
            <a:r>
              <a:rPr lang="en-US" b="1" dirty="0" smtClean="0">
                <a:latin typeface="Times New Roman" pitchFamily="18" charset="0"/>
                <a:cs typeface="Times New Roman" pitchFamily="18" charset="0"/>
              </a:rPr>
              <a:t> The Olympic  idea  means  friendship  and cooperation  among  </a:t>
            </a:r>
          </a:p>
          <a:p>
            <a:pPr>
              <a:buNone/>
            </a:pPr>
            <a:r>
              <a:rPr lang="en-US" b="1" dirty="0" smtClean="0">
                <a:latin typeface="Times New Roman" pitchFamily="18" charset="0"/>
                <a:cs typeface="Times New Roman" pitchFamily="18" charset="0"/>
              </a:rPr>
              <a:t>the people  of  the </a:t>
            </a:r>
          </a:p>
          <a:p>
            <a:pPr>
              <a:buNone/>
            </a:pPr>
            <a:r>
              <a:rPr lang="en-US" b="1" dirty="0" smtClean="0">
                <a:latin typeface="Times New Roman" pitchFamily="18" charset="0"/>
                <a:cs typeface="Times New Roman" pitchFamily="18" charset="0"/>
              </a:rPr>
              <a:t> world.</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The Olympic </a:t>
            </a:r>
          </a:p>
          <a:p>
            <a:pPr>
              <a:buNone/>
            </a:pPr>
            <a:r>
              <a:rPr lang="en-US" b="1" dirty="0" smtClean="0">
                <a:latin typeface="Times New Roman" pitchFamily="18" charset="0"/>
                <a:cs typeface="Times New Roman" pitchFamily="18" charset="0"/>
              </a:rPr>
              <a:t>Games have</a:t>
            </a:r>
          </a:p>
          <a:p>
            <a:pPr>
              <a:buNone/>
            </a:pPr>
            <a:r>
              <a:rPr lang="en-US" b="1" dirty="0" smtClean="0">
                <a:latin typeface="Times New Roman" pitchFamily="18" charset="0"/>
                <a:cs typeface="Times New Roman" pitchFamily="18" charset="0"/>
              </a:rPr>
              <a:t>a very long history.</a:t>
            </a:r>
          </a:p>
          <a:p>
            <a:pPr>
              <a:buNone/>
            </a:pPr>
            <a:r>
              <a:rPr lang="en-US" b="1" dirty="0" smtClean="0">
                <a:latin typeface="Times New Roman" pitchFamily="18" charset="0"/>
                <a:cs typeface="Times New Roman" pitchFamily="18" charset="0"/>
              </a:rPr>
              <a:t> They began in </a:t>
            </a:r>
            <a:r>
              <a:rPr lang="en-US" b="1" dirty="0" smtClean="0">
                <a:latin typeface="Times New Roman" pitchFamily="18" charset="0"/>
                <a:ea typeface="Verdana" pitchFamily="34" charset="0"/>
                <a:cs typeface="Times New Roman" pitchFamily="18" charset="0"/>
              </a:rPr>
              <a:t>77</a:t>
            </a:r>
            <a:r>
              <a:rPr lang="ru-RU" b="1" dirty="0" smtClean="0">
                <a:latin typeface="Times New Roman" pitchFamily="18" charset="0"/>
                <a:ea typeface="Verdana" pitchFamily="34" charset="0"/>
                <a:cs typeface="Times New Roman" pitchFamily="18" charset="0"/>
              </a:rPr>
              <a:t>6</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BC </a:t>
            </a:r>
          </a:p>
          <a:p>
            <a:pPr>
              <a:buNone/>
            </a:pPr>
            <a:r>
              <a:rPr lang="en-US" b="1" dirty="0" smtClean="0">
                <a:latin typeface="Times New Roman" pitchFamily="18" charset="0"/>
                <a:cs typeface="Times New Roman" pitchFamily="18" charset="0"/>
              </a:rPr>
              <a:t>in Greece.</a:t>
            </a:r>
          </a:p>
          <a:p>
            <a:pPr>
              <a:buNone/>
            </a:pPr>
            <a:endParaRPr lang="ru-RU" dirty="0"/>
          </a:p>
        </p:txBody>
      </p:sp>
      <p:pic>
        <p:nvPicPr>
          <p:cNvPr id="2050" name="Picture 2" descr="C:\Documents and Settings\Admin\Рабочий стол\olimpigr.jpg"/>
          <p:cNvPicPr>
            <a:picLocks noChangeAspect="1" noChangeArrowheads="1"/>
          </p:cNvPicPr>
          <p:nvPr/>
        </p:nvPicPr>
        <p:blipFill>
          <a:blip r:embed="rId3" cstate="print"/>
          <a:srcRect/>
          <a:stretch>
            <a:fillRect/>
          </a:stretch>
        </p:blipFill>
        <p:spPr bwMode="auto">
          <a:xfrm>
            <a:off x="4572000" y="2500306"/>
            <a:ext cx="4572000" cy="4357694"/>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0011-010-Olimpijskie-igry-v-Drevnej-Gretsii.jpg"/>
          <p:cNvPicPr>
            <a:picLocks noChangeAspect="1" noChangeArrowheads="1"/>
          </p:cNvPicPr>
          <p:nvPr/>
        </p:nvPicPr>
        <p:blipFill>
          <a:blip r:embed="rId2" cstate="print"/>
          <a:srcRect/>
          <a:stretch>
            <a:fillRect/>
          </a:stretch>
        </p:blipFill>
        <p:spPr bwMode="auto">
          <a:xfrm>
            <a:off x="1043608" y="0"/>
            <a:ext cx="7143800" cy="2850662"/>
          </a:xfrm>
          <a:prstGeom prst="rect">
            <a:avLst/>
          </a:prstGeom>
          <a:noFill/>
        </p:spPr>
      </p:pic>
      <p:sp>
        <p:nvSpPr>
          <p:cNvPr id="6" name="TextBox 5"/>
          <p:cNvSpPr txBox="1"/>
          <p:nvPr/>
        </p:nvSpPr>
        <p:spPr>
          <a:xfrm>
            <a:off x="1115617" y="3356992"/>
            <a:ext cx="7128792" cy="3108543"/>
          </a:xfrm>
          <a:prstGeom prst="rect">
            <a:avLst/>
          </a:prstGeom>
          <a:noFill/>
        </p:spPr>
        <p:txBody>
          <a:bodyPr wrap="square" rtlCol="0">
            <a:spAutoFit/>
          </a:bodyPr>
          <a:lstStyle/>
          <a:p>
            <a:r>
              <a:rPr lang="en-US" sz="2800" dirty="0" smtClean="0"/>
              <a:t>The Olympic Games took place every four years. They included different kinds of sports: running, boxing, wrestling and many others. For the period of the Games all the wars stopped. So the Olympic Games became the symbol of peace and friendship. The games were for men only.</a:t>
            </a:r>
            <a:endParaRPr lang="ru-RU" sz="2800" dirty="0"/>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flip="none" rotWithShape="1">
            <a:gsLst>
              <a:gs pos="0">
                <a:srgbClr val="F7E1C9">
                  <a:shade val="30000"/>
                  <a:satMod val="115000"/>
                </a:srgbClr>
              </a:gs>
              <a:gs pos="50000">
                <a:srgbClr val="F7E1C9">
                  <a:shade val="67500"/>
                  <a:satMod val="115000"/>
                </a:srgbClr>
              </a:gs>
              <a:gs pos="100000">
                <a:srgbClr val="F7E1C9">
                  <a:shade val="100000"/>
                  <a:satMod val="115000"/>
                </a:srgbClr>
              </a:gs>
            </a:gsLst>
            <a:lin ang="16200000" scaled="1"/>
            <a:tileRect/>
          </a:gradFill>
        </p:spPr>
        <p:txBody>
          <a:bodyPr>
            <a:normAutofit/>
            <a:scene3d>
              <a:camera prst="perspectiveRight"/>
              <a:lightRig rig="threePt" dir="t"/>
            </a:scene3d>
          </a:bodyPr>
          <a:lstStyle/>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r>
              <a:rPr lang="en-US" sz="1800" b="1" dirty="0" smtClean="0">
                <a:latin typeface="Arial" pitchFamily="34" charset="0"/>
                <a:cs typeface="Arial" pitchFamily="34" charset="0"/>
              </a:rPr>
              <a:t> </a:t>
            </a:r>
            <a:endParaRPr lang="ru-RU" sz="1800" b="1" dirty="0" smtClean="0">
              <a:solidFill>
                <a:schemeClr val="tx1">
                  <a:lumMod val="95000"/>
                  <a:lumOff val="5000"/>
                </a:schemeClr>
              </a:solidFill>
              <a:effectLst>
                <a:outerShdw blurRad="50800" dist="38100" dir="5400000" algn="t" rotWithShape="0">
                  <a:prstClr val="black">
                    <a:alpha val="40000"/>
                  </a:prstClr>
                </a:outerShdw>
              </a:effectLst>
              <a:latin typeface="Arial" pitchFamily="34" charset="0"/>
              <a:cs typeface="Arial" pitchFamily="34" charset="0"/>
            </a:endParaRPr>
          </a:p>
          <a:p>
            <a:pPr algn="ctr">
              <a:buNone/>
            </a:pPr>
            <a:endParaRPr lang="ru-RU" sz="1400" b="1" dirty="0" smtClean="0">
              <a:solidFill>
                <a:schemeClr val="tx1">
                  <a:lumMod val="95000"/>
                  <a:lumOff val="5000"/>
                </a:schemeClr>
              </a:solidFill>
              <a:effectLst>
                <a:outerShdw blurRad="50800" dist="38100" dir="5400000" algn="t" rotWithShape="0">
                  <a:prstClr val="black">
                    <a:alpha val="40000"/>
                  </a:prstClr>
                </a:outerShdw>
              </a:effectLst>
              <a:latin typeface="Times New Roman" pitchFamily="18" charset="0"/>
              <a:cs typeface="Times New Roman" pitchFamily="18" charset="0"/>
            </a:endParaRPr>
          </a:p>
        </p:txBody>
      </p:sp>
      <p:pic>
        <p:nvPicPr>
          <p:cNvPr id="1026" name="Picture 2" descr="C:\Documents and Settings\Admin\Рабочий стол\0008-002-Pochti-za-god-do-nachala-igr-vse-uchastniki-objazany-byli-pristupit-k.jpg"/>
          <p:cNvPicPr>
            <a:picLocks noChangeAspect="1" noChangeArrowheads="1"/>
          </p:cNvPicPr>
          <p:nvPr/>
        </p:nvPicPr>
        <p:blipFill>
          <a:blip r:embed="rId2" cstate="print"/>
          <a:srcRect/>
          <a:stretch>
            <a:fillRect/>
          </a:stretch>
        </p:blipFill>
        <p:spPr bwMode="auto">
          <a:xfrm rot="192775">
            <a:off x="852012" y="2459505"/>
            <a:ext cx="6618932" cy="3626885"/>
          </a:xfrm>
          <a:prstGeom prst="rect">
            <a:avLst/>
          </a:prstGeom>
          <a:noFill/>
        </p:spPr>
      </p:pic>
      <p:sp>
        <p:nvSpPr>
          <p:cNvPr id="4" name="TextBox 3"/>
          <p:cNvSpPr txBox="1"/>
          <p:nvPr/>
        </p:nvSpPr>
        <p:spPr>
          <a:xfrm>
            <a:off x="827584" y="980728"/>
            <a:ext cx="7416824" cy="954107"/>
          </a:xfrm>
          <a:prstGeom prst="rect">
            <a:avLst/>
          </a:prstGeom>
          <a:noFill/>
        </p:spPr>
        <p:txBody>
          <a:bodyPr wrap="square" rtlCol="0">
            <a:spAutoFit/>
          </a:bodyPr>
          <a:lstStyle/>
          <a:p>
            <a:r>
              <a:rPr lang="en-US" sz="2800" dirty="0" smtClean="0"/>
              <a:t>The games were for men only. Greek women were forbidden even to attend the Olympics.</a:t>
            </a:r>
            <a:endParaRPr lang="ru-RU" sz="2800" dirty="0"/>
          </a:p>
        </p:txBody>
      </p:sp>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gradFill flip="none" rotWithShape="1">
            <a:gsLst>
              <a:gs pos="0">
                <a:srgbClr val="B78043">
                  <a:tint val="66000"/>
                  <a:satMod val="160000"/>
                </a:srgbClr>
              </a:gs>
              <a:gs pos="50000">
                <a:srgbClr val="B78043">
                  <a:tint val="44500"/>
                  <a:satMod val="160000"/>
                </a:srgbClr>
              </a:gs>
              <a:gs pos="100000">
                <a:srgbClr val="B78043">
                  <a:tint val="23500"/>
                  <a:satMod val="160000"/>
                </a:srgbClr>
              </a:gs>
            </a:gsLst>
            <a:path path="circle">
              <a:fillToRect l="50000" t="50000" r="50000" b="50000"/>
            </a:path>
            <a:tileRect/>
          </a:gradFill>
          <a:ln>
            <a:solidFill>
              <a:schemeClr val="accent6">
                <a:lumMod val="20000"/>
                <a:lumOff val="80000"/>
              </a:schemeClr>
            </a:solidFill>
          </a:ln>
        </p:spPr>
        <p:txBody>
          <a:bodyPr>
            <a:normAutofit/>
          </a:bodyPr>
          <a:lstStyle/>
          <a:p>
            <a:pPr>
              <a:buNone/>
            </a:pPr>
            <a:r>
              <a:rPr lang="en-US" sz="1800" b="1" dirty="0" smtClean="0">
                <a:solidFill>
                  <a:schemeClr val="tx1">
                    <a:lumMod val="95000"/>
                    <a:lumOff val="5000"/>
                  </a:schemeClr>
                </a:solidFill>
                <a:effectLst>
                  <a:outerShdw blurRad="50800" dist="38100" dir="5400000" algn="t" rotWithShape="0">
                    <a:prstClr val="black">
                      <a:alpha val="40000"/>
                    </a:prstClr>
                  </a:outerShdw>
                </a:effectLst>
                <a:latin typeface="Book Antiqua" pitchFamily="18" charset="0"/>
                <a:cs typeface="Times New Roman" pitchFamily="18" charset="0"/>
              </a:rPr>
              <a:t>      </a:t>
            </a:r>
            <a:r>
              <a:rPr lang="en-US" sz="2800" b="1" dirty="0" smtClean="0">
                <a:solidFill>
                  <a:schemeClr val="tx1">
                    <a:lumMod val="95000"/>
                    <a:lumOff val="5000"/>
                  </a:schemeClr>
                </a:solidFill>
                <a:effectLst>
                  <a:outerShdw blurRad="50800" dist="38100" dir="5400000" algn="t" rotWithShape="0">
                    <a:prstClr val="black">
                      <a:alpha val="40000"/>
                    </a:prstClr>
                  </a:outerShdw>
                </a:effectLst>
                <a:latin typeface="Book Antiqua" pitchFamily="18" charset="0"/>
                <a:cs typeface="Times New Roman" pitchFamily="18" charset="0"/>
              </a:rPr>
              <a:t>These games were part of a festival held every fourth year in honor of the God, Zeus at the place called Mount Olympus.</a:t>
            </a:r>
            <a:endParaRPr lang="ru-RU" sz="2800" dirty="0">
              <a:latin typeface="Book Antiqua" pitchFamily="18" charset="0"/>
            </a:endParaRPr>
          </a:p>
        </p:txBody>
      </p:sp>
      <p:pic>
        <p:nvPicPr>
          <p:cNvPr id="3074" name="Picture 2" descr="C:\Documents and Settings\Admin\Рабочий стол\image010.jpg"/>
          <p:cNvPicPr>
            <a:picLocks noChangeAspect="1" noChangeArrowheads="1"/>
          </p:cNvPicPr>
          <p:nvPr/>
        </p:nvPicPr>
        <p:blipFill>
          <a:blip r:embed="rId2" cstate="print"/>
          <a:srcRect/>
          <a:stretch>
            <a:fillRect/>
          </a:stretch>
        </p:blipFill>
        <p:spPr bwMode="auto">
          <a:xfrm>
            <a:off x="142844" y="1340768"/>
            <a:ext cx="8786874" cy="5517232"/>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solidFill>
            <a:schemeClr val="bg2">
              <a:lumMod val="90000"/>
            </a:schemeClr>
          </a:solidFill>
        </p:spPr>
        <p:txBody>
          <a:bodyPr>
            <a:normAutofit/>
          </a:bodyPr>
          <a:lstStyle/>
          <a:p>
            <a:r>
              <a:rPr lang="en-US" dirty="0" smtClean="0"/>
              <a:t>Olympia is located in the northwestern part of the Peloponnese peninsula. Olympic sanctuary remained the focus of Greek art up to IV BC.</a:t>
            </a:r>
            <a:endParaRPr lang="ru-RU" b="1" dirty="0"/>
          </a:p>
        </p:txBody>
      </p:sp>
      <p:pic>
        <p:nvPicPr>
          <p:cNvPr id="5124" name="Picture 4" descr="C:\Documents and Settings\Admin\Рабочий стол\0012-021-Kazhdyj-polis-imel-svoj-teatr.jpg"/>
          <p:cNvPicPr>
            <a:picLocks noChangeAspect="1" noChangeArrowheads="1"/>
          </p:cNvPicPr>
          <p:nvPr/>
        </p:nvPicPr>
        <p:blipFill>
          <a:blip r:embed="rId2" cstate="print"/>
          <a:srcRect/>
          <a:stretch>
            <a:fillRect/>
          </a:stretch>
        </p:blipFill>
        <p:spPr bwMode="auto">
          <a:xfrm>
            <a:off x="0" y="1928802"/>
            <a:ext cx="9144000" cy="4929198"/>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a:ln>
            <a:solidFill>
              <a:schemeClr val="tx1"/>
            </a:solidFill>
          </a:ln>
        </p:spPr>
        <p:txBody>
          <a:bodyPr>
            <a:normAutofit/>
            <a:scene3d>
              <a:camera prst="orthographicFront"/>
              <a:lightRig rig="glow" dir="tl">
                <a:rot lat="0" lon="0" rev="5400000"/>
              </a:lightRig>
            </a:scene3d>
            <a:sp3d extrusionH="57150" contourW="12700">
              <a:bevelT w="25400" h="25400" prst="slope"/>
              <a:contourClr>
                <a:schemeClr val="accent6">
                  <a:shade val="73000"/>
                </a:schemeClr>
              </a:contourClr>
            </a:sp3d>
          </a:bodyPr>
          <a:lstStyle/>
          <a:p>
            <a:pPr algn="ctr">
              <a:buNone/>
            </a:pPr>
            <a:r>
              <a:rPr lang="en-US" sz="4400" b="1" dirty="0" smtClean="0">
                <a:ln w="11430">
                  <a:solidFill>
                    <a:sysClr val="windowText" lastClr="000000"/>
                  </a:solidFill>
                </a:ln>
                <a:solidFill>
                  <a:schemeClr val="tx2">
                    <a:lumMod val="60000"/>
                    <a:lumOff val="40000"/>
                  </a:schemeClr>
                </a:solidFill>
                <a:effectLst>
                  <a:outerShdw blurRad="80000" dist="40000" dir="5040000" algn="tl">
                    <a:srgbClr val="000000">
                      <a:alpha val="30000"/>
                    </a:srgbClr>
                  </a:outerShdw>
                </a:effectLst>
              </a:rPr>
              <a:t>The </a:t>
            </a:r>
            <a:r>
              <a:rPr lang="en-US" sz="4400" b="1" dirty="0">
                <a:ln w="11430">
                  <a:solidFill>
                    <a:sysClr val="windowText" lastClr="000000"/>
                  </a:solidFill>
                </a:ln>
                <a:solidFill>
                  <a:schemeClr val="tx2">
                    <a:lumMod val="60000"/>
                    <a:lumOff val="40000"/>
                  </a:schemeClr>
                </a:solidFill>
                <a:effectLst>
                  <a:outerShdw blurRad="80000" dist="40000" dir="5040000" algn="tl">
                    <a:srgbClr val="000000">
                      <a:alpha val="30000"/>
                    </a:srgbClr>
                  </a:outerShdw>
                </a:effectLst>
              </a:rPr>
              <a:t>revival of the Olympic </a:t>
            </a:r>
            <a:r>
              <a:rPr lang="en-US" sz="4400" b="1" dirty="0" smtClean="0">
                <a:ln w="11430">
                  <a:solidFill>
                    <a:sysClr val="windowText" lastClr="000000"/>
                  </a:solidFill>
                </a:ln>
                <a:solidFill>
                  <a:schemeClr val="tx2">
                    <a:lumMod val="60000"/>
                    <a:lumOff val="40000"/>
                  </a:schemeClr>
                </a:solidFill>
                <a:effectLst>
                  <a:outerShdw blurRad="80000" dist="40000" dir="5040000" algn="tl">
                    <a:srgbClr val="000000">
                      <a:alpha val="30000"/>
                    </a:srgbClr>
                  </a:outerShdw>
                </a:effectLst>
              </a:rPr>
              <a:t>idea</a:t>
            </a:r>
            <a:endParaRPr lang="ru-RU" sz="4400" b="1" dirty="0" smtClean="0">
              <a:ln w="11430">
                <a:solidFill>
                  <a:sysClr val="windowText" lastClr="000000"/>
                </a:solidFill>
              </a:ln>
              <a:solidFill>
                <a:schemeClr val="tx2">
                  <a:lumMod val="60000"/>
                  <a:lumOff val="40000"/>
                </a:schemeClr>
              </a:solidFill>
              <a:effectLst>
                <a:outerShdw blurRad="80000" dist="40000" dir="5040000" algn="tl">
                  <a:srgbClr val="000000">
                    <a:alpha val="30000"/>
                  </a:srgbClr>
                </a:outerShdw>
              </a:effectLst>
            </a:endParaRPr>
          </a:p>
          <a:p>
            <a:pPr>
              <a:buNone/>
            </a:pPr>
            <a:endParaRPr lang="ru-RU" sz="2000" dirty="0" smtClean="0"/>
          </a:p>
          <a:p>
            <a:pPr algn="ctr">
              <a:buNone/>
            </a:pPr>
            <a:r>
              <a:rPr lang="en-US" sz="2000" b="1" dirty="0" smtClean="0">
                <a:ln w="11430">
                  <a:solidFill>
                    <a:sysClr val="windowText" lastClr="000000"/>
                  </a:solidFill>
                </a:ln>
                <a:effectLst/>
                <a:latin typeface="Arial Black" pitchFamily="34" charset="0"/>
                <a:cs typeface="Aharoni" pitchFamily="2" charset="-79"/>
              </a:rPr>
              <a:t>     In 394 AD the Games were abolished . In 1896 the modern Olympic Games were renewed. They took place in Greece to symbolize the continuation of the centuries-old tradition.</a:t>
            </a:r>
            <a:endParaRPr lang="ru-RU" sz="2000" b="1" dirty="0">
              <a:ln w="11430">
                <a:solidFill>
                  <a:sysClr val="windowText" lastClr="000000"/>
                </a:solidFill>
              </a:ln>
              <a:effectLst/>
              <a:latin typeface="Arial Black" pitchFamily="34" charset="0"/>
              <a:cs typeface="Aharoni" pitchFamily="2" charset="-79"/>
            </a:endParaRPr>
          </a:p>
        </p:txBody>
      </p:sp>
      <p:pic>
        <p:nvPicPr>
          <p:cNvPr id="2050" name="Picture 2" descr="C:\Users\Katya\Desktop\200px-Athens_1896_report_cover.jpg"/>
          <p:cNvPicPr>
            <a:picLocks noChangeAspect="1" noChangeArrowheads="1"/>
          </p:cNvPicPr>
          <p:nvPr/>
        </p:nvPicPr>
        <p:blipFill>
          <a:blip r:embed="rId3" cstate="print"/>
          <a:srcRect/>
          <a:stretch>
            <a:fillRect/>
          </a:stretch>
        </p:blipFill>
        <p:spPr bwMode="auto">
          <a:xfrm>
            <a:off x="2843808" y="2311115"/>
            <a:ext cx="3571868" cy="4546885"/>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en-US" dirty="0" smtClean="0"/>
              <a:t>Olympic symbols:</a:t>
            </a:r>
            <a:endParaRPr lang="ru-RU" dirty="0"/>
          </a:p>
        </p:txBody>
      </p:sp>
      <p:sp>
        <p:nvSpPr>
          <p:cNvPr id="5" name="Содержимое 4"/>
          <p:cNvSpPr>
            <a:spLocks noGrp="1"/>
          </p:cNvSpPr>
          <p:nvPr>
            <p:ph idx="1"/>
          </p:nvPr>
        </p:nvSpPr>
        <p:spPr>
          <a:xfrm>
            <a:off x="457200" y="692697"/>
            <a:ext cx="8229600" cy="648072"/>
          </a:xfrm>
        </p:spPr>
        <p:txBody>
          <a:bodyPr/>
          <a:lstStyle/>
          <a:p>
            <a:r>
              <a:rPr lang="en-US" dirty="0" smtClean="0"/>
              <a:t>The Olympic flag:</a:t>
            </a:r>
            <a:endParaRPr lang="ru-RU" dirty="0"/>
          </a:p>
        </p:txBody>
      </p:sp>
      <p:pic>
        <p:nvPicPr>
          <p:cNvPr id="6" name="Рисунок 5" descr="london-2012-olympics-logo.png"/>
          <p:cNvPicPr>
            <a:picLocks noChangeAspect="1"/>
          </p:cNvPicPr>
          <p:nvPr/>
        </p:nvPicPr>
        <p:blipFill>
          <a:blip r:embed="rId2" cstate="print"/>
          <a:stretch>
            <a:fillRect/>
          </a:stretch>
        </p:blipFill>
        <p:spPr>
          <a:xfrm>
            <a:off x="0" y="1196752"/>
            <a:ext cx="9144000" cy="59156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60649"/>
            <a:ext cx="8229600" cy="2952328"/>
          </a:xfrm>
        </p:spPr>
        <p:txBody>
          <a:bodyPr>
            <a:normAutofit fontScale="97500" lnSpcReduction="10000"/>
          </a:bodyPr>
          <a:lstStyle/>
          <a:p>
            <a:r>
              <a:rPr lang="en-US" dirty="0" smtClean="0"/>
              <a:t>Five interlocked rings of blue, black, red, yellow and green </a:t>
            </a:r>
            <a:r>
              <a:rPr lang="en-US" dirty="0" err="1" smtClean="0"/>
              <a:t>colours</a:t>
            </a:r>
            <a:r>
              <a:rPr lang="en-US" dirty="0" smtClean="0"/>
              <a:t> symbolize the five continents united into the Olympic movement.</a:t>
            </a:r>
            <a:endParaRPr lang="ru-RU" dirty="0" smtClean="0"/>
          </a:p>
          <a:p>
            <a:r>
              <a:rPr lang="en-US" dirty="0" smtClean="0"/>
              <a:t>The blue ring symbolizes Europe, the black ring – Africa, the red ring – America, the yellow ring – Asia, the green ring – Australia.</a:t>
            </a:r>
            <a:endParaRPr lang="ru-RU" dirty="0" smtClean="0"/>
          </a:p>
          <a:p>
            <a:endParaRPr lang="ru-RU" dirty="0"/>
          </a:p>
        </p:txBody>
      </p:sp>
      <p:pic>
        <p:nvPicPr>
          <p:cNvPr id="5" name="Рисунок 4" descr="olympic_rings.png"/>
          <p:cNvPicPr>
            <a:picLocks noChangeAspect="1"/>
          </p:cNvPicPr>
          <p:nvPr/>
        </p:nvPicPr>
        <p:blipFill>
          <a:blip r:embed="rId2" cstate="print"/>
          <a:stretch>
            <a:fillRect/>
          </a:stretch>
        </p:blipFill>
        <p:spPr>
          <a:xfrm>
            <a:off x="1763688" y="1340768"/>
            <a:ext cx="5715000" cy="57870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515</TotalTime>
  <Words>294</Words>
  <Application>Microsoft Office PowerPoint</Application>
  <PresentationFormat>Экран (4:3)</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Olympic Games  Citius, altius, fortius  F a s t e r !    H I g h e r !    S t r o n g e r !            </vt:lpstr>
      <vt:lpstr>Слайд 2</vt:lpstr>
      <vt:lpstr>Слайд 3</vt:lpstr>
      <vt:lpstr>Слайд 4</vt:lpstr>
      <vt:lpstr>Слайд 5</vt:lpstr>
      <vt:lpstr>Слайд 6</vt:lpstr>
      <vt:lpstr>Слайд 7</vt:lpstr>
      <vt:lpstr>Olympic symbols:</vt:lpstr>
      <vt:lpstr>Слайд 9</vt:lpstr>
      <vt:lpstr>Слайд 10</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Katya</dc:creator>
  <cp:lastModifiedBy>Лариса</cp:lastModifiedBy>
  <cp:revision>49</cp:revision>
  <dcterms:created xsi:type="dcterms:W3CDTF">2012-04-26T08:10:31Z</dcterms:created>
  <dcterms:modified xsi:type="dcterms:W3CDTF">2012-06-05T05:31:26Z</dcterms:modified>
</cp:coreProperties>
</file>