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doc" ContentType="application/msword"/>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34"/>
  </p:notesMasterIdLst>
  <p:sldIdLst>
    <p:sldId id="270" r:id="rId2"/>
    <p:sldId id="273" r:id="rId3"/>
    <p:sldId id="258" r:id="rId4"/>
    <p:sldId id="260" r:id="rId5"/>
    <p:sldId id="261" r:id="rId6"/>
    <p:sldId id="262" r:id="rId7"/>
    <p:sldId id="263" r:id="rId8"/>
    <p:sldId id="264" r:id="rId9"/>
    <p:sldId id="271" r:id="rId10"/>
    <p:sldId id="265" r:id="rId11"/>
    <p:sldId id="266" r:id="rId12"/>
    <p:sldId id="267" r:id="rId13"/>
    <p:sldId id="268" r:id="rId14"/>
    <p:sldId id="272" r:id="rId15"/>
    <p:sldId id="274" r:id="rId16"/>
    <p:sldId id="276" r:id="rId17"/>
    <p:sldId id="275" r:id="rId18"/>
    <p:sldId id="277" r:id="rId19"/>
    <p:sldId id="280" r:id="rId20"/>
    <p:sldId id="278" r:id="rId21"/>
    <p:sldId id="279" r:id="rId22"/>
    <p:sldId id="281" r:id="rId23"/>
    <p:sldId id="282" r:id="rId24"/>
    <p:sldId id="283" r:id="rId25"/>
    <p:sldId id="284" r:id="rId26"/>
    <p:sldId id="292" r:id="rId27"/>
    <p:sldId id="291" r:id="rId28"/>
    <p:sldId id="293" r:id="rId29"/>
    <p:sldId id="294" r:id="rId30"/>
    <p:sldId id="290" r:id="rId31"/>
    <p:sldId id="269" r:id="rId32"/>
    <p:sldId id="289" r:id="rId3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B83A08"/>
    <a:srgbClr val="2E08B8"/>
    <a:srgbClr val="77D577"/>
    <a:srgbClr val="95F1C5"/>
    <a:srgbClr val="64DA67"/>
    <a:srgbClr val="CFC763"/>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vertBarState="maximized">
    <p:restoredLeft sz="17246" autoAdjust="0"/>
    <p:restoredTop sz="94643" autoAdjust="0"/>
  </p:normalViewPr>
  <p:slideViewPr>
    <p:cSldViewPr>
      <p:cViewPr>
        <p:scale>
          <a:sx n="94" d="100"/>
          <a:sy n="94" d="100"/>
        </p:scale>
        <p:origin x="1320" y="8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C521433-945B-4021-BA0A-FFDB3ED11495}" type="datetimeFigureOut">
              <a:rPr lang="ru-RU" smtClean="0"/>
              <a:pPr/>
              <a:t>18.12.2012</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D7298D-B892-4591-88BA-6A7C729AF235}"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58D7298D-B892-4591-88BA-6A7C729AF235}" type="slidenum">
              <a:rPr lang="ru-RU" smtClean="0"/>
              <a:pPr/>
              <a:t>1</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8" name="Заголовок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ru-RU" smtClean="0"/>
              <a:t>Образец заголовка</a:t>
            </a:r>
            <a:endParaRPr kumimoji="0" lang="en-US"/>
          </a:p>
        </p:txBody>
      </p:sp>
      <p:sp>
        <p:nvSpPr>
          <p:cNvPr id="28" name="Дата 27"/>
          <p:cNvSpPr>
            <a:spLocks noGrp="1"/>
          </p:cNvSpPr>
          <p:nvPr>
            <p:ph type="dt" sz="half" idx="10"/>
          </p:nvPr>
        </p:nvSpPr>
        <p:spPr/>
        <p:txBody>
          <a:bodyPr/>
          <a:lstStyle/>
          <a:p>
            <a:fld id="{967E2A4B-7907-4EB5-AD5D-866B0F2DB91D}" type="datetimeFigureOut">
              <a:rPr lang="ru-RU" smtClean="0"/>
              <a:pPr/>
              <a:t>18.12.2012</a:t>
            </a:fld>
            <a:endParaRPr lang="ru-RU" dirty="0"/>
          </a:p>
        </p:txBody>
      </p:sp>
      <p:sp>
        <p:nvSpPr>
          <p:cNvPr id="17" name="Нижний колонтитул 16"/>
          <p:cNvSpPr>
            <a:spLocks noGrp="1"/>
          </p:cNvSpPr>
          <p:nvPr>
            <p:ph type="ftr" sz="quarter" idx="11"/>
          </p:nvPr>
        </p:nvSpPr>
        <p:spPr/>
        <p:txBody>
          <a:bodyPr/>
          <a:lstStyle/>
          <a:p>
            <a:endParaRPr lang="ru-RU" dirty="0"/>
          </a:p>
        </p:txBody>
      </p:sp>
      <p:sp>
        <p:nvSpPr>
          <p:cNvPr id="29" name="Номер слайда 28"/>
          <p:cNvSpPr>
            <a:spLocks noGrp="1"/>
          </p:cNvSpPr>
          <p:nvPr>
            <p:ph type="sldNum" sz="quarter" idx="12"/>
          </p:nvPr>
        </p:nvSpPr>
        <p:spPr/>
        <p:txBody>
          <a:bodyPr/>
          <a:lstStyle/>
          <a:p>
            <a:fld id="{BBBE01F5-DC33-42E7-89D8-7A295ECFF8A4}" type="slidenum">
              <a:rPr lang="ru-RU" smtClean="0"/>
              <a:pPr/>
              <a:t>‹#›</a:t>
            </a:fld>
            <a:endParaRPr lang="ru-RU" dirty="0"/>
          </a:p>
        </p:txBody>
      </p:sp>
      <p:sp>
        <p:nvSpPr>
          <p:cNvPr id="9" name="Подзаголовок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Tree>
  </p:cSld>
  <p:clrMapOvr>
    <a:masterClrMapping/>
  </p:clrMapOvr>
  <p:transition>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967E2A4B-7907-4EB5-AD5D-866B0F2DB91D}" type="datetimeFigureOut">
              <a:rPr lang="ru-RU" smtClean="0"/>
              <a:pPr/>
              <a:t>18.12.2012</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BBE01F5-DC33-42E7-89D8-7A295ECFF8A4}" type="slidenum">
              <a:rPr lang="ru-RU" smtClean="0"/>
              <a:pPr/>
              <a:t>‹#›</a:t>
            </a:fld>
            <a:endParaRPr lang="ru-RU" dirty="0"/>
          </a:p>
        </p:txBody>
      </p:sp>
    </p:spTree>
  </p:cSld>
  <p:clrMapOvr>
    <a:masterClrMapping/>
  </p:clrMapOvr>
  <p:transition>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967E2A4B-7907-4EB5-AD5D-866B0F2DB91D}" type="datetimeFigureOut">
              <a:rPr lang="ru-RU" smtClean="0"/>
              <a:pPr/>
              <a:t>18.12.2012</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BBE01F5-DC33-42E7-89D8-7A295ECFF8A4}" type="slidenum">
              <a:rPr lang="ru-RU" smtClean="0"/>
              <a:pPr/>
              <a:t>‹#›</a:t>
            </a:fld>
            <a:endParaRPr lang="ru-RU" dirty="0"/>
          </a:p>
        </p:txBody>
      </p:sp>
    </p:spTree>
  </p:cSld>
  <p:clrMapOvr>
    <a:masterClrMapping/>
  </p:clrMapOvr>
  <p:transition>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967E2A4B-7907-4EB5-AD5D-866B0F2DB91D}" type="datetimeFigureOut">
              <a:rPr lang="ru-RU" smtClean="0"/>
              <a:pPr/>
              <a:t>18.12.2012</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BBBE01F5-DC33-42E7-89D8-7A295ECFF8A4}" type="slidenum">
              <a:rPr lang="ru-RU" smtClean="0"/>
              <a:pPr/>
              <a:t>‹#›</a:t>
            </a:fld>
            <a:endParaRPr lang="ru-RU" dirty="0"/>
          </a:p>
        </p:txBody>
      </p:sp>
    </p:spTree>
  </p:cSld>
  <p:clrMapOvr>
    <a:masterClrMapping/>
  </p:clrMapOvr>
  <p:transition>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967E2A4B-7907-4EB5-AD5D-866B0F2DB91D}" type="datetimeFigureOut">
              <a:rPr lang="ru-RU" smtClean="0"/>
              <a:pPr/>
              <a:t>18.12.2012</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a:xfrm>
            <a:off x="7924800" y="6416675"/>
            <a:ext cx="762000" cy="365125"/>
          </a:xfrm>
        </p:spPr>
        <p:txBody>
          <a:bodyPr/>
          <a:lstStyle/>
          <a:p>
            <a:fld id="{BBBE01F5-DC33-42E7-89D8-7A295ECFF8A4}" type="slidenum">
              <a:rPr lang="ru-RU" smtClean="0"/>
              <a:pPr/>
              <a:t>‹#›</a:t>
            </a:fld>
            <a:endParaRPr lang="ru-RU" dirty="0"/>
          </a:p>
        </p:txBody>
      </p:sp>
    </p:spTree>
  </p:cSld>
  <p:clrMapOvr>
    <a:overrideClrMapping bg1="dk1" tx1="lt1" bg2="dk2" tx2="lt2" accent1="accent1" accent2="accent2" accent3="accent3" accent4="accent4" accent5="accent5" accent6="accent6" hlink="hlink" folHlink="folHlink"/>
  </p:clrMapOvr>
  <p:transition>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967E2A4B-7907-4EB5-AD5D-866B0F2DB91D}" type="datetimeFigureOut">
              <a:rPr lang="ru-RU" smtClean="0"/>
              <a:pPr/>
              <a:t>18.12.2012</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BBBE01F5-DC33-42E7-89D8-7A295ECFF8A4}" type="slidenum">
              <a:rPr lang="ru-RU" smtClean="0"/>
              <a:pPr/>
              <a:t>‹#›</a:t>
            </a:fld>
            <a:endParaRPr lang="ru-RU" dirty="0"/>
          </a:p>
        </p:txBody>
      </p:sp>
    </p:spTree>
  </p:cSld>
  <p:clrMapOvr>
    <a:masterClrMapping/>
  </p:clrMapOvr>
  <p:transition>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nchor="ctr"/>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967E2A4B-7907-4EB5-AD5D-866B0F2DB91D}" type="datetimeFigureOut">
              <a:rPr lang="ru-RU" smtClean="0"/>
              <a:pPr/>
              <a:t>18.12.2012</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BBBE01F5-DC33-42E7-89D8-7A295ECFF8A4}" type="slidenum">
              <a:rPr lang="ru-RU" smtClean="0"/>
              <a:pPr/>
              <a:t>‹#›</a:t>
            </a:fld>
            <a:endParaRPr lang="ru-RU" dirty="0"/>
          </a:p>
        </p:txBody>
      </p:sp>
    </p:spTree>
  </p:cSld>
  <p:clrMapOvr>
    <a:masterClrMapping/>
  </p:clrMapOvr>
  <p:transition>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967E2A4B-7907-4EB5-AD5D-866B0F2DB91D}" type="datetimeFigureOut">
              <a:rPr lang="ru-RU" smtClean="0"/>
              <a:pPr/>
              <a:t>18.12.2012</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BBBE01F5-DC33-42E7-89D8-7A295ECFF8A4}" type="slidenum">
              <a:rPr lang="ru-RU" smtClean="0"/>
              <a:pPr/>
              <a:t>‹#›</a:t>
            </a:fld>
            <a:endParaRPr lang="ru-RU" dirty="0"/>
          </a:p>
        </p:txBody>
      </p:sp>
    </p:spTree>
  </p:cSld>
  <p:clrMapOvr>
    <a:masterClrMapping/>
  </p:clrMapOvr>
  <p:transition>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67E2A4B-7907-4EB5-AD5D-866B0F2DB91D}" type="datetimeFigureOut">
              <a:rPr lang="ru-RU" smtClean="0"/>
              <a:pPr/>
              <a:t>18.12.2012</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BBBE01F5-DC33-42E7-89D8-7A295ECFF8A4}" type="slidenum">
              <a:rPr lang="ru-RU" smtClean="0"/>
              <a:pPr/>
              <a:t>‹#›</a:t>
            </a:fld>
            <a:endParaRPr lang="ru-RU" dirty="0"/>
          </a:p>
        </p:txBody>
      </p:sp>
    </p:spTree>
  </p:cSld>
  <p:clrMapOvr>
    <a:masterClrMapping/>
  </p:clrMapOvr>
  <p:transition>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967E2A4B-7907-4EB5-AD5D-866B0F2DB91D}" type="datetimeFigureOut">
              <a:rPr lang="ru-RU" smtClean="0"/>
              <a:pPr/>
              <a:t>18.12.2012</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BBBE01F5-DC33-42E7-89D8-7A295ECFF8A4}" type="slidenum">
              <a:rPr lang="ru-RU" smtClean="0"/>
              <a:pPr/>
              <a:t>‹#›</a:t>
            </a:fld>
            <a:endParaRPr lang="ru-RU" dirty="0"/>
          </a:p>
        </p:txBody>
      </p:sp>
    </p:spTree>
  </p:cSld>
  <p:clrMapOvr>
    <a:masterClrMapping/>
  </p:clrMapOvr>
  <p:transition>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ru-RU" smtClean="0">
                <a:solidFill>
                  <a:schemeClr val="lt1"/>
                </a:solidFill>
                <a:latin typeface="+mn-lt"/>
                <a:ea typeface="+mn-ea"/>
                <a:cs typeface="+mn-cs"/>
              </a:rPr>
              <a:t>Вставка рисунка</a:t>
            </a:r>
            <a:endParaRPr kumimoji="0" lang="en-US" dirty="0">
              <a:solidFill>
                <a:schemeClr val="lt1"/>
              </a:solidFill>
              <a:latin typeface="+mn-lt"/>
              <a:ea typeface="+mn-ea"/>
              <a:cs typeface="+mn-cs"/>
            </a:endParaRPr>
          </a:p>
        </p:txBody>
      </p:sp>
      <p:sp>
        <p:nvSpPr>
          <p:cNvPr id="4" name="Текст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967E2A4B-7907-4EB5-AD5D-866B0F2DB91D}" type="datetimeFigureOut">
              <a:rPr lang="ru-RU" smtClean="0"/>
              <a:pPr/>
              <a:t>18.12.2012</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BBBE01F5-DC33-42E7-89D8-7A295ECFF8A4}" type="slidenum">
              <a:rPr lang="ru-RU" smtClean="0"/>
              <a:pPr/>
              <a:t>‹#›</a:t>
            </a:fld>
            <a:endParaRPr lang="ru-RU" dirty="0"/>
          </a:p>
        </p:txBody>
      </p:sp>
    </p:spTree>
  </p:cSld>
  <p:clrMapOvr>
    <a:masterClrMapping/>
  </p:clrMapOvr>
  <p:transition>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Заголовок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967E2A4B-7907-4EB5-AD5D-866B0F2DB91D}" type="datetimeFigureOut">
              <a:rPr lang="ru-RU" smtClean="0"/>
              <a:pPr/>
              <a:t>18.12.2012</a:t>
            </a:fld>
            <a:endParaRPr lang="ru-RU" dirty="0"/>
          </a:p>
        </p:txBody>
      </p:sp>
      <p:sp>
        <p:nvSpPr>
          <p:cNvPr id="3" name="Нижний колонтитул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ru-RU" dirty="0"/>
          </a:p>
        </p:txBody>
      </p:sp>
      <p:sp>
        <p:nvSpPr>
          <p:cNvPr id="23" name="Номер слайда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BBBE01F5-DC33-42E7-89D8-7A295ECFF8A4}" type="slidenum">
              <a:rPr lang="ru-RU" smtClean="0"/>
              <a:pPr/>
              <a:t>‹#›</a:t>
            </a:fld>
            <a:endParaRPr lang="ru-RU" dirty="0"/>
          </a:p>
        </p:txBody>
      </p:sp>
    </p:spTree>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ransition>
    <p:dissolve/>
  </p:transition>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6.xml"/><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_________Microsoft_Office_Word_97_-_20031.doc"/><Relationship Id="rId2" Type="http://schemas.openxmlformats.org/officeDocument/2006/relationships/slideLayout" Target="../slideLayouts/slideLayout6.xml"/><Relationship Id="rId1" Type="http://schemas.openxmlformats.org/officeDocument/2006/relationships/vmlDrawing" Target="../drawings/vmlDrawing1.v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6.xml"/><Relationship Id="rId5" Type="http://schemas.openxmlformats.org/officeDocument/2006/relationships/image" Target="../media/image35.jpeg"/><Relationship Id="rId4" Type="http://schemas.openxmlformats.org/officeDocument/2006/relationships/image" Target="../media/image34.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6.xml"/><Relationship Id="rId5" Type="http://schemas.openxmlformats.org/officeDocument/2006/relationships/image" Target="../media/image7.jpeg"/><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6.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440510"/>
          </a:xfrm>
        </p:spPr>
        <p:txBody>
          <a:bodyPr/>
          <a:lstStyle/>
          <a:p>
            <a:r>
              <a:rPr lang="en-US" sz="6600" i="1" u="sng" dirty="0" smtClean="0">
                <a:solidFill>
                  <a:srgbClr val="00B0F0"/>
                </a:solidFill>
              </a:rPr>
              <a:t>Theme:</a:t>
            </a:r>
            <a:r>
              <a:rPr lang="en-US" sz="6600" dirty="0" smtClean="0"/>
              <a:t/>
            </a:r>
            <a:br>
              <a:rPr lang="en-US" sz="6600" dirty="0" smtClean="0"/>
            </a:br>
            <a:r>
              <a:rPr lang="en-US" dirty="0" smtClean="0"/>
              <a:t/>
            </a:r>
            <a:br>
              <a:rPr lang="en-US" dirty="0" smtClean="0"/>
            </a:br>
            <a:r>
              <a:rPr lang="en-US" dirty="0" smtClean="0"/>
              <a:t/>
            </a:r>
            <a:br>
              <a:rPr lang="en-US" dirty="0" smtClean="0"/>
            </a:br>
            <a:r>
              <a:rPr lang="en-US" dirty="0" smtClean="0"/>
              <a:t> </a:t>
            </a:r>
            <a:r>
              <a:rPr lang="en-US" sz="6600" dirty="0" smtClean="0">
                <a:solidFill>
                  <a:srgbClr val="FF0000"/>
                </a:solidFill>
              </a:rPr>
              <a:t>Our plans for the </a:t>
            </a:r>
            <a:br>
              <a:rPr lang="en-US" sz="6600" dirty="0" smtClean="0">
                <a:solidFill>
                  <a:srgbClr val="FF0000"/>
                </a:solidFill>
              </a:rPr>
            </a:br>
            <a:r>
              <a:rPr lang="en-US" sz="6600" dirty="0" smtClean="0">
                <a:solidFill>
                  <a:srgbClr val="FF0000"/>
                </a:solidFill>
              </a:rPr>
              <a:t> Weekend </a:t>
            </a:r>
            <a:br>
              <a:rPr lang="en-US" sz="6600" dirty="0" smtClean="0">
                <a:solidFill>
                  <a:srgbClr val="FF0000"/>
                </a:solidFill>
              </a:rPr>
            </a:br>
            <a:endParaRPr lang="ru-RU" sz="6600" dirty="0">
              <a:solidFill>
                <a:srgbClr val="FF0000"/>
              </a:solidFill>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7158" y="214290"/>
            <a:ext cx="8358246" cy="6511948"/>
          </a:xfrm>
          <a:ln/>
          <a:effectLst>
            <a:glow rad="228600">
              <a:schemeClr val="accent3">
                <a:satMod val="175000"/>
                <a:alpha val="40000"/>
              </a:schemeClr>
            </a:glow>
            <a:outerShdw blurRad="130000" dist="101600" dir="2700000" algn="tl" rotWithShape="0">
              <a:srgbClr val="000000">
                <a:alpha val="35000"/>
              </a:srgbClr>
            </a:outerShdw>
          </a:effectLst>
        </p:spPr>
        <p:style>
          <a:lnRef idx="1">
            <a:schemeClr val="accent1"/>
          </a:lnRef>
          <a:fillRef idx="2">
            <a:schemeClr val="accent1"/>
          </a:fillRef>
          <a:effectRef idx="1">
            <a:schemeClr val="accent1"/>
          </a:effectRef>
          <a:fontRef idx="minor">
            <a:schemeClr val="dk1"/>
          </a:fontRef>
        </p:style>
        <p:txBody>
          <a:bodyPr>
            <a:normAutofit/>
          </a:bodyPr>
          <a:lstStyle/>
          <a:p>
            <a:r>
              <a:rPr lang="en-US" sz="9600" dirty="0" smtClean="0"/>
              <a:t>To be going </a:t>
            </a:r>
            <a:r>
              <a:rPr lang="en-US" sz="9600" dirty="0" err="1" smtClean="0"/>
              <a:t>to+Infinitive</a:t>
            </a:r>
            <a:endParaRPr lang="ru-RU" sz="9600" dirty="0"/>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285728"/>
            <a:ext cx="8229600" cy="6286544"/>
          </a:xfrm>
          <a:ln>
            <a:solidFill>
              <a:srgbClr val="FF0000"/>
            </a:solidFill>
          </a:ln>
        </p:spPr>
        <p:txBody>
          <a:bodyPr>
            <a:normAutofit fontScale="90000"/>
          </a:bodyPr>
          <a:lstStyle/>
          <a:p>
            <a:r>
              <a:rPr lang="en-US" sz="10700" dirty="0" smtClean="0">
                <a:solidFill>
                  <a:srgbClr val="FF0000"/>
                </a:solidFill>
              </a:rPr>
              <a:t>+</a:t>
            </a:r>
            <a:r>
              <a:rPr lang="en-US" dirty="0" smtClean="0">
                <a:solidFill>
                  <a:schemeClr val="tx1"/>
                </a:solidFill>
              </a:rPr>
              <a:t/>
            </a:r>
            <a:br>
              <a:rPr lang="en-US" dirty="0" smtClean="0">
                <a:solidFill>
                  <a:schemeClr val="tx1"/>
                </a:solidFill>
              </a:rPr>
            </a:br>
            <a:r>
              <a:rPr lang="en-US" dirty="0" smtClean="0">
                <a:solidFill>
                  <a:schemeClr val="tx1"/>
                </a:solidFill>
              </a:rPr>
              <a:t/>
            </a:r>
            <a:br>
              <a:rPr lang="en-US" dirty="0" smtClean="0">
                <a:solidFill>
                  <a:schemeClr val="tx1"/>
                </a:solidFill>
              </a:rPr>
            </a:br>
            <a:r>
              <a:rPr lang="en-US" dirty="0" smtClean="0">
                <a:solidFill>
                  <a:schemeClr val="accent4">
                    <a:lumMod val="75000"/>
                  </a:schemeClr>
                </a:solidFill>
              </a:rPr>
              <a:t>I</a:t>
            </a:r>
            <a:r>
              <a:rPr lang="en-US" dirty="0" smtClean="0">
                <a:solidFill>
                  <a:schemeClr val="tx1"/>
                </a:solidFill>
              </a:rPr>
              <a:t>  </a:t>
            </a:r>
            <a:r>
              <a:rPr lang="en-US" dirty="0" smtClean="0">
                <a:solidFill>
                  <a:srgbClr val="FF0000"/>
                </a:solidFill>
              </a:rPr>
              <a:t>am  going to   </a:t>
            </a:r>
            <a:r>
              <a:rPr lang="en-US" dirty="0" smtClean="0">
                <a:solidFill>
                  <a:schemeClr val="accent4">
                    <a:lumMod val="75000"/>
                  </a:schemeClr>
                </a:solidFill>
              </a:rPr>
              <a:t>read.</a:t>
            </a:r>
            <a:r>
              <a:rPr lang="en-US" dirty="0" smtClean="0">
                <a:solidFill>
                  <a:schemeClr val="tx1"/>
                </a:solidFill>
              </a:rPr>
              <a:t/>
            </a:r>
            <a:br>
              <a:rPr lang="en-US" dirty="0" smtClean="0">
                <a:solidFill>
                  <a:schemeClr val="tx1"/>
                </a:solidFill>
              </a:rPr>
            </a:br>
            <a:r>
              <a:rPr lang="en-US" dirty="0" smtClean="0">
                <a:solidFill>
                  <a:schemeClr val="tx1"/>
                </a:solidFill>
              </a:rPr>
              <a:t/>
            </a:r>
            <a:br>
              <a:rPr lang="en-US" dirty="0" smtClean="0">
                <a:solidFill>
                  <a:schemeClr val="tx1"/>
                </a:solidFill>
              </a:rPr>
            </a:br>
            <a:r>
              <a:rPr lang="en-US" dirty="0" err="1" smtClean="0">
                <a:solidFill>
                  <a:schemeClr val="accent4">
                    <a:lumMod val="75000"/>
                  </a:schemeClr>
                </a:solidFill>
              </a:rPr>
              <a:t>He/She</a:t>
            </a:r>
            <a:r>
              <a:rPr lang="en-US" dirty="0" smtClean="0">
                <a:solidFill>
                  <a:schemeClr val="accent4">
                    <a:lumMod val="75000"/>
                  </a:schemeClr>
                </a:solidFill>
              </a:rPr>
              <a:t>/It</a:t>
            </a:r>
            <a:r>
              <a:rPr lang="en-US" dirty="0" smtClean="0">
                <a:solidFill>
                  <a:schemeClr val="tx1"/>
                </a:solidFill>
              </a:rPr>
              <a:t>  </a:t>
            </a:r>
            <a:r>
              <a:rPr lang="en-US" dirty="0" smtClean="0">
                <a:solidFill>
                  <a:srgbClr val="FF0000"/>
                </a:solidFill>
              </a:rPr>
              <a:t>is going to </a:t>
            </a:r>
            <a:r>
              <a:rPr lang="en-US" dirty="0" smtClean="0">
                <a:solidFill>
                  <a:schemeClr val="accent4">
                    <a:lumMod val="75000"/>
                  </a:schemeClr>
                </a:solidFill>
              </a:rPr>
              <a:t>read.</a:t>
            </a:r>
            <a:r>
              <a:rPr lang="en-US" dirty="0" smtClean="0">
                <a:solidFill>
                  <a:schemeClr val="tx1"/>
                </a:solidFill>
              </a:rPr>
              <a:t/>
            </a:r>
            <a:br>
              <a:rPr lang="en-US" dirty="0" smtClean="0">
                <a:solidFill>
                  <a:schemeClr val="tx1"/>
                </a:solidFill>
              </a:rPr>
            </a:br>
            <a:r>
              <a:rPr lang="en-US" dirty="0" smtClean="0">
                <a:solidFill>
                  <a:schemeClr val="tx1"/>
                </a:solidFill>
              </a:rPr>
              <a:t/>
            </a:r>
            <a:br>
              <a:rPr lang="en-US" dirty="0" smtClean="0">
                <a:solidFill>
                  <a:schemeClr val="tx1"/>
                </a:solidFill>
              </a:rPr>
            </a:br>
            <a:r>
              <a:rPr lang="en-US" dirty="0" smtClean="0">
                <a:solidFill>
                  <a:schemeClr val="tx1"/>
                </a:solidFill>
              </a:rPr>
              <a:t/>
            </a:r>
            <a:br>
              <a:rPr lang="en-US" dirty="0" smtClean="0">
                <a:solidFill>
                  <a:schemeClr val="tx1"/>
                </a:solidFill>
              </a:rPr>
            </a:br>
            <a:r>
              <a:rPr lang="en-US" dirty="0" smtClean="0">
                <a:solidFill>
                  <a:schemeClr val="accent4">
                    <a:lumMod val="75000"/>
                  </a:schemeClr>
                </a:solidFill>
              </a:rPr>
              <a:t>We/You/They</a:t>
            </a:r>
            <a:r>
              <a:rPr lang="en-US" dirty="0" smtClean="0">
                <a:solidFill>
                  <a:schemeClr val="tx1"/>
                </a:solidFill>
              </a:rPr>
              <a:t>  </a:t>
            </a:r>
            <a:r>
              <a:rPr lang="en-US" dirty="0" smtClean="0">
                <a:solidFill>
                  <a:srgbClr val="FF0000"/>
                </a:solidFill>
              </a:rPr>
              <a:t>are going to </a:t>
            </a:r>
            <a:r>
              <a:rPr lang="en-US" dirty="0" smtClean="0">
                <a:solidFill>
                  <a:schemeClr val="accent4">
                    <a:lumMod val="75000"/>
                  </a:schemeClr>
                </a:solidFill>
              </a:rPr>
              <a:t>read.</a:t>
            </a:r>
            <a:r>
              <a:rPr lang="en-US" dirty="0" smtClean="0">
                <a:solidFill>
                  <a:schemeClr val="tx1"/>
                </a:solidFill>
              </a:rPr>
              <a:t/>
            </a:r>
            <a:br>
              <a:rPr lang="en-US" dirty="0" smtClean="0">
                <a:solidFill>
                  <a:schemeClr val="tx1"/>
                </a:solidFill>
              </a:rPr>
            </a:br>
            <a:r>
              <a:rPr lang="en-US" dirty="0" smtClean="0">
                <a:solidFill>
                  <a:schemeClr val="tx1"/>
                </a:solidFill>
              </a:rPr>
              <a:t/>
            </a:r>
            <a:br>
              <a:rPr lang="en-US" dirty="0" smtClean="0">
                <a:solidFill>
                  <a:schemeClr val="tx1"/>
                </a:solidFill>
              </a:rPr>
            </a:br>
            <a:r>
              <a:rPr lang="en-US" dirty="0" smtClean="0">
                <a:solidFill>
                  <a:schemeClr val="tx1"/>
                </a:solidFill>
              </a:rPr>
              <a:t/>
            </a:r>
            <a:br>
              <a:rPr lang="en-US" dirty="0" smtClean="0">
                <a:solidFill>
                  <a:schemeClr val="tx1"/>
                </a:solidFill>
              </a:rPr>
            </a:br>
            <a:endParaRPr lang="ru-RU" dirty="0">
              <a:solidFill>
                <a:schemeClr val="tx1"/>
              </a:solidFill>
            </a:endParaRP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369072"/>
          </a:xfrm>
          <a:ln>
            <a:solidFill>
              <a:srgbClr val="FF0000"/>
            </a:solidFill>
          </a:ln>
        </p:spPr>
        <p:txBody>
          <a:bodyPr/>
          <a:lstStyle/>
          <a:p>
            <a:r>
              <a:rPr lang="ru-RU" sz="9600" dirty="0" smtClean="0">
                <a:solidFill>
                  <a:srgbClr val="FF0000"/>
                </a:solidFill>
              </a:rPr>
              <a:t>?</a:t>
            </a:r>
            <a:r>
              <a:rPr lang="en-US" dirty="0" smtClean="0"/>
              <a:t/>
            </a:r>
            <a:br>
              <a:rPr lang="en-US" dirty="0" smtClean="0"/>
            </a:br>
            <a:r>
              <a:rPr lang="en-US" dirty="0" smtClean="0"/>
              <a:t/>
            </a:r>
            <a:br>
              <a:rPr lang="en-US" dirty="0" smtClean="0"/>
            </a:br>
            <a:r>
              <a:rPr lang="en-US" dirty="0" smtClean="0">
                <a:solidFill>
                  <a:srgbClr val="FF0000"/>
                </a:solidFill>
              </a:rPr>
              <a:t>Am</a:t>
            </a:r>
            <a:r>
              <a:rPr lang="en-US" dirty="0" smtClean="0"/>
              <a:t>  </a:t>
            </a:r>
            <a:r>
              <a:rPr lang="en-US" dirty="0" smtClean="0">
                <a:solidFill>
                  <a:schemeClr val="accent4">
                    <a:lumMod val="75000"/>
                  </a:schemeClr>
                </a:solidFill>
              </a:rPr>
              <a:t>I </a:t>
            </a:r>
            <a:r>
              <a:rPr lang="en-US" dirty="0" smtClean="0"/>
              <a:t> </a:t>
            </a:r>
            <a:r>
              <a:rPr lang="en-US" dirty="0" smtClean="0">
                <a:solidFill>
                  <a:srgbClr val="FF0000"/>
                </a:solidFill>
              </a:rPr>
              <a:t>going to </a:t>
            </a:r>
            <a:r>
              <a:rPr lang="en-US" dirty="0" smtClean="0">
                <a:solidFill>
                  <a:schemeClr val="accent4">
                    <a:lumMod val="75000"/>
                  </a:schemeClr>
                </a:solidFill>
              </a:rPr>
              <a:t>read?</a:t>
            </a:r>
            <a:r>
              <a:rPr lang="en-US" dirty="0" smtClean="0"/>
              <a:t/>
            </a:r>
            <a:br>
              <a:rPr lang="en-US" dirty="0" smtClean="0"/>
            </a:br>
            <a:r>
              <a:rPr lang="en-US" dirty="0" smtClean="0"/>
              <a:t/>
            </a:r>
            <a:br>
              <a:rPr lang="en-US" dirty="0" smtClean="0"/>
            </a:br>
            <a:r>
              <a:rPr lang="en-US" dirty="0" smtClean="0">
                <a:solidFill>
                  <a:srgbClr val="FF0000"/>
                </a:solidFill>
              </a:rPr>
              <a:t>Is</a:t>
            </a:r>
            <a:r>
              <a:rPr lang="en-US" dirty="0" smtClean="0"/>
              <a:t>  </a:t>
            </a:r>
            <a:r>
              <a:rPr lang="en-US" dirty="0" smtClean="0">
                <a:solidFill>
                  <a:schemeClr val="accent4">
                    <a:lumMod val="75000"/>
                  </a:schemeClr>
                </a:solidFill>
              </a:rPr>
              <a:t>she/he/it</a:t>
            </a:r>
            <a:r>
              <a:rPr lang="en-US" dirty="0" smtClean="0"/>
              <a:t>  </a:t>
            </a:r>
            <a:r>
              <a:rPr lang="en-US" dirty="0" smtClean="0">
                <a:solidFill>
                  <a:srgbClr val="FF0000"/>
                </a:solidFill>
              </a:rPr>
              <a:t>going to </a:t>
            </a:r>
            <a:r>
              <a:rPr lang="en-US" dirty="0" smtClean="0">
                <a:solidFill>
                  <a:schemeClr val="accent4">
                    <a:lumMod val="75000"/>
                  </a:schemeClr>
                </a:solidFill>
              </a:rPr>
              <a:t>read?</a:t>
            </a:r>
            <a:r>
              <a:rPr lang="en-US" dirty="0" smtClean="0"/>
              <a:t/>
            </a:r>
            <a:br>
              <a:rPr lang="en-US" dirty="0" smtClean="0"/>
            </a:br>
            <a:r>
              <a:rPr lang="en-US" dirty="0" smtClean="0"/>
              <a:t/>
            </a:r>
            <a:br>
              <a:rPr lang="en-US" dirty="0" smtClean="0"/>
            </a:br>
            <a:r>
              <a:rPr lang="en-US" dirty="0" smtClean="0">
                <a:solidFill>
                  <a:srgbClr val="FF0000"/>
                </a:solidFill>
              </a:rPr>
              <a:t>Are </a:t>
            </a:r>
            <a:r>
              <a:rPr lang="en-US" dirty="0" smtClean="0">
                <a:solidFill>
                  <a:schemeClr val="accent4">
                    <a:lumMod val="75000"/>
                  </a:schemeClr>
                </a:solidFill>
              </a:rPr>
              <a:t>we/you/they </a:t>
            </a:r>
            <a:r>
              <a:rPr lang="en-US" dirty="0" smtClean="0">
                <a:solidFill>
                  <a:srgbClr val="FF0000"/>
                </a:solidFill>
              </a:rPr>
              <a:t>going to </a:t>
            </a:r>
            <a:r>
              <a:rPr lang="en-US" dirty="0" smtClean="0">
                <a:solidFill>
                  <a:schemeClr val="accent4">
                    <a:lumMod val="75000"/>
                  </a:schemeClr>
                </a:solidFill>
              </a:rPr>
              <a:t>read?</a:t>
            </a:r>
            <a:endParaRPr lang="ru-RU" dirty="0">
              <a:solidFill>
                <a:schemeClr val="accent4">
                  <a:lumMod val="75000"/>
                </a:schemeClr>
              </a:solidFill>
            </a:endParaRP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297634"/>
          </a:xfrm>
          <a:ln>
            <a:solidFill>
              <a:srgbClr val="FF0000"/>
            </a:solidFill>
          </a:ln>
        </p:spPr>
        <p:txBody>
          <a:bodyPr>
            <a:normAutofit fontScale="90000"/>
          </a:bodyPr>
          <a:lstStyle/>
          <a:p>
            <a:r>
              <a:rPr lang="en-US" sz="10700" dirty="0" smtClean="0">
                <a:solidFill>
                  <a:srgbClr val="FF0000"/>
                </a:solidFill>
              </a:rPr>
              <a:t>_</a:t>
            </a:r>
            <a:r>
              <a:rPr lang="en-US" sz="9600" dirty="0" smtClean="0">
                <a:solidFill>
                  <a:srgbClr val="FF0000"/>
                </a:solidFill>
              </a:rPr>
              <a:t/>
            </a:r>
            <a:br>
              <a:rPr lang="en-US" sz="9600" dirty="0" smtClean="0">
                <a:solidFill>
                  <a:srgbClr val="FF0000"/>
                </a:solidFill>
              </a:rPr>
            </a:br>
            <a:r>
              <a:rPr lang="en-US" sz="9600" dirty="0" smtClean="0">
                <a:solidFill>
                  <a:srgbClr val="FF0000"/>
                </a:solidFill>
              </a:rPr>
              <a:t/>
            </a:r>
            <a:br>
              <a:rPr lang="en-US" sz="9600" dirty="0" smtClean="0">
                <a:solidFill>
                  <a:srgbClr val="FF0000"/>
                </a:solidFill>
              </a:rPr>
            </a:br>
            <a:r>
              <a:rPr lang="en-US" sz="4000" dirty="0" smtClean="0">
                <a:solidFill>
                  <a:schemeClr val="accent4">
                    <a:lumMod val="75000"/>
                  </a:schemeClr>
                </a:solidFill>
              </a:rPr>
              <a:t>I`</a:t>
            </a:r>
            <a:r>
              <a:rPr lang="en-US" sz="4000" dirty="0" smtClean="0">
                <a:solidFill>
                  <a:srgbClr val="FF0000"/>
                </a:solidFill>
              </a:rPr>
              <a:t>m not  going to </a:t>
            </a:r>
            <a:r>
              <a:rPr lang="en-US" sz="4000" dirty="0" smtClean="0">
                <a:solidFill>
                  <a:schemeClr val="accent4">
                    <a:lumMod val="75000"/>
                  </a:schemeClr>
                </a:solidFill>
              </a:rPr>
              <a:t>read.</a:t>
            </a:r>
            <a:r>
              <a:rPr lang="en-US" sz="4800" dirty="0" smtClean="0">
                <a:solidFill>
                  <a:srgbClr val="FF0000"/>
                </a:solidFill>
              </a:rPr>
              <a:t/>
            </a:r>
            <a:br>
              <a:rPr lang="en-US" sz="4800" dirty="0" smtClean="0">
                <a:solidFill>
                  <a:srgbClr val="FF0000"/>
                </a:solidFill>
              </a:rPr>
            </a:br>
            <a:r>
              <a:rPr lang="en-US" sz="4800" dirty="0" smtClean="0">
                <a:solidFill>
                  <a:srgbClr val="FF0000"/>
                </a:solidFill>
              </a:rPr>
              <a:t/>
            </a:r>
            <a:br>
              <a:rPr lang="en-US" sz="4800" dirty="0" smtClean="0">
                <a:solidFill>
                  <a:srgbClr val="FF0000"/>
                </a:solidFill>
              </a:rPr>
            </a:br>
            <a:r>
              <a:rPr lang="en-US" sz="4000" dirty="0" smtClean="0">
                <a:solidFill>
                  <a:schemeClr val="accent4">
                    <a:lumMod val="75000"/>
                  </a:schemeClr>
                </a:solidFill>
              </a:rPr>
              <a:t>She/he/it</a:t>
            </a:r>
            <a:r>
              <a:rPr lang="en-US" sz="4000" dirty="0" smtClean="0">
                <a:solidFill>
                  <a:srgbClr val="FF0000"/>
                </a:solidFill>
              </a:rPr>
              <a:t> isn`t going to </a:t>
            </a:r>
            <a:r>
              <a:rPr lang="en-US" sz="4000" dirty="0" smtClean="0">
                <a:solidFill>
                  <a:schemeClr val="accent4">
                    <a:lumMod val="75000"/>
                  </a:schemeClr>
                </a:solidFill>
              </a:rPr>
              <a:t>read.</a:t>
            </a:r>
            <a:br>
              <a:rPr lang="en-US" sz="4000" dirty="0" smtClean="0">
                <a:solidFill>
                  <a:schemeClr val="accent4">
                    <a:lumMod val="75000"/>
                  </a:schemeClr>
                </a:solidFill>
              </a:rPr>
            </a:br>
            <a:r>
              <a:rPr lang="en-US" sz="4000" dirty="0" smtClean="0">
                <a:solidFill>
                  <a:srgbClr val="FF0000"/>
                </a:solidFill>
              </a:rPr>
              <a:t/>
            </a:r>
            <a:br>
              <a:rPr lang="en-US" sz="4000" dirty="0" smtClean="0">
                <a:solidFill>
                  <a:srgbClr val="FF0000"/>
                </a:solidFill>
              </a:rPr>
            </a:br>
            <a:r>
              <a:rPr lang="en-US" sz="4000" dirty="0" smtClean="0">
                <a:solidFill>
                  <a:schemeClr val="accent4">
                    <a:lumMod val="75000"/>
                  </a:schemeClr>
                </a:solidFill>
              </a:rPr>
              <a:t>We/you/they</a:t>
            </a:r>
            <a:r>
              <a:rPr lang="en-US" sz="4000" dirty="0" smtClean="0">
                <a:solidFill>
                  <a:srgbClr val="FF0000"/>
                </a:solidFill>
              </a:rPr>
              <a:t> aren`t going to</a:t>
            </a:r>
            <a:br>
              <a:rPr lang="en-US" sz="4000" dirty="0" smtClean="0">
                <a:solidFill>
                  <a:srgbClr val="FF0000"/>
                </a:solidFill>
              </a:rPr>
            </a:br>
            <a:r>
              <a:rPr lang="en-US" sz="4000" dirty="0" smtClean="0">
                <a:solidFill>
                  <a:srgbClr val="FF0000"/>
                </a:solidFill>
              </a:rPr>
              <a:t> </a:t>
            </a:r>
            <a:r>
              <a:rPr lang="en-US" sz="4000" dirty="0" smtClean="0">
                <a:solidFill>
                  <a:schemeClr val="accent4">
                    <a:lumMod val="75000"/>
                  </a:schemeClr>
                </a:solidFill>
              </a:rPr>
              <a:t>read.</a:t>
            </a:r>
            <a:endParaRPr lang="ru-RU" sz="4000" dirty="0">
              <a:solidFill>
                <a:schemeClr val="accent4">
                  <a:lumMod val="75000"/>
                </a:schemeClr>
              </a:solidFill>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297634"/>
          </a:xfrm>
        </p:spPr>
        <p:txBody>
          <a:bodyPr/>
          <a:lstStyle/>
          <a:p>
            <a:r>
              <a:rPr lang="en-US" sz="4800" dirty="0" smtClean="0">
                <a:solidFill>
                  <a:schemeClr val="accent6">
                    <a:lumMod val="75000"/>
                  </a:schemeClr>
                </a:solidFill>
              </a:rPr>
              <a:t>Student`s book:</a:t>
            </a:r>
            <a:r>
              <a:rPr lang="en-US" dirty="0" smtClean="0">
                <a:solidFill>
                  <a:schemeClr val="accent6">
                    <a:lumMod val="75000"/>
                  </a:schemeClr>
                </a:solidFill>
              </a:rPr>
              <a:t/>
            </a:r>
            <a:br>
              <a:rPr lang="en-US" dirty="0" smtClean="0">
                <a:solidFill>
                  <a:schemeClr val="accent6">
                    <a:lumMod val="75000"/>
                  </a:schemeClr>
                </a:solidFill>
              </a:rPr>
            </a:br>
            <a:r>
              <a:rPr lang="en-US" sz="5400" dirty="0" smtClean="0">
                <a:solidFill>
                  <a:srgbClr val="FF0000"/>
                </a:solidFill>
              </a:rPr>
              <a:t> </a:t>
            </a:r>
            <a:r>
              <a:rPr lang="en-US" sz="6600" dirty="0" smtClean="0">
                <a:solidFill>
                  <a:srgbClr val="FF0000"/>
                </a:solidFill>
              </a:rPr>
              <a:t>ex.11</a:t>
            </a:r>
            <a:r>
              <a:rPr lang="en-US" sz="5400" dirty="0" smtClean="0">
                <a:solidFill>
                  <a:srgbClr val="7030A0"/>
                </a:solidFill>
              </a:rPr>
              <a:t> </a:t>
            </a:r>
            <a:r>
              <a:rPr lang="en-US" sz="6600" dirty="0" smtClean="0">
                <a:solidFill>
                  <a:srgbClr val="FF0000"/>
                </a:solidFill>
              </a:rPr>
              <a:t>p.29 </a:t>
            </a:r>
            <a:r>
              <a:rPr lang="en-US" dirty="0" smtClean="0"/>
              <a:t/>
            </a:r>
            <a:br>
              <a:rPr lang="en-US" dirty="0" smtClean="0"/>
            </a:br>
            <a:r>
              <a:rPr lang="en-US" dirty="0" smtClean="0"/>
              <a:t/>
            </a:r>
            <a:br>
              <a:rPr lang="en-US" dirty="0" smtClean="0"/>
            </a:br>
            <a:r>
              <a:rPr lang="en-US" dirty="0" smtClean="0"/>
              <a:t/>
            </a:r>
            <a:br>
              <a:rPr lang="en-US" dirty="0" smtClean="0"/>
            </a:br>
            <a:r>
              <a:rPr lang="en-US" sz="4800" dirty="0" smtClean="0">
                <a:solidFill>
                  <a:schemeClr val="accent6">
                    <a:lumMod val="75000"/>
                  </a:schemeClr>
                </a:solidFill>
              </a:rPr>
              <a:t>Workbook:</a:t>
            </a:r>
            <a:r>
              <a:rPr lang="en-US" dirty="0" smtClean="0">
                <a:solidFill>
                  <a:schemeClr val="accent6">
                    <a:lumMod val="75000"/>
                  </a:schemeClr>
                </a:solidFill>
              </a:rPr>
              <a:t> </a:t>
            </a:r>
            <a:r>
              <a:rPr lang="en-US" dirty="0" smtClean="0"/>
              <a:t/>
            </a:r>
            <a:br>
              <a:rPr lang="en-US" dirty="0" smtClean="0"/>
            </a:br>
            <a:r>
              <a:rPr lang="en-US" sz="6600" dirty="0" smtClean="0">
                <a:solidFill>
                  <a:srgbClr val="FF0000"/>
                </a:solidFill>
              </a:rPr>
              <a:t> ex.13 p.15</a:t>
            </a:r>
            <a:endParaRPr lang="ru-RU" sz="6600" dirty="0">
              <a:solidFill>
                <a:srgbClr val="FF0000"/>
              </a:solidFill>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440510"/>
          </a:xfrm>
        </p:spPr>
        <p:txBody>
          <a:bodyPr>
            <a:normAutofit fontScale="90000"/>
          </a:bodyPr>
          <a:lstStyle/>
          <a:p>
            <a:r>
              <a:rPr lang="en-US" sz="6000" dirty="0" smtClean="0">
                <a:solidFill>
                  <a:srgbClr val="00B050"/>
                </a:solidFill>
              </a:rPr>
              <a:t> </a:t>
            </a:r>
            <a:br>
              <a:rPr lang="en-US" sz="6000" dirty="0" smtClean="0">
                <a:solidFill>
                  <a:srgbClr val="00B050"/>
                </a:solidFill>
              </a:rPr>
            </a:br>
            <a:r>
              <a:rPr lang="en-US" sz="6000" u="sng" dirty="0" smtClean="0">
                <a:solidFill>
                  <a:srgbClr val="77D577"/>
                </a:solidFill>
              </a:rPr>
              <a:t>Tag- questions</a:t>
            </a:r>
            <a:r>
              <a:rPr lang="en-US" sz="6000" dirty="0" smtClean="0">
                <a:solidFill>
                  <a:srgbClr val="00B050"/>
                </a:solidFill>
              </a:rPr>
              <a:t/>
            </a:r>
            <a:br>
              <a:rPr lang="en-US" sz="6000" dirty="0" smtClean="0">
                <a:solidFill>
                  <a:srgbClr val="00B050"/>
                </a:solidFill>
              </a:rPr>
            </a:br>
            <a:r>
              <a:rPr lang="en-US" sz="6000" dirty="0" smtClean="0">
                <a:solidFill>
                  <a:srgbClr val="00B050"/>
                </a:solidFill>
              </a:rPr>
              <a:t> </a:t>
            </a:r>
            <a:r>
              <a:rPr lang="ru-RU" sz="3100" dirty="0" smtClean="0">
                <a:solidFill>
                  <a:srgbClr val="95F1C5"/>
                </a:solidFill>
              </a:rPr>
              <a:t>1. </a:t>
            </a:r>
            <a:r>
              <a:rPr lang="en-US" sz="3100" dirty="0" smtClean="0">
                <a:solidFill>
                  <a:srgbClr val="95F1C5"/>
                </a:solidFill>
              </a:rPr>
              <a:t>They are going to study Literature,…?</a:t>
            </a:r>
            <a:br>
              <a:rPr lang="en-US" sz="3100" dirty="0" smtClean="0">
                <a:solidFill>
                  <a:srgbClr val="95F1C5"/>
                </a:solidFill>
              </a:rPr>
            </a:br>
            <a:r>
              <a:rPr lang="en-US" sz="3100" dirty="0" smtClean="0">
                <a:solidFill>
                  <a:srgbClr val="95F1C5"/>
                </a:solidFill>
              </a:rPr>
              <a:t> 2. We shall spend our holidays in Great Britain,…?</a:t>
            </a:r>
            <a:r>
              <a:rPr lang="en-US" dirty="0" smtClean="0">
                <a:solidFill>
                  <a:srgbClr val="95F1C5"/>
                </a:solidFill>
              </a:rPr>
              <a:t/>
            </a:r>
            <a:br>
              <a:rPr lang="en-US" dirty="0" smtClean="0">
                <a:solidFill>
                  <a:srgbClr val="95F1C5"/>
                </a:solidFill>
              </a:rPr>
            </a:br>
            <a:r>
              <a:rPr lang="en-US" dirty="0" smtClean="0">
                <a:solidFill>
                  <a:srgbClr val="95F1C5"/>
                </a:solidFill>
              </a:rPr>
              <a:t>   </a:t>
            </a:r>
            <a:r>
              <a:rPr lang="en-US" sz="3100" dirty="0" smtClean="0">
                <a:solidFill>
                  <a:srgbClr val="95F1C5"/>
                </a:solidFill>
              </a:rPr>
              <a:t>3. His friend can speak English very well,</a:t>
            </a:r>
            <a:r>
              <a:rPr lang="en-US" dirty="0" smtClean="0">
                <a:solidFill>
                  <a:srgbClr val="95F1C5"/>
                </a:solidFill>
              </a:rPr>
              <a:t/>
            </a:r>
            <a:br>
              <a:rPr lang="en-US" dirty="0" smtClean="0">
                <a:solidFill>
                  <a:srgbClr val="95F1C5"/>
                </a:solidFill>
              </a:rPr>
            </a:br>
            <a:r>
              <a:rPr lang="en-US" dirty="0" smtClean="0">
                <a:solidFill>
                  <a:srgbClr val="95F1C5"/>
                </a:solidFill>
              </a:rPr>
              <a:t>…?</a:t>
            </a:r>
            <a:br>
              <a:rPr lang="en-US" dirty="0" smtClean="0">
                <a:solidFill>
                  <a:srgbClr val="95F1C5"/>
                </a:solidFill>
              </a:rPr>
            </a:br>
            <a:r>
              <a:rPr lang="en-US" sz="3100" dirty="0" smtClean="0">
                <a:solidFill>
                  <a:srgbClr val="95F1C5"/>
                </a:solidFill>
              </a:rPr>
              <a:t>4. I never play tennis in winter,………...?</a:t>
            </a:r>
            <a:r>
              <a:rPr lang="en-US" dirty="0" smtClean="0">
                <a:solidFill>
                  <a:srgbClr val="95F1C5"/>
                </a:solidFill>
              </a:rPr>
              <a:t/>
            </a:r>
            <a:br>
              <a:rPr lang="en-US" dirty="0" smtClean="0">
                <a:solidFill>
                  <a:srgbClr val="95F1C5"/>
                </a:solidFill>
              </a:rPr>
            </a:br>
            <a:r>
              <a:rPr lang="en-US" sz="3100" dirty="0" smtClean="0">
                <a:solidFill>
                  <a:srgbClr val="95F1C5"/>
                </a:solidFill>
              </a:rPr>
              <a:t>5. You are not a doctor,………….………..?</a:t>
            </a:r>
            <a:r>
              <a:rPr lang="en-US" dirty="0" smtClean="0">
                <a:solidFill>
                  <a:srgbClr val="95F1C5"/>
                </a:solidFill>
              </a:rPr>
              <a:t/>
            </a:r>
            <a:br>
              <a:rPr lang="en-US" dirty="0" smtClean="0">
                <a:solidFill>
                  <a:srgbClr val="95F1C5"/>
                </a:solidFill>
              </a:rPr>
            </a:br>
            <a:r>
              <a:rPr lang="en-US" dirty="0" smtClean="0">
                <a:solidFill>
                  <a:srgbClr val="95F1C5"/>
                </a:solidFill>
              </a:rPr>
              <a:t> </a:t>
            </a:r>
            <a:r>
              <a:rPr lang="en-US" sz="3100" dirty="0" smtClean="0">
                <a:solidFill>
                  <a:srgbClr val="95F1C5"/>
                </a:solidFill>
              </a:rPr>
              <a:t>6. The girl helped her granny about the house last week,…?</a:t>
            </a:r>
            <a:r>
              <a:rPr lang="en-US" dirty="0" smtClean="0">
                <a:solidFill>
                  <a:srgbClr val="95F1C5"/>
                </a:solidFill>
              </a:rPr>
              <a:t/>
            </a:r>
            <a:br>
              <a:rPr lang="en-US" dirty="0" smtClean="0">
                <a:solidFill>
                  <a:srgbClr val="95F1C5"/>
                </a:solidFill>
              </a:rPr>
            </a:br>
            <a:r>
              <a:rPr lang="en-US" dirty="0" smtClean="0"/>
              <a:t/>
            </a:r>
            <a:br>
              <a:rPr lang="en-US" dirty="0" smtClean="0"/>
            </a:br>
            <a:r>
              <a:rPr lang="en-US" dirty="0" smtClean="0"/>
              <a:t/>
            </a:r>
            <a:br>
              <a:rPr lang="en-US" dirty="0" smtClean="0"/>
            </a:br>
            <a:endParaRPr lang="ru-RU" dirty="0"/>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357166"/>
            <a:ext cx="8229600" cy="6369072"/>
          </a:xfrm>
        </p:spPr>
        <p:txBody>
          <a:bodyPr>
            <a:normAutofit fontScale="90000"/>
          </a:bodyPr>
          <a:lstStyle/>
          <a:p>
            <a:r>
              <a:rPr lang="en-US" sz="4900" i="1" u="sng" dirty="0" smtClean="0">
                <a:solidFill>
                  <a:srgbClr val="00B050"/>
                </a:solidFill>
              </a:rPr>
              <a:t>Work in pairs and Act out:</a:t>
            </a:r>
            <a:br>
              <a:rPr lang="en-US" sz="4900" i="1" u="sng" dirty="0" smtClean="0">
                <a:solidFill>
                  <a:srgbClr val="00B050"/>
                </a:solidFill>
              </a:rPr>
            </a:br>
            <a:r>
              <a:rPr lang="en-US" sz="6000" dirty="0" smtClean="0">
                <a:solidFill>
                  <a:srgbClr val="FFC000"/>
                </a:solidFill>
              </a:rPr>
              <a:t>1. </a:t>
            </a:r>
            <a:r>
              <a:rPr lang="en-US" sz="6000" i="1" dirty="0" smtClean="0">
                <a:solidFill>
                  <a:srgbClr val="FFC000"/>
                </a:solidFill>
              </a:rPr>
              <a:t>Making a picnic</a:t>
            </a:r>
            <a:r>
              <a:rPr lang="en-US" i="1" dirty="0" smtClean="0"/>
              <a:t/>
            </a:r>
            <a:br>
              <a:rPr lang="en-US" i="1" dirty="0" smtClean="0"/>
            </a:br>
            <a:r>
              <a:rPr lang="en-US" i="1" dirty="0" smtClean="0"/>
              <a:t/>
            </a:r>
            <a:br>
              <a:rPr lang="en-US" i="1" dirty="0" smtClean="0"/>
            </a:br>
            <a:r>
              <a:rPr lang="en-US" i="1" dirty="0" smtClean="0"/>
              <a:t>     </a:t>
            </a:r>
            <a:r>
              <a:rPr lang="en-US" sz="5300" dirty="0" smtClean="0">
                <a:solidFill>
                  <a:srgbClr val="FFC000"/>
                </a:solidFill>
              </a:rPr>
              <a:t>2. </a:t>
            </a:r>
            <a:r>
              <a:rPr lang="en-US" sz="5300" i="1" dirty="0" smtClean="0">
                <a:solidFill>
                  <a:srgbClr val="FFC000"/>
                </a:solidFill>
              </a:rPr>
              <a:t>Going to the theatre</a:t>
            </a:r>
            <a:r>
              <a:rPr lang="en-US" sz="5300" dirty="0" smtClean="0"/>
              <a:t/>
            </a:r>
            <a:br>
              <a:rPr lang="en-US" sz="5300" dirty="0" smtClean="0"/>
            </a:br>
            <a:r>
              <a:rPr lang="en-US" sz="5300" dirty="0" smtClean="0"/>
              <a:t/>
            </a:r>
            <a:br>
              <a:rPr lang="en-US" sz="5300" dirty="0" smtClean="0"/>
            </a:br>
            <a:r>
              <a:rPr lang="en-US" sz="5300" dirty="0" smtClean="0"/>
              <a:t>  </a:t>
            </a:r>
            <a:r>
              <a:rPr lang="en-US" sz="5300" dirty="0" smtClean="0">
                <a:solidFill>
                  <a:srgbClr val="FFC000"/>
                </a:solidFill>
              </a:rPr>
              <a:t>3. </a:t>
            </a:r>
            <a:r>
              <a:rPr lang="en-US" sz="5300" i="1" dirty="0" smtClean="0">
                <a:solidFill>
                  <a:srgbClr val="FFC000"/>
                </a:solidFill>
              </a:rPr>
              <a:t>Visiting granny on her Birthday</a:t>
            </a:r>
            <a:r>
              <a:rPr lang="en-US" dirty="0" smtClean="0"/>
              <a:t/>
            </a:r>
            <a:br>
              <a:rPr lang="en-US" dirty="0" smtClean="0"/>
            </a:br>
            <a:r>
              <a:rPr lang="en-US" dirty="0" smtClean="0"/>
              <a:t/>
            </a:r>
            <a:br>
              <a:rPr lang="en-US" dirty="0" smtClean="0"/>
            </a:br>
            <a:r>
              <a:rPr lang="en-US" dirty="0" smtClean="0"/>
              <a:t/>
            </a:r>
            <a:br>
              <a:rPr lang="en-US" dirty="0" smtClean="0"/>
            </a:br>
            <a:endParaRPr lang="ru-RU" dirty="0"/>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297634"/>
          </a:xfrm>
        </p:spPr>
        <p:txBody>
          <a:bodyPr>
            <a:normAutofit fontScale="90000"/>
          </a:bodyPr>
          <a:lstStyle/>
          <a:p>
            <a:r>
              <a:rPr lang="en-US" sz="6000" dirty="0" smtClean="0">
                <a:solidFill>
                  <a:srgbClr val="FF00FF"/>
                </a:solidFill>
              </a:rPr>
              <a:t>Hands up! Hands down!</a:t>
            </a:r>
            <a:br>
              <a:rPr lang="en-US" sz="6000" dirty="0" smtClean="0">
                <a:solidFill>
                  <a:srgbClr val="FF00FF"/>
                </a:solidFill>
              </a:rPr>
            </a:br>
            <a:r>
              <a:rPr lang="en-US" sz="6000" dirty="0" smtClean="0">
                <a:solidFill>
                  <a:srgbClr val="FF00FF"/>
                </a:solidFill>
              </a:rPr>
              <a:t>Hands to the sides!</a:t>
            </a:r>
            <a:br>
              <a:rPr lang="en-US" sz="6000" dirty="0" smtClean="0">
                <a:solidFill>
                  <a:srgbClr val="FF00FF"/>
                </a:solidFill>
              </a:rPr>
            </a:br>
            <a:r>
              <a:rPr lang="en-US" sz="6000" dirty="0" smtClean="0">
                <a:solidFill>
                  <a:srgbClr val="FF00FF"/>
                </a:solidFill>
              </a:rPr>
              <a:t> Hands on hips!</a:t>
            </a:r>
            <a:br>
              <a:rPr lang="en-US" sz="6000" dirty="0" smtClean="0">
                <a:solidFill>
                  <a:srgbClr val="FF00FF"/>
                </a:solidFill>
              </a:rPr>
            </a:br>
            <a:r>
              <a:rPr lang="en-US" sz="6000" dirty="0" smtClean="0">
                <a:solidFill>
                  <a:srgbClr val="FF00FF"/>
                </a:solidFill>
              </a:rPr>
              <a:t>Bend left! Bend right!</a:t>
            </a:r>
            <a:br>
              <a:rPr lang="en-US" sz="6000" dirty="0" smtClean="0">
                <a:solidFill>
                  <a:srgbClr val="FF00FF"/>
                </a:solidFill>
              </a:rPr>
            </a:br>
            <a:r>
              <a:rPr lang="en-US" sz="6000" dirty="0" smtClean="0">
                <a:solidFill>
                  <a:srgbClr val="FF00FF"/>
                </a:solidFill>
              </a:rPr>
              <a:t>Hands up! Hands down!</a:t>
            </a:r>
            <a:br>
              <a:rPr lang="en-US" sz="6000" dirty="0" smtClean="0">
                <a:solidFill>
                  <a:srgbClr val="FF00FF"/>
                </a:solidFill>
              </a:rPr>
            </a:br>
            <a:r>
              <a:rPr lang="en-US" sz="6000" dirty="0" smtClean="0">
                <a:solidFill>
                  <a:srgbClr val="FF00FF"/>
                </a:solidFill>
              </a:rPr>
              <a:t>And sit down!</a:t>
            </a:r>
            <a:endParaRPr lang="ru-RU" sz="6000" dirty="0">
              <a:solidFill>
                <a:srgbClr val="FF00FF"/>
              </a:solidFill>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440510"/>
          </a:xfrm>
        </p:spPr>
        <p:txBody>
          <a:bodyPr>
            <a:normAutofit fontScale="90000"/>
          </a:bodyPr>
          <a:lstStyle/>
          <a:p>
            <a:r>
              <a:rPr lang="en-US" sz="7200" dirty="0" smtClean="0">
                <a:solidFill>
                  <a:srgbClr val="00B0F0"/>
                </a:solidFill>
              </a:rPr>
              <a:t>I am going to London!</a:t>
            </a:r>
            <a:br>
              <a:rPr lang="en-US" sz="7200" dirty="0" smtClean="0">
                <a:solidFill>
                  <a:srgbClr val="00B0F0"/>
                </a:solidFill>
              </a:rPr>
            </a:br>
            <a:r>
              <a:rPr lang="en-US" sz="7200" dirty="0" smtClean="0"/>
              <a:t/>
            </a:r>
            <a:br>
              <a:rPr lang="en-US" sz="7200" dirty="0" smtClean="0"/>
            </a:br>
            <a:r>
              <a:rPr lang="en-US" sz="3600" u="sng" dirty="0" smtClean="0">
                <a:solidFill>
                  <a:schemeClr val="accent4">
                    <a:lumMod val="75000"/>
                  </a:schemeClr>
                </a:solidFill>
              </a:rPr>
              <a:t>Author:</a:t>
            </a:r>
            <a:r>
              <a:rPr lang="en-US" sz="3600" dirty="0" smtClean="0">
                <a:solidFill>
                  <a:schemeClr val="accent4">
                    <a:lumMod val="75000"/>
                  </a:schemeClr>
                </a:solidFill>
              </a:rPr>
              <a:t>  </a:t>
            </a:r>
            <a:r>
              <a:rPr lang="en-US" sz="3600" dirty="0" err="1" smtClean="0">
                <a:solidFill>
                  <a:schemeClr val="accent6"/>
                </a:solidFill>
                <a:effectLst/>
              </a:rPr>
              <a:t>Virskaya</a:t>
            </a:r>
            <a:r>
              <a:rPr lang="en-US" sz="3600" dirty="0" smtClean="0">
                <a:solidFill>
                  <a:schemeClr val="accent6"/>
                </a:solidFill>
                <a:effectLst/>
              </a:rPr>
              <a:t> Liza,</a:t>
            </a:r>
            <a:br>
              <a:rPr lang="en-US" sz="3600" dirty="0" smtClean="0">
                <a:solidFill>
                  <a:schemeClr val="accent6"/>
                </a:solidFill>
                <a:effectLst/>
              </a:rPr>
            </a:br>
            <a:r>
              <a:rPr lang="en-US" sz="3600" dirty="0" smtClean="0">
                <a:solidFill>
                  <a:schemeClr val="accent6"/>
                </a:solidFill>
                <a:effectLst/>
              </a:rPr>
              <a:t>               5-1</a:t>
            </a:r>
            <a:r>
              <a:rPr lang="en-US" sz="3600" baseline="30000" dirty="0" smtClean="0">
                <a:solidFill>
                  <a:schemeClr val="accent6"/>
                </a:solidFill>
                <a:effectLst/>
              </a:rPr>
              <a:t>th</a:t>
            </a:r>
            <a:r>
              <a:rPr lang="en-US" sz="3600" dirty="0" smtClean="0">
                <a:solidFill>
                  <a:schemeClr val="accent6"/>
                </a:solidFill>
                <a:effectLst/>
              </a:rPr>
              <a:t> form,</a:t>
            </a:r>
            <a:br>
              <a:rPr lang="en-US" sz="3600" dirty="0" smtClean="0">
                <a:solidFill>
                  <a:schemeClr val="accent6"/>
                </a:solidFill>
                <a:effectLst/>
              </a:rPr>
            </a:br>
            <a:r>
              <a:rPr lang="en-US" sz="3600" dirty="0" smtClean="0">
                <a:solidFill>
                  <a:schemeClr val="accent6"/>
                </a:solidFill>
                <a:effectLst/>
              </a:rPr>
              <a:t>              school 17.</a:t>
            </a:r>
            <a:r>
              <a:rPr lang="en-US" sz="7200" dirty="0" smtClean="0">
                <a:solidFill>
                  <a:schemeClr val="accent6"/>
                </a:solidFill>
                <a:effectLst/>
              </a:rPr>
              <a:t/>
            </a:r>
            <a:br>
              <a:rPr lang="en-US" sz="7200" dirty="0" smtClean="0">
                <a:solidFill>
                  <a:schemeClr val="accent6"/>
                </a:solidFill>
                <a:effectLst/>
              </a:rPr>
            </a:br>
            <a:r>
              <a:rPr lang="en-US" sz="7200" dirty="0" smtClean="0">
                <a:solidFill>
                  <a:schemeClr val="accent6"/>
                </a:solidFill>
                <a:effectLst/>
              </a:rPr>
              <a:t/>
            </a:r>
            <a:br>
              <a:rPr lang="en-US" sz="7200" dirty="0" smtClean="0">
                <a:solidFill>
                  <a:schemeClr val="accent6"/>
                </a:solidFill>
                <a:effectLst/>
              </a:rPr>
            </a:br>
            <a:r>
              <a:rPr lang="en-US" sz="2800" dirty="0" smtClean="0">
                <a:solidFill>
                  <a:schemeClr val="accent6"/>
                </a:solidFill>
              </a:rPr>
              <a:t> </a:t>
            </a:r>
            <a:r>
              <a:rPr lang="en-US" sz="2800" dirty="0" err="1" smtClean="0">
                <a:solidFill>
                  <a:schemeClr val="accent6"/>
                </a:solidFill>
              </a:rPr>
              <a:t>Tver</a:t>
            </a:r>
            <a:r>
              <a:rPr lang="en-US" sz="2700" dirty="0" smtClean="0">
                <a:solidFill>
                  <a:schemeClr val="accent6"/>
                </a:solidFill>
              </a:rPr>
              <a:t>, 201</a:t>
            </a:r>
            <a:r>
              <a:rPr lang="ru-RU" sz="2700" dirty="0" smtClean="0">
                <a:solidFill>
                  <a:schemeClr val="accent6"/>
                </a:solidFill>
              </a:rPr>
              <a:t>2</a:t>
            </a:r>
            <a:r>
              <a:rPr lang="en-US" sz="2700" dirty="0" smtClean="0">
                <a:solidFill>
                  <a:schemeClr val="accent6"/>
                </a:solidFill>
              </a:rPr>
              <a:t>   </a:t>
            </a:r>
            <a:endParaRPr lang="ru-RU" sz="2700" dirty="0">
              <a:solidFill>
                <a:schemeClr val="accent6"/>
              </a:solidFill>
            </a:endParaRP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369072"/>
          </a:xfrm>
        </p:spPr>
        <p:txBody>
          <a:bodyPr/>
          <a:lstStyle/>
          <a:p>
            <a:r>
              <a:rPr lang="en-US" sz="5400" i="1" dirty="0" smtClean="0">
                <a:solidFill>
                  <a:srgbClr val="00B0F0"/>
                </a:solidFill>
              </a:rPr>
              <a:t>The Map of LONDON</a:t>
            </a:r>
            <a:br>
              <a:rPr lang="en-US" sz="5400" i="1" dirty="0" smtClean="0">
                <a:solidFill>
                  <a:srgbClr val="00B0F0"/>
                </a:solidFill>
              </a:rPr>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err="1" smtClean="0"/>
              <a:t>jj</a:t>
            </a:r>
            <a:endParaRPr lang="ru-RU" dirty="0"/>
          </a:p>
        </p:txBody>
      </p:sp>
      <p:pic>
        <p:nvPicPr>
          <p:cNvPr id="3" name="Picture 5" descr="4"/>
          <p:cNvPicPr>
            <a:picLocks noChangeAspect="1" noChangeArrowheads="1"/>
          </p:cNvPicPr>
          <p:nvPr/>
        </p:nvPicPr>
        <p:blipFill>
          <a:blip r:embed="rId2" cstate="email"/>
          <a:srcRect/>
          <a:stretch>
            <a:fillRect/>
          </a:stretch>
        </p:blipFill>
        <p:spPr bwMode="auto">
          <a:xfrm>
            <a:off x="285720" y="1857364"/>
            <a:ext cx="8640997" cy="4857784"/>
          </a:xfrm>
          <a:prstGeom prst="rect">
            <a:avLst/>
          </a:prstGeom>
          <a:noFill/>
        </p:spPr>
      </p:pic>
      <p:sp>
        <p:nvSpPr>
          <p:cNvPr id="5" name="Прямоугольник 4"/>
          <p:cNvSpPr/>
          <p:nvPr/>
        </p:nvSpPr>
        <p:spPr>
          <a:xfrm>
            <a:off x="3328711" y="3244334"/>
            <a:ext cx="184731" cy="646331"/>
          </a:xfrm>
          <a:prstGeom prst="rect">
            <a:avLst/>
          </a:prstGeom>
        </p:spPr>
        <p:txBody>
          <a:bodyPr wrap="none">
            <a:spAutoFit/>
          </a:bodyPr>
          <a:lstStyle/>
          <a:p>
            <a:endParaRPr lang="en-US" dirty="0" smtClean="0"/>
          </a:p>
          <a:p>
            <a:endParaRPr lang="ru-RU" dirty="0"/>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369072"/>
          </a:xfrm>
        </p:spPr>
        <p:txBody>
          <a:bodyPr>
            <a:normAutofit/>
          </a:bodyPr>
          <a:lstStyle/>
          <a:p>
            <a:r>
              <a:rPr lang="en-US" sz="4400" i="1" dirty="0" smtClean="0">
                <a:solidFill>
                  <a:srgbClr val="FF00FF"/>
                </a:solidFill>
              </a:rPr>
              <a:t>See a pin and pick it up</a:t>
            </a:r>
            <a:br>
              <a:rPr lang="en-US" sz="4400" i="1" dirty="0" smtClean="0">
                <a:solidFill>
                  <a:srgbClr val="FF00FF"/>
                </a:solidFill>
              </a:rPr>
            </a:br>
            <a:r>
              <a:rPr lang="en-US" sz="4400" i="1" dirty="0" smtClean="0">
                <a:solidFill>
                  <a:srgbClr val="FF00FF"/>
                </a:solidFill>
              </a:rPr>
              <a:t/>
            </a:r>
            <a:br>
              <a:rPr lang="en-US" sz="4400" i="1" dirty="0" smtClean="0">
                <a:solidFill>
                  <a:srgbClr val="FF00FF"/>
                </a:solidFill>
              </a:rPr>
            </a:br>
            <a:r>
              <a:rPr lang="en-US" sz="4400" i="1" dirty="0" smtClean="0">
                <a:solidFill>
                  <a:srgbClr val="FF00FF"/>
                </a:solidFill>
              </a:rPr>
              <a:t>All that day you will have luck</a:t>
            </a:r>
            <a:br>
              <a:rPr lang="en-US" sz="4400" i="1" dirty="0" smtClean="0">
                <a:solidFill>
                  <a:srgbClr val="FF00FF"/>
                </a:solidFill>
              </a:rPr>
            </a:br>
            <a:r>
              <a:rPr lang="en-US" sz="4400" i="1" dirty="0" smtClean="0">
                <a:solidFill>
                  <a:srgbClr val="FF00FF"/>
                </a:solidFill>
              </a:rPr>
              <a:t/>
            </a:r>
            <a:br>
              <a:rPr lang="en-US" sz="4400" i="1" dirty="0" smtClean="0">
                <a:solidFill>
                  <a:srgbClr val="FF00FF"/>
                </a:solidFill>
              </a:rPr>
            </a:br>
            <a:r>
              <a:rPr lang="en-US" sz="4400" i="1" dirty="0" smtClean="0">
                <a:solidFill>
                  <a:srgbClr val="FF00FF"/>
                </a:solidFill>
              </a:rPr>
              <a:t>See a pin and let it lay</a:t>
            </a:r>
            <a:br>
              <a:rPr lang="en-US" sz="4400" i="1" dirty="0" smtClean="0">
                <a:solidFill>
                  <a:srgbClr val="FF00FF"/>
                </a:solidFill>
              </a:rPr>
            </a:br>
            <a:r>
              <a:rPr lang="en-US" sz="4400" i="1" dirty="0" smtClean="0">
                <a:solidFill>
                  <a:srgbClr val="FF00FF"/>
                </a:solidFill>
              </a:rPr>
              <a:t/>
            </a:r>
            <a:br>
              <a:rPr lang="en-US" sz="4400" i="1" dirty="0" smtClean="0">
                <a:solidFill>
                  <a:srgbClr val="FF00FF"/>
                </a:solidFill>
              </a:rPr>
            </a:br>
            <a:r>
              <a:rPr lang="en-US" sz="4400" i="1" dirty="0" smtClean="0">
                <a:solidFill>
                  <a:srgbClr val="FF00FF"/>
                </a:solidFill>
              </a:rPr>
              <a:t>You`ll have bad luck all that day.</a:t>
            </a:r>
            <a:endParaRPr lang="ru-RU" sz="4400" i="1" dirty="0">
              <a:solidFill>
                <a:srgbClr val="FF00FF"/>
              </a:solidFill>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369072"/>
          </a:xfrm>
        </p:spPr>
        <p:txBody>
          <a:bodyPr>
            <a:normAutofit fontScale="90000"/>
          </a:bodyPr>
          <a:lstStyle/>
          <a:p>
            <a:r>
              <a:rPr lang="en-US" sz="4400" i="1" dirty="0" smtClean="0">
                <a:solidFill>
                  <a:srgbClr val="00B0F0"/>
                </a:solidFill>
              </a:rPr>
              <a:t>Places of Interest in London</a:t>
            </a:r>
            <a:r>
              <a:rPr lang="en-US" sz="4400" u="sng" dirty="0" smtClean="0">
                <a:solidFill>
                  <a:srgbClr val="00FFFF"/>
                </a:solidFill>
              </a:rPr>
              <a:t/>
            </a:r>
            <a:br>
              <a:rPr lang="en-US" sz="4400" u="sng" dirty="0" smtClean="0">
                <a:solidFill>
                  <a:srgbClr val="00FFFF"/>
                </a:solidFill>
              </a:rPr>
            </a:br>
            <a:r>
              <a:rPr lang="en-US" sz="4400" dirty="0" smtClean="0">
                <a:solidFill>
                  <a:srgbClr val="00FFFF"/>
                </a:solidFill>
              </a:rPr>
              <a:t/>
            </a:r>
            <a:br>
              <a:rPr lang="en-US" sz="4400" dirty="0" smtClean="0">
                <a:solidFill>
                  <a:srgbClr val="00FFFF"/>
                </a:solidFill>
              </a:rPr>
            </a:br>
            <a:r>
              <a:rPr lang="en-US" sz="4400" dirty="0" smtClean="0">
                <a:solidFill>
                  <a:srgbClr val="00FFFF"/>
                </a:solidFill>
              </a:rPr>
              <a:t/>
            </a:r>
            <a:br>
              <a:rPr lang="en-US" sz="4400" dirty="0" smtClean="0">
                <a:solidFill>
                  <a:srgbClr val="00FFFF"/>
                </a:solidFill>
              </a:rPr>
            </a:br>
            <a:r>
              <a:rPr lang="en-US" sz="4400" dirty="0" smtClean="0">
                <a:solidFill>
                  <a:srgbClr val="00FFFF"/>
                </a:solidFill>
              </a:rPr>
              <a:t/>
            </a:r>
            <a:br>
              <a:rPr lang="en-US" sz="4400" dirty="0" smtClean="0">
                <a:solidFill>
                  <a:srgbClr val="00FFFF"/>
                </a:solidFill>
              </a:rPr>
            </a:br>
            <a:r>
              <a:rPr lang="en-US" sz="4400" dirty="0" smtClean="0">
                <a:solidFill>
                  <a:srgbClr val="00FFFF"/>
                </a:solidFill>
              </a:rPr>
              <a:t/>
            </a:r>
            <a:br>
              <a:rPr lang="en-US" sz="4400" dirty="0" smtClean="0">
                <a:solidFill>
                  <a:srgbClr val="00FFFF"/>
                </a:solidFill>
              </a:rPr>
            </a:br>
            <a:r>
              <a:rPr lang="en-US" sz="4400" dirty="0" smtClean="0">
                <a:solidFill>
                  <a:srgbClr val="00FFFF"/>
                </a:solidFill>
              </a:rPr>
              <a:t/>
            </a:r>
            <a:br>
              <a:rPr lang="en-US" sz="4400" dirty="0" smtClean="0">
                <a:solidFill>
                  <a:srgbClr val="00FFFF"/>
                </a:solidFill>
              </a:rPr>
            </a:br>
            <a:r>
              <a:rPr lang="en-US" sz="4400" dirty="0" smtClean="0">
                <a:solidFill>
                  <a:srgbClr val="00FFFF"/>
                </a:solidFill>
              </a:rPr>
              <a:t/>
            </a:r>
            <a:br>
              <a:rPr lang="en-US" sz="4400" dirty="0" smtClean="0">
                <a:solidFill>
                  <a:srgbClr val="00FFFF"/>
                </a:solidFill>
              </a:rPr>
            </a:br>
            <a:r>
              <a:rPr lang="en-US" sz="4400" dirty="0" smtClean="0">
                <a:solidFill>
                  <a:srgbClr val="FF0000"/>
                </a:solidFill>
              </a:rPr>
              <a:t> </a:t>
            </a:r>
            <a:r>
              <a:rPr lang="en-US" sz="4400" dirty="0" smtClean="0">
                <a:solidFill>
                  <a:srgbClr val="2E08B8"/>
                </a:solidFill>
              </a:rPr>
              <a:t>Big Ben </a:t>
            </a:r>
            <a:r>
              <a:rPr lang="en-US" sz="4400" dirty="0" smtClean="0">
                <a:solidFill>
                  <a:srgbClr val="FF0000"/>
                </a:solidFill>
              </a:rPr>
              <a:t/>
            </a:r>
            <a:br>
              <a:rPr lang="en-US" sz="4400" dirty="0" smtClean="0">
                <a:solidFill>
                  <a:srgbClr val="FF0000"/>
                </a:solidFill>
              </a:rPr>
            </a:br>
            <a:r>
              <a:rPr lang="en-US" sz="4000" dirty="0" smtClean="0">
                <a:solidFill>
                  <a:srgbClr val="0070C0"/>
                </a:solidFill>
              </a:rPr>
              <a:t> </a:t>
            </a:r>
            <a:r>
              <a:rPr lang="en-US" sz="4000" dirty="0" smtClean="0">
                <a:solidFill>
                  <a:srgbClr val="00B0F0"/>
                </a:solidFill>
              </a:rPr>
              <a:t>Big Ben is really a big bell. You hear it every hour. </a:t>
            </a:r>
            <a:r>
              <a:rPr lang="en-US" sz="4400" dirty="0" smtClean="0">
                <a:solidFill>
                  <a:srgbClr val="00B0F0"/>
                </a:solidFill>
              </a:rPr>
              <a:t/>
            </a:r>
            <a:br>
              <a:rPr lang="en-US" sz="4400" dirty="0" smtClean="0">
                <a:solidFill>
                  <a:srgbClr val="00B0F0"/>
                </a:solidFill>
              </a:rPr>
            </a:br>
            <a:endParaRPr lang="ru-RU" dirty="0">
              <a:solidFill>
                <a:srgbClr val="00B0F0"/>
              </a:solidFill>
            </a:endParaRPr>
          </a:p>
        </p:txBody>
      </p:sp>
      <p:pic>
        <p:nvPicPr>
          <p:cNvPr id="3" name="Picture 4" descr="7"/>
          <p:cNvPicPr>
            <a:picLocks noChangeAspect="1" noChangeArrowheads="1"/>
          </p:cNvPicPr>
          <p:nvPr/>
        </p:nvPicPr>
        <p:blipFill>
          <a:blip r:embed="rId2" cstate="email"/>
          <a:srcRect/>
          <a:stretch>
            <a:fillRect/>
          </a:stretch>
        </p:blipFill>
        <p:spPr bwMode="auto">
          <a:xfrm>
            <a:off x="3286117" y="1212465"/>
            <a:ext cx="2571768" cy="3288105"/>
          </a:xfrm>
          <a:prstGeom prst="rect">
            <a:avLst/>
          </a:prstGeom>
          <a:noFill/>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285728"/>
            <a:ext cx="8229600" cy="6297634"/>
          </a:xfrm>
        </p:spPr>
        <p:txBody>
          <a:bodyPr>
            <a:normAutofit fontScale="90000"/>
          </a:bodyPr>
          <a:lstStyle/>
          <a:p>
            <a:pPr lvl="1" algn="l">
              <a:lnSpc>
                <a:spcPct val="90000"/>
              </a:lnSpc>
            </a:pPr>
            <a:r>
              <a:rPr lang="en-US" sz="4800" b="1" i="1" dirty="0" smtClean="0">
                <a:solidFill>
                  <a:schemeClr val="accent4">
                    <a:lumMod val="75000"/>
                  </a:schemeClr>
                </a:solidFill>
              </a:rPr>
              <a:t>The Tower of London</a:t>
            </a:r>
            <a:r>
              <a:rPr lang="en-US" sz="4800" i="1" dirty="0" smtClean="0">
                <a:solidFill>
                  <a:srgbClr val="00B0F0"/>
                </a:solidFill>
              </a:rPr>
              <a:t/>
            </a:r>
            <a:br>
              <a:rPr lang="en-US" sz="4800" i="1" dirty="0" smtClean="0">
                <a:solidFill>
                  <a:srgbClr val="00B0F0"/>
                </a:solidFill>
              </a:rPr>
            </a:br>
            <a:r>
              <a:rPr lang="en-US" sz="4800" i="1" dirty="0">
                <a:solidFill>
                  <a:srgbClr val="95F1C5"/>
                </a:solidFill>
              </a:rPr>
              <a:t/>
            </a:r>
            <a:br>
              <a:rPr lang="en-US" sz="4800" i="1" dirty="0">
                <a:solidFill>
                  <a:srgbClr val="95F1C5"/>
                </a:solidFill>
              </a:rPr>
            </a:br>
            <a:r>
              <a:rPr lang="en-US" sz="2000" dirty="0" smtClean="0">
                <a:solidFill>
                  <a:srgbClr val="95F1C5"/>
                </a:solidFill>
              </a:rPr>
              <a:t> </a:t>
            </a:r>
            <a:r>
              <a:rPr lang="en-US" sz="3100" b="1" dirty="0" smtClean="0">
                <a:solidFill>
                  <a:srgbClr val="95F1C5"/>
                </a:solidFill>
              </a:rPr>
              <a:t>You can see the Tower of London from the river Thames. The Tower is very old. The tall building is the White Tower, the oldest part of the Tower of London.</a:t>
            </a:r>
            <a:br>
              <a:rPr lang="en-US" sz="3100" b="1" dirty="0" smtClean="0">
                <a:solidFill>
                  <a:srgbClr val="95F1C5"/>
                </a:solidFill>
              </a:rPr>
            </a:br>
            <a:r>
              <a:rPr lang="en-US" sz="3100" b="1" dirty="0" smtClean="0">
                <a:solidFill>
                  <a:srgbClr val="95F1C5"/>
                </a:solidFill>
              </a:rPr>
              <a:t>The Bloody Tower is near the river</a:t>
            </a:r>
            <a:r>
              <a:rPr lang="en-US" sz="3100" dirty="0" smtClean="0">
                <a:solidFill>
                  <a:srgbClr val="95F1C5"/>
                </a:solidFill>
              </a:rPr>
              <a:t>.</a:t>
            </a:r>
            <a:r>
              <a:rPr lang="en-US" sz="3100" dirty="0" smtClean="0">
                <a:solidFill>
                  <a:schemeClr val="accent4">
                    <a:lumMod val="75000"/>
                  </a:schemeClr>
                </a:solidFill>
              </a:rPr>
              <a:t/>
            </a:r>
            <a:br>
              <a:rPr lang="en-US" sz="3100" dirty="0" smtClean="0">
                <a:solidFill>
                  <a:schemeClr val="accent4">
                    <a:lumMod val="75000"/>
                  </a:schemeClr>
                </a:solidFill>
              </a:rPr>
            </a:br>
            <a:r>
              <a:rPr lang="en-US" sz="2400" dirty="0">
                <a:solidFill>
                  <a:srgbClr val="00FFFF"/>
                </a:solidFill>
              </a:rPr>
              <a:t/>
            </a:r>
            <a:br>
              <a:rPr lang="en-US" sz="2400" dirty="0">
                <a:solidFill>
                  <a:srgbClr val="00FFFF"/>
                </a:solidFill>
              </a:rPr>
            </a:br>
            <a:r>
              <a:rPr lang="en-US" sz="2400" dirty="0" smtClean="0">
                <a:solidFill>
                  <a:srgbClr val="00FFFF"/>
                </a:solidFill>
              </a:rPr>
              <a:t/>
            </a:r>
            <a:br>
              <a:rPr lang="en-US" sz="2400" dirty="0" smtClean="0">
                <a:solidFill>
                  <a:srgbClr val="00FFFF"/>
                </a:solidFill>
              </a:rPr>
            </a:br>
            <a:r>
              <a:rPr lang="en-US" sz="2400" dirty="0">
                <a:solidFill>
                  <a:srgbClr val="00FFFF"/>
                </a:solidFill>
              </a:rPr>
              <a:t/>
            </a:r>
            <a:br>
              <a:rPr lang="en-US" sz="2400" dirty="0">
                <a:solidFill>
                  <a:srgbClr val="00FFFF"/>
                </a:solidFill>
              </a:rPr>
            </a:br>
            <a:r>
              <a:rPr lang="en-US" sz="2400" dirty="0" smtClean="0">
                <a:solidFill>
                  <a:srgbClr val="00FFFF"/>
                </a:solidFill>
              </a:rPr>
              <a:t> </a:t>
            </a:r>
            <a:r>
              <a:rPr lang="en-US" i="1" dirty="0" smtClean="0">
                <a:solidFill>
                  <a:srgbClr val="00B0F0"/>
                </a:solidFill>
              </a:rPr>
              <a:t/>
            </a:r>
            <a:br>
              <a:rPr lang="en-US" i="1" dirty="0" smtClean="0">
                <a:solidFill>
                  <a:srgbClr val="00B0F0"/>
                </a:solidFill>
              </a:rPr>
            </a:br>
            <a:r>
              <a:rPr lang="en-US" i="1" dirty="0" smtClean="0">
                <a:solidFill>
                  <a:srgbClr val="00B0F0"/>
                </a:solidFill>
              </a:rPr>
              <a:t/>
            </a:r>
            <a:br>
              <a:rPr lang="en-US" i="1" dirty="0" smtClean="0">
                <a:solidFill>
                  <a:srgbClr val="00B0F0"/>
                </a:solidFill>
              </a:rPr>
            </a:br>
            <a:r>
              <a:rPr lang="en-US" i="1" dirty="0" smtClean="0">
                <a:solidFill>
                  <a:srgbClr val="00B0F0"/>
                </a:solidFill>
              </a:rPr>
              <a:t/>
            </a:r>
            <a:br>
              <a:rPr lang="en-US" i="1" dirty="0" smtClean="0">
                <a:solidFill>
                  <a:srgbClr val="00B0F0"/>
                </a:solidFill>
              </a:rPr>
            </a:br>
            <a:r>
              <a:rPr lang="en-US" i="1" dirty="0" smtClean="0">
                <a:solidFill>
                  <a:srgbClr val="00B0F0"/>
                </a:solidFill>
              </a:rPr>
              <a:t/>
            </a:r>
            <a:br>
              <a:rPr lang="en-US" i="1" dirty="0" smtClean="0">
                <a:solidFill>
                  <a:srgbClr val="00B0F0"/>
                </a:solidFill>
              </a:rPr>
            </a:br>
            <a:r>
              <a:rPr lang="en-US" i="1" dirty="0" smtClean="0">
                <a:solidFill>
                  <a:srgbClr val="00B0F0"/>
                </a:solidFill>
              </a:rPr>
              <a:t/>
            </a:r>
            <a:br>
              <a:rPr lang="en-US" i="1" dirty="0" smtClean="0">
                <a:solidFill>
                  <a:srgbClr val="00B0F0"/>
                </a:solidFill>
              </a:rPr>
            </a:br>
            <a:r>
              <a:rPr lang="en-US" i="1" dirty="0" smtClean="0">
                <a:solidFill>
                  <a:srgbClr val="00B0F0"/>
                </a:solidFill>
              </a:rPr>
              <a:t/>
            </a:r>
            <a:br>
              <a:rPr lang="en-US" i="1" dirty="0" smtClean="0">
                <a:solidFill>
                  <a:srgbClr val="00B0F0"/>
                </a:solidFill>
              </a:rPr>
            </a:br>
            <a:endParaRPr lang="ru-RU" i="1" dirty="0">
              <a:solidFill>
                <a:srgbClr val="00B0F0"/>
              </a:solidFill>
            </a:endParaRPr>
          </a:p>
        </p:txBody>
      </p:sp>
      <p:pic>
        <p:nvPicPr>
          <p:cNvPr id="3" name="Picture 4" descr="8"/>
          <p:cNvPicPr>
            <a:picLocks noChangeAspect="1" noChangeArrowheads="1"/>
          </p:cNvPicPr>
          <p:nvPr/>
        </p:nvPicPr>
        <p:blipFill>
          <a:blip r:embed="rId2" cstate="email"/>
          <a:srcRect/>
          <a:stretch>
            <a:fillRect/>
          </a:stretch>
        </p:blipFill>
        <p:spPr bwMode="auto">
          <a:xfrm>
            <a:off x="500034" y="3714752"/>
            <a:ext cx="3038475" cy="2835275"/>
          </a:xfrm>
          <a:prstGeom prst="rect">
            <a:avLst/>
          </a:prstGeom>
          <a:noFill/>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369072"/>
          </a:xfrm>
        </p:spPr>
        <p:txBody>
          <a:bodyPr>
            <a:normAutofit fontScale="90000"/>
          </a:bodyPr>
          <a:lstStyle/>
          <a:p>
            <a:pPr algn="l"/>
            <a:r>
              <a:rPr lang="en-US" sz="3200" dirty="0" smtClean="0">
                <a:solidFill>
                  <a:srgbClr val="FFFF66"/>
                </a:solidFill>
              </a:rPr>
              <a:t>                  </a:t>
            </a:r>
            <a:br>
              <a:rPr lang="en-US" sz="3200" dirty="0" smtClean="0">
                <a:solidFill>
                  <a:srgbClr val="FFFF66"/>
                </a:solidFill>
              </a:rPr>
            </a:br>
            <a:r>
              <a:rPr lang="en-US" sz="3200" i="1" dirty="0" smtClean="0">
                <a:solidFill>
                  <a:srgbClr val="FFFF00"/>
                </a:solidFill>
              </a:rPr>
              <a:t>The Houses of Parliament</a:t>
            </a:r>
            <a:br>
              <a:rPr lang="en-US" sz="3200" i="1" dirty="0" smtClean="0">
                <a:solidFill>
                  <a:srgbClr val="FFFF00"/>
                </a:solidFill>
              </a:rPr>
            </a:br>
            <a:r>
              <a:rPr lang="en-US" sz="3200" dirty="0" smtClean="0">
                <a:solidFill>
                  <a:srgbClr val="FFFF66"/>
                </a:solidFill>
              </a:rPr>
              <a:t/>
            </a:r>
            <a:br>
              <a:rPr lang="en-US" sz="3200" dirty="0" smtClean="0">
                <a:solidFill>
                  <a:srgbClr val="FFFF66"/>
                </a:solidFill>
              </a:rPr>
            </a:br>
            <a:r>
              <a:rPr lang="en-US" sz="2800" dirty="0" smtClean="0">
                <a:solidFill>
                  <a:srgbClr val="64DA67"/>
                </a:solidFill>
              </a:rPr>
              <a:t>The country’s leaders speak in</a:t>
            </a:r>
            <a:br>
              <a:rPr lang="en-US" sz="2800" dirty="0" smtClean="0">
                <a:solidFill>
                  <a:srgbClr val="64DA67"/>
                </a:solidFill>
              </a:rPr>
            </a:br>
            <a:r>
              <a:rPr lang="en-US" sz="2800" dirty="0" smtClean="0">
                <a:solidFill>
                  <a:srgbClr val="64DA67"/>
                </a:solidFill>
              </a:rPr>
              <a:t> the Houses of Parliament.</a:t>
            </a:r>
            <a:r>
              <a:rPr lang="en-US" sz="3200" dirty="0" smtClean="0">
                <a:solidFill>
                  <a:srgbClr val="64DA67"/>
                </a:solidFill>
              </a:rPr>
              <a:t>          </a:t>
            </a:r>
            <a:br>
              <a:rPr lang="en-US" sz="3200" dirty="0" smtClean="0">
                <a:solidFill>
                  <a:srgbClr val="64DA67"/>
                </a:solidFill>
              </a:rPr>
            </a:br>
            <a:r>
              <a:rPr lang="en-US" sz="3200" dirty="0" smtClean="0">
                <a:solidFill>
                  <a:srgbClr val="64DA67"/>
                </a:solidFill>
              </a:rPr>
              <a:t>                 </a:t>
            </a:r>
            <a:r>
              <a:rPr lang="en-US" sz="3200" dirty="0" smtClean="0">
                <a:solidFill>
                  <a:srgbClr val="FFFF66"/>
                </a:solidFill>
              </a:rPr>
              <a:t/>
            </a:r>
            <a:br>
              <a:rPr lang="en-US" sz="3200" dirty="0" smtClean="0">
                <a:solidFill>
                  <a:srgbClr val="FFFF66"/>
                </a:solidFill>
              </a:rPr>
            </a:br>
            <a:r>
              <a:rPr lang="en-US" sz="3200" dirty="0" smtClean="0">
                <a:solidFill>
                  <a:srgbClr val="FFFF66"/>
                </a:solidFill>
              </a:rPr>
              <a:t/>
            </a:r>
            <a:br>
              <a:rPr lang="en-US" sz="3200" dirty="0" smtClean="0">
                <a:solidFill>
                  <a:srgbClr val="FFFF66"/>
                </a:solidFill>
              </a:rPr>
            </a:br>
            <a:r>
              <a:rPr lang="en-US" sz="3200" dirty="0" smtClean="0">
                <a:solidFill>
                  <a:srgbClr val="FFFF66"/>
                </a:solidFill>
              </a:rPr>
              <a:t>                 </a:t>
            </a:r>
            <a:br>
              <a:rPr lang="en-US" sz="3200" dirty="0" smtClean="0">
                <a:solidFill>
                  <a:srgbClr val="FFFF66"/>
                </a:solidFill>
              </a:rPr>
            </a:br>
            <a:r>
              <a:rPr lang="en-US" sz="3200" i="1" dirty="0" smtClean="0">
                <a:solidFill>
                  <a:srgbClr val="FFFF00"/>
                </a:solidFill>
              </a:rPr>
              <a:t>                    Westminster</a:t>
            </a:r>
            <a:br>
              <a:rPr lang="en-US" sz="3200" i="1" dirty="0" smtClean="0">
                <a:solidFill>
                  <a:srgbClr val="FFFF00"/>
                </a:solidFill>
              </a:rPr>
            </a:br>
            <a:r>
              <a:rPr lang="en-US" sz="3200" i="1" dirty="0" smtClean="0">
                <a:solidFill>
                  <a:srgbClr val="FFFF00"/>
                </a:solidFill>
              </a:rPr>
              <a:t>                      Abbey </a:t>
            </a:r>
            <a:r>
              <a:rPr lang="en-US" sz="3200" dirty="0" smtClean="0">
                <a:solidFill>
                  <a:srgbClr val="FFFF66"/>
                </a:solidFill>
              </a:rPr>
              <a:t/>
            </a:r>
            <a:br>
              <a:rPr lang="en-US" sz="3200" dirty="0" smtClean="0">
                <a:solidFill>
                  <a:srgbClr val="FFFF66"/>
                </a:solidFill>
              </a:rPr>
            </a:br>
            <a:r>
              <a:rPr lang="en-US" sz="3100" dirty="0" smtClean="0">
                <a:solidFill>
                  <a:srgbClr val="FFFF66"/>
                </a:solidFill>
              </a:rPr>
              <a:t>                    </a:t>
            </a:r>
            <a:r>
              <a:rPr lang="en-US" sz="3100" dirty="0" smtClean="0">
                <a:solidFill>
                  <a:srgbClr val="66FF66"/>
                </a:solidFill>
              </a:rPr>
              <a:t>It is a symbol of England.                                W                 Westminster Abbey was                        u                  founded by St Peter himself. </a:t>
            </a:r>
            <a:r>
              <a:rPr lang="en-US" sz="3100" dirty="0" smtClean="0">
                <a:solidFill>
                  <a:srgbClr val="FFFF66"/>
                </a:solidFill>
              </a:rPr>
              <a:t/>
            </a:r>
            <a:br>
              <a:rPr lang="en-US" sz="3100" dirty="0" smtClean="0">
                <a:solidFill>
                  <a:srgbClr val="FFFF66"/>
                </a:solidFill>
              </a:rPr>
            </a:br>
            <a:r>
              <a:rPr lang="en-US" sz="3100" dirty="0" smtClean="0">
                <a:solidFill>
                  <a:srgbClr val="FFFF66"/>
                </a:solidFill>
              </a:rPr>
              <a:t>                    </a:t>
            </a:r>
            <a:r>
              <a:rPr lang="en-US" sz="3100" dirty="0" smtClean="0">
                <a:solidFill>
                  <a:srgbClr val="66FF66"/>
                </a:solidFill>
              </a:rPr>
              <a:t>The coronation of all British Kings and    Queens takes place there.</a:t>
            </a:r>
            <a:r>
              <a:rPr lang="ru-RU" sz="3100" dirty="0" smtClean="0">
                <a:solidFill>
                  <a:srgbClr val="66FF66"/>
                </a:solidFill>
              </a:rPr>
              <a:t/>
            </a:r>
            <a:br>
              <a:rPr lang="ru-RU" sz="3100" dirty="0" smtClean="0">
                <a:solidFill>
                  <a:srgbClr val="66FF66"/>
                </a:solidFill>
              </a:rPr>
            </a:br>
            <a:endParaRPr lang="ru-RU" sz="3100" dirty="0"/>
          </a:p>
        </p:txBody>
      </p:sp>
      <p:pic>
        <p:nvPicPr>
          <p:cNvPr id="3" name="Picture 4" descr="6"/>
          <p:cNvPicPr>
            <a:picLocks noChangeAspect="1" noChangeArrowheads="1"/>
          </p:cNvPicPr>
          <p:nvPr/>
        </p:nvPicPr>
        <p:blipFill>
          <a:blip r:embed="rId2" cstate="email"/>
          <a:srcRect/>
          <a:stretch>
            <a:fillRect/>
          </a:stretch>
        </p:blipFill>
        <p:spPr bwMode="auto">
          <a:xfrm>
            <a:off x="214282" y="3643314"/>
            <a:ext cx="2314575" cy="2978150"/>
          </a:xfrm>
          <a:prstGeom prst="rect">
            <a:avLst/>
          </a:prstGeom>
          <a:noFill/>
        </p:spPr>
      </p:pic>
      <p:pic>
        <p:nvPicPr>
          <p:cNvPr id="4" name="Picture 4" descr="5"/>
          <p:cNvPicPr>
            <a:picLocks noChangeAspect="1" noChangeArrowheads="1"/>
          </p:cNvPicPr>
          <p:nvPr/>
        </p:nvPicPr>
        <p:blipFill>
          <a:blip r:embed="rId3" cstate="email"/>
          <a:srcRect/>
          <a:stretch>
            <a:fillRect/>
          </a:stretch>
        </p:blipFill>
        <p:spPr bwMode="auto">
          <a:xfrm>
            <a:off x="5786446" y="285728"/>
            <a:ext cx="2928726" cy="3089887"/>
          </a:xfrm>
          <a:prstGeom prst="rect">
            <a:avLst/>
          </a:prstGeom>
          <a:noFill/>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297634"/>
          </a:xfrm>
        </p:spPr>
        <p:txBody>
          <a:bodyPr>
            <a:normAutofit fontScale="90000"/>
          </a:bodyPr>
          <a:lstStyle/>
          <a:p>
            <a:r>
              <a:rPr lang="en-US" i="1" dirty="0" smtClean="0">
                <a:solidFill>
                  <a:srgbClr val="66FF33"/>
                </a:solidFill>
              </a:rPr>
              <a:t>Parks and Gardens of London</a:t>
            </a:r>
            <a:r>
              <a:rPr lang="en-US" dirty="0" smtClean="0">
                <a:solidFill>
                  <a:srgbClr val="66FF33"/>
                </a:solidFill>
              </a:rPr>
              <a:t/>
            </a:r>
            <a:br>
              <a:rPr lang="en-US" dirty="0" smtClean="0">
                <a:solidFill>
                  <a:srgbClr val="66FF33"/>
                </a:solidFill>
              </a:rPr>
            </a:br>
            <a:r>
              <a:rPr lang="en-US" dirty="0" smtClean="0">
                <a:solidFill>
                  <a:srgbClr val="66FF33"/>
                </a:solidFill>
              </a:rPr>
              <a:t/>
            </a:r>
            <a:br>
              <a:rPr lang="en-US" dirty="0" smtClean="0">
                <a:solidFill>
                  <a:srgbClr val="66FF33"/>
                </a:solidFill>
              </a:rPr>
            </a:br>
            <a:r>
              <a:rPr lang="en-US" sz="3100" dirty="0" smtClean="0">
                <a:solidFill>
                  <a:srgbClr val="FFFF00"/>
                </a:solidFill>
              </a:rPr>
              <a:t>The Royal Parks are the property of the Royal family. They are Hyde Park, Green Park, St James’s Park, Regent’s Park and Kensington Gardens.</a:t>
            </a:r>
            <a:r>
              <a:rPr lang="en-US" sz="3100" dirty="0" smtClean="0">
                <a:solidFill>
                  <a:srgbClr val="66FF33"/>
                </a:solidFill>
              </a:rPr>
              <a:t/>
            </a:r>
            <a:br>
              <a:rPr lang="en-US" sz="3100" dirty="0" smtClean="0">
                <a:solidFill>
                  <a:srgbClr val="66FF33"/>
                </a:solidFill>
              </a:rPr>
            </a:br>
            <a:r>
              <a:rPr lang="en-US" sz="3100" dirty="0" smtClean="0">
                <a:solidFill>
                  <a:srgbClr val="66FF33"/>
                </a:solidFill>
              </a:rPr>
              <a:t/>
            </a:r>
            <a:br>
              <a:rPr lang="en-US" sz="3100" dirty="0" smtClean="0">
                <a:solidFill>
                  <a:srgbClr val="66FF33"/>
                </a:solidFill>
              </a:rPr>
            </a:br>
            <a:r>
              <a:rPr lang="en-US" dirty="0" smtClean="0">
                <a:solidFill>
                  <a:srgbClr val="66FF33"/>
                </a:solidFill>
              </a:rPr>
              <a:t/>
            </a:r>
            <a:br>
              <a:rPr lang="en-US" dirty="0" smtClean="0">
                <a:solidFill>
                  <a:srgbClr val="66FF33"/>
                </a:solidFill>
              </a:rPr>
            </a:br>
            <a:r>
              <a:rPr lang="en-US" dirty="0" smtClean="0">
                <a:solidFill>
                  <a:srgbClr val="66FF33"/>
                </a:solidFill>
              </a:rPr>
              <a:t/>
            </a:r>
            <a:br>
              <a:rPr lang="en-US" dirty="0" smtClean="0">
                <a:solidFill>
                  <a:srgbClr val="66FF33"/>
                </a:solidFill>
              </a:rPr>
            </a:br>
            <a:r>
              <a:rPr lang="en-US" dirty="0" smtClean="0">
                <a:solidFill>
                  <a:srgbClr val="66FF33"/>
                </a:solidFill>
              </a:rPr>
              <a:t/>
            </a:r>
            <a:br>
              <a:rPr lang="en-US" dirty="0" smtClean="0">
                <a:solidFill>
                  <a:srgbClr val="66FF33"/>
                </a:solidFill>
              </a:rPr>
            </a:br>
            <a:r>
              <a:rPr lang="en-US" dirty="0" smtClean="0">
                <a:solidFill>
                  <a:srgbClr val="66FF33"/>
                </a:solidFill>
              </a:rPr>
              <a:t/>
            </a:r>
            <a:br>
              <a:rPr lang="en-US" dirty="0" smtClean="0">
                <a:solidFill>
                  <a:srgbClr val="66FF33"/>
                </a:solidFill>
              </a:rPr>
            </a:br>
            <a:endParaRPr lang="ru-RU" dirty="0"/>
          </a:p>
        </p:txBody>
      </p:sp>
      <p:pic>
        <p:nvPicPr>
          <p:cNvPr id="3" name="Picture 4" descr="3"/>
          <p:cNvPicPr>
            <a:picLocks noChangeAspect="1" noChangeArrowheads="1"/>
          </p:cNvPicPr>
          <p:nvPr/>
        </p:nvPicPr>
        <p:blipFill>
          <a:blip r:embed="rId2" cstate="email"/>
          <a:srcRect/>
          <a:stretch>
            <a:fillRect/>
          </a:stretch>
        </p:blipFill>
        <p:spPr bwMode="auto">
          <a:xfrm>
            <a:off x="3357554" y="3214686"/>
            <a:ext cx="2357454" cy="3499148"/>
          </a:xfrm>
          <a:prstGeom prst="rect">
            <a:avLst/>
          </a:prstGeom>
          <a:noFill/>
        </p:spPr>
      </p:pic>
      <p:pic>
        <p:nvPicPr>
          <p:cNvPr id="4" name="Picture 6" descr="2"/>
          <p:cNvPicPr>
            <a:picLocks noChangeAspect="1" noChangeArrowheads="1"/>
          </p:cNvPicPr>
          <p:nvPr/>
        </p:nvPicPr>
        <p:blipFill>
          <a:blip r:embed="rId3" cstate="email"/>
          <a:srcRect/>
          <a:stretch>
            <a:fillRect/>
          </a:stretch>
        </p:blipFill>
        <p:spPr bwMode="auto">
          <a:xfrm rot="991441">
            <a:off x="6165496" y="4514783"/>
            <a:ext cx="2729653" cy="1933689"/>
          </a:xfrm>
          <a:prstGeom prst="rect">
            <a:avLst/>
          </a:prstGeom>
          <a:noFill/>
        </p:spPr>
      </p:pic>
      <p:pic>
        <p:nvPicPr>
          <p:cNvPr id="5" name="Picture 5" descr="1"/>
          <p:cNvPicPr>
            <a:picLocks noChangeAspect="1" noChangeArrowheads="1"/>
          </p:cNvPicPr>
          <p:nvPr/>
        </p:nvPicPr>
        <p:blipFill>
          <a:blip r:embed="rId4" cstate="email"/>
          <a:srcRect/>
          <a:stretch>
            <a:fillRect/>
          </a:stretch>
        </p:blipFill>
        <p:spPr bwMode="auto">
          <a:xfrm rot="20557749">
            <a:off x="239160" y="4473249"/>
            <a:ext cx="2743771" cy="2021260"/>
          </a:xfrm>
          <a:prstGeom prst="rect">
            <a:avLst/>
          </a:prstGeom>
          <a:noFill/>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369072"/>
          </a:xfrm>
        </p:spPr>
        <p:txBody>
          <a:bodyPr>
            <a:normAutofit/>
          </a:bodyPr>
          <a:lstStyle/>
          <a:p>
            <a:r>
              <a:rPr lang="en-US" sz="6600" i="1" dirty="0" smtClean="0">
                <a:solidFill>
                  <a:srgbClr val="00B0F0"/>
                </a:solidFill>
              </a:rPr>
              <a:t>Have a good time</a:t>
            </a:r>
            <a:br>
              <a:rPr lang="en-US" sz="6600" i="1" dirty="0" smtClean="0">
                <a:solidFill>
                  <a:srgbClr val="00B0F0"/>
                </a:solidFill>
              </a:rPr>
            </a:br>
            <a:r>
              <a:rPr lang="en-US" sz="6600" i="1" dirty="0" smtClean="0">
                <a:solidFill>
                  <a:srgbClr val="00B0F0"/>
                </a:solidFill>
              </a:rPr>
              <a:t>in</a:t>
            </a:r>
            <a:r>
              <a:rPr lang="en-US" sz="6600" dirty="0" smtClean="0"/>
              <a:t/>
            </a:r>
            <a:br>
              <a:rPr lang="en-US" sz="6600" dirty="0" smtClean="0"/>
            </a:br>
            <a:r>
              <a:rPr lang="en-US" sz="9600" i="1" dirty="0" smtClean="0">
                <a:solidFill>
                  <a:srgbClr val="FF00FF"/>
                </a:solidFill>
              </a:rPr>
              <a:t>London!!!</a:t>
            </a:r>
            <a:endParaRPr lang="ru-RU" sz="9600" i="1" dirty="0">
              <a:solidFill>
                <a:srgbClr val="FF00FF"/>
              </a:solidFill>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440510"/>
          </a:xfrm>
        </p:spPr>
        <p:txBody>
          <a:bodyPr>
            <a:normAutofit/>
          </a:bodyPr>
          <a:lstStyle/>
          <a:p>
            <a:r>
              <a:rPr lang="en-US" sz="6000" dirty="0" smtClean="0">
                <a:solidFill>
                  <a:schemeClr val="accent6">
                    <a:lumMod val="75000"/>
                  </a:schemeClr>
                </a:solidFill>
              </a:rPr>
              <a:t>My last weekend</a:t>
            </a:r>
            <a:r>
              <a:rPr lang="en-US" sz="6000" dirty="0" smtClean="0">
                <a:solidFill>
                  <a:srgbClr val="FF00FF"/>
                </a:solidFill>
              </a:rPr>
              <a:t/>
            </a:r>
            <a:br>
              <a:rPr lang="en-US" sz="6000" dirty="0" smtClean="0">
                <a:solidFill>
                  <a:srgbClr val="FF00FF"/>
                </a:solidFill>
              </a:rPr>
            </a:br>
            <a:r>
              <a:rPr lang="en-US" sz="6000" dirty="0" smtClean="0">
                <a:solidFill>
                  <a:schemeClr val="accent6">
                    <a:lumMod val="75000"/>
                  </a:schemeClr>
                </a:solidFill>
              </a:rPr>
              <a:t/>
            </a:r>
            <a:br>
              <a:rPr lang="en-US" sz="6000" dirty="0" smtClean="0">
                <a:solidFill>
                  <a:schemeClr val="accent6">
                    <a:lumMod val="75000"/>
                  </a:schemeClr>
                </a:solidFill>
              </a:rPr>
            </a:br>
            <a:r>
              <a:rPr lang="en-US" sz="3600" u="sng" dirty="0" smtClean="0">
                <a:solidFill>
                  <a:schemeClr val="accent6">
                    <a:lumMod val="60000"/>
                    <a:lumOff val="40000"/>
                  </a:schemeClr>
                </a:solidFill>
              </a:rPr>
              <a:t>Author:</a:t>
            </a:r>
            <a:r>
              <a:rPr lang="en-US" sz="4000" dirty="0" smtClean="0">
                <a:solidFill>
                  <a:schemeClr val="accent6">
                    <a:lumMod val="75000"/>
                  </a:schemeClr>
                </a:solidFill>
              </a:rPr>
              <a:t> </a:t>
            </a:r>
            <a:r>
              <a:rPr lang="en-US" sz="3600" dirty="0" err="1" smtClean="0">
                <a:solidFill>
                  <a:schemeClr val="accent6">
                    <a:lumMod val="75000"/>
                  </a:schemeClr>
                </a:solidFill>
              </a:rPr>
              <a:t>Gorodnow</a:t>
            </a:r>
            <a:r>
              <a:rPr lang="en-US" sz="3600" dirty="0" smtClean="0">
                <a:solidFill>
                  <a:schemeClr val="accent6">
                    <a:lumMod val="75000"/>
                  </a:schemeClr>
                </a:solidFill>
              </a:rPr>
              <a:t/>
            </a:r>
            <a:br>
              <a:rPr lang="en-US" sz="3600" dirty="0" smtClean="0">
                <a:solidFill>
                  <a:schemeClr val="accent6">
                    <a:lumMod val="75000"/>
                  </a:schemeClr>
                </a:solidFill>
              </a:rPr>
            </a:br>
            <a:r>
              <a:rPr lang="en-US" sz="3600" dirty="0" smtClean="0">
                <a:solidFill>
                  <a:schemeClr val="accent6">
                    <a:lumMod val="75000"/>
                  </a:schemeClr>
                </a:solidFill>
              </a:rPr>
              <a:t>           </a:t>
            </a:r>
            <a:r>
              <a:rPr lang="en-US" sz="3600" dirty="0" err="1" smtClean="0">
                <a:solidFill>
                  <a:schemeClr val="accent6">
                    <a:lumMod val="75000"/>
                  </a:schemeClr>
                </a:solidFill>
              </a:rPr>
              <a:t>Daniil</a:t>
            </a:r>
            <a:r>
              <a:rPr lang="en-US" sz="3600" dirty="0" smtClean="0">
                <a:solidFill>
                  <a:schemeClr val="accent6">
                    <a:lumMod val="75000"/>
                  </a:schemeClr>
                </a:solidFill>
              </a:rPr>
              <a:t>,</a:t>
            </a:r>
            <a:br>
              <a:rPr lang="en-US" sz="3600" dirty="0" smtClean="0">
                <a:solidFill>
                  <a:schemeClr val="accent6">
                    <a:lumMod val="75000"/>
                  </a:schemeClr>
                </a:solidFill>
              </a:rPr>
            </a:br>
            <a:r>
              <a:rPr lang="en-US" sz="3600" dirty="0" smtClean="0">
                <a:solidFill>
                  <a:schemeClr val="accent6">
                    <a:lumMod val="75000"/>
                  </a:schemeClr>
                </a:solidFill>
              </a:rPr>
              <a:t>              5-1th form,</a:t>
            </a:r>
            <a:br>
              <a:rPr lang="en-US" sz="3600" dirty="0" smtClean="0">
                <a:solidFill>
                  <a:schemeClr val="accent6">
                    <a:lumMod val="75000"/>
                  </a:schemeClr>
                </a:solidFill>
              </a:rPr>
            </a:br>
            <a:r>
              <a:rPr lang="en-US" sz="3600" dirty="0" smtClean="0">
                <a:solidFill>
                  <a:schemeClr val="accent6">
                    <a:lumMod val="75000"/>
                  </a:schemeClr>
                </a:solidFill>
              </a:rPr>
              <a:t>             school 17. </a:t>
            </a:r>
            <a:br>
              <a:rPr lang="en-US" sz="3600" dirty="0" smtClean="0">
                <a:solidFill>
                  <a:schemeClr val="accent6">
                    <a:lumMod val="75000"/>
                  </a:schemeClr>
                </a:solidFill>
              </a:rPr>
            </a:br>
            <a:r>
              <a:rPr lang="en-US" sz="6000" dirty="0" smtClean="0">
                <a:solidFill>
                  <a:schemeClr val="accent6">
                    <a:lumMod val="75000"/>
                  </a:schemeClr>
                </a:solidFill>
              </a:rPr>
              <a:t/>
            </a:r>
            <a:br>
              <a:rPr lang="en-US" sz="6000" dirty="0" smtClean="0">
                <a:solidFill>
                  <a:schemeClr val="accent6">
                    <a:lumMod val="75000"/>
                  </a:schemeClr>
                </a:solidFill>
              </a:rPr>
            </a:br>
            <a:r>
              <a:rPr lang="en-US" sz="2400" dirty="0" smtClean="0">
                <a:solidFill>
                  <a:schemeClr val="accent6">
                    <a:lumMod val="75000"/>
                  </a:schemeClr>
                </a:solidFill>
              </a:rPr>
              <a:t>Tver,201</a:t>
            </a:r>
            <a:r>
              <a:rPr lang="ru-RU" sz="2400" dirty="0" smtClean="0">
                <a:solidFill>
                  <a:schemeClr val="accent6">
                    <a:lumMod val="75000"/>
                  </a:schemeClr>
                </a:solidFill>
              </a:rPr>
              <a:t>2</a:t>
            </a:r>
            <a:endParaRPr lang="ru-RU" sz="2400" dirty="0">
              <a:solidFill>
                <a:schemeClr val="accent6">
                  <a:lumMod val="75000"/>
                </a:schemeClr>
              </a:solidFill>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440510"/>
          </a:xfrm>
        </p:spPr>
        <p:txBody>
          <a:bodyPr/>
          <a:lstStyle/>
          <a:p>
            <a:r>
              <a:rPr lang="en-US" dirty="0" smtClean="0">
                <a:solidFill>
                  <a:srgbClr val="2E08B8"/>
                </a:solidFill>
              </a:rPr>
              <a:t>I spent my last Weekend at the cinema, at the cafe, and in the park near the river!</a:t>
            </a:r>
            <a:br>
              <a:rPr lang="en-US" dirty="0" smtClean="0">
                <a:solidFill>
                  <a:srgbClr val="2E08B8"/>
                </a:solidFill>
              </a:rPr>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ru-RU" dirty="0"/>
          </a:p>
        </p:txBody>
      </p:sp>
      <p:graphicFrame>
        <p:nvGraphicFramePr>
          <p:cNvPr id="4098" name="Object 2"/>
          <p:cNvGraphicFramePr>
            <a:graphicFrameLocks noChangeAspect="1"/>
          </p:cNvGraphicFramePr>
          <p:nvPr/>
        </p:nvGraphicFramePr>
        <p:xfrm>
          <a:off x="1928794" y="2847348"/>
          <a:ext cx="5402261" cy="3859834"/>
        </p:xfrm>
        <a:graphic>
          <a:graphicData uri="http://schemas.openxmlformats.org/presentationml/2006/ole">
            <p:oleObj spid="_x0000_s4098" name="Document" r:id="rId3" imgW="9687948" imgH="6921516" progId="Word.Document.8">
              <p:embed/>
            </p:oleObj>
          </a:graphicData>
        </a:graphic>
      </p:graphicFrame>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369072"/>
          </a:xfrm>
        </p:spPr>
        <p:txBody>
          <a:bodyPr>
            <a:normAutofit fontScale="90000"/>
          </a:bodyPr>
          <a:lstStyle/>
          <a:p>
            <a:r>
              <a:rPr lang="en-US" dirty="0" smtClean="0"/>
              <a:t/>
            </a:r>
            <a:br>
              <a:rPr lang="en-US" dirty="0" smtClean="0"/>
            </a:br>
            <a:r>
              <a:rPr lang="en-US" sz="4900" dirty="0" smtClean="0">
                <a:solidFill>
                  <a:srgbClr val="B83A08"/>
                </a:solidFill>
              </a:rPr>
              <a:t>I enjoyed a new film, called </a:t>
            </a:r>
            <a:br>
              <a:rPr lang="en-US" sz="4900" dirty="0" smtClean="0">
                <a:solidFill>
                  <a:srgbClr val="B83A08"/>
                </a:solidFill>
              </a:rPr>
            </a:br>
            <a:r>
              <a:rPr lang="en-US" sz="4900" dirty="0" smtClean="0">
                <a:solidFill>
                  <a:srgbClr val="B83A08"/>
                </a:solidFill>
              </a:rPr>
              <a:t>‘‘Harry Porter’’.</a:t>
            </a:r>
            <a:br>
              <a:rPr lang="en-US" sz="4900" dirty="0" smtClean="0">
                <a:solidFill>
                  <a:srgbClr val="B83A08"/>
                </a:solidFill>
              </a:rPr>
            </a:br>
            <a:r>
              <a:rPr lang="en-US" sz="4900" dirty="0" smtClean="0">
                <a:solidFill>
                  <a:srgbClr val="B83A08"/>
                </a:solidFill>
              </a:rPr>
              <a:t>It was fantastic!</a:t>
            </a: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ru-RU" dirty="0"/>
          </a:p>
        </p:txBody>
      </p:sp>
      <p:pic>
        <p:nvPicPr>
          <p:cNvPr id="3074" name="Picture 2" descr="N:\Открытый урок\КИНОТЕАТР.JPG"/>
          <p:cNvPicPr>
            <a:picLocks noChangeAspect="1" noChangeArrowheads="1"/>
          </p:cNvPicPr>
          <p:nvPr/>
        </p:nvPicPr>
        <p:blipFill>
          <a:blip r:embed="rId2" cstate="print"/>
          <a:srcRect/>
          <a:stretch>
            <a:fillRect/>
          </a:stretch>
        </p:blipFill>
        <p:spPr bwMode="auto">
          <a:xfrm>
            <a:off x="467544" y="2500947"/>
            <a:ext cx="3096344" cy="41359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76" name="Picture 4" descr="N:\Открытый урок\даня в очках.jpg"/>
          <p:cNvPicPr>
            <a:picLocks noChangeAspect="1" noChangeArrowheads="1"/>
          </p:cNvPicPr>
          <p:nvPr/>
        </p:nvPicPr>
        <p:blipFill>
          <a:blip r:embed="rId3" cstate="print"/>
          <a:srcRect/>
          <a:stretch>
            <a:fillRect/>
          </a:stretch>
        </p:blipFill>
        <p:spPr bwMode="auto">
          <a:xfrm>
            <a:off x="5580112" y="2492896"/>
            <a:ext cx="3087216" cy="41162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440510"/>
          </a:xfrm>
        </p:spPr>
        <p:txBody>
          <a:bodyPr>
            <a:normAutofit/>
          </a:bodyPr>
          <a:lstStyle/>
          <a:p>
            <a:r>
              <a:rPr lang="en-US" sz="4800" dirty="0" smtClean="0">
                <a:solidFill>
                  <a:srgbClr val="00B050"/>
                </a:solidFill>
              </a:rPr>
              <a:t>After the cinema we walked near the river Volga!</a:t>
            </a:r>
            <a:br>
              <a:rPr lang="en-US" sz="4800" dirty="0" smtClean="0">
                <a:solidFill>
                  <a:srgbClr val="00B050"/>
                </a:solidFill>
              </a:rPr>
            </a:br>
            <a:r>
              <a:rPr lang="en-US" sz="4800" dirty="0" smtClean="0">
                <a:solidFill>
                  <a:srgbClr val="00B050"/>
                </a:solidFill>
              </a:rPr>
              <a:t/>
            </a:r>
            <a:br>
              <a:rPr lang="en-US" sz="4800" dirty="0" smtClean="0">
                <a:solidFill>
                  <a:srgbClr val="00B050"/>
                </a:solidFill>
              </a:rPr>
            </a:br>
            <a:r>
              <a:rPr lang="en-US" sz="4800" dirty="0" smtClean="0">
                <a:solidFill>
                  <a:srgbClr val="00B050"/>
                </a:solidFill>
              </a:rPr>
              <a:t/>
            </a:r>
            <a:br>
              <a:rPr lang="en-US" sz="4800" dirty="0" smtClean="0">
                <a:solidFill>
                  <a:srgbClr val="00B050"/>
                </a:solidFill>
              </a:rPr>
            </a:br>
            <a:r>
              <a:rPr lang="en-US" sz="4800" dirty="0" smtClean="0">
                <a:solidFill>
                  <a:srgbClr val="00B050"/>
                </a:solidFill>
              </a:rPr>
              <a:t/>
            </a:r>
            <a:br>
              <a:rPr lang="en-US" sz="4800" dirty="0" smtClean="0">
                <a:solidFill>
                  <a:srgbClr val="00B050"/>
                </a:solidFill>
              </a:rPr>
            </a:br>
            <a:r>
              <a:rPr lang="en-US" sz="4800" dirty="0" smtClean="0">
                <a:solidFill>
                  <a:srgbClr val="00B050"/>
                </a:solidFill>
              </a:rPr>
              <a:t/>
            </a:r>
            <a:br>
              <a:rPr lang="en-US" sz="4800" dirty="0" smtClean="0">
                <a:solidFill>
                  <a:srgbClr val="00B050"/>
                </a:solidFill>
              </a:rPr>
            </a:br>
            <a:endParaRPr lang="ru-RU" sz="4800" dirty="0">
              <a:solidFill>
                <a:srgbClr val="00B050"/>
              </a:solidFill>
            </a:endParaRPr>
          </a:p>
        </p:txBody>
      </p:sp>
      <p:pic>
        <p:nvPicPr>
          <p:cNvPr id="5122" name="Picture 2" descr="N:\Открытый урок\ВОЛГА.JPG"/>
          <p:cNvPicPr>
            <a:picLocks noChangeAspect="1" noChangeArrowheads="1"/>
          </p:cNvPicPr>
          <p:nvPr/>
        </p:nvPicPr>
        <p:blipFill>
          <a:blip r:embed="rId2" cstate="print"/>
          <a:srcRect/>
          <a:stretch>
            <a:fillRect/>
          </a:stretch>
        </p:blipFill>
        <p:spPr bwMode="auto">
          <a:xfrm>
            <a:off x="3131840" y="2924944"/>
            <a:ext cx="2806344" cy="36524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440510"/>
          </a:xfrm>
        </p:spPr>
        <p:txBody>
          <a:bodyPr/>
          <a:lstStyle/>
          <a:p>
            <a:r>
              <a:rPr lang="en-US" sz="4800" dirty="0" smtClean="0">
                <a:solidFill>
                  <a:srgbClr val="B83A08"/>
                </a:solidFill>
              </a:rPr>
              <a:t>My </a:t>
            </a:r>
            <a:r>
              <a:rPr lang="en-US" sz="4800" dirty="0" err="1" smtClean="0">
                <a:solidFill>
                  <a:srgbClr val="B83A08"/>
                </a:solidFill>
              </a:rPr>
              <a:t>favourite</a:t>
            </a:r>
            <a:r>
              <a:rPr lang="en-US" sz="4800" dirty="0" smtClean="0">
                <a:solidFill>
                  <a:srgbClr val="B83A08"/>
                </a:solidFill>
              </a:rPr>
              <a:t> tasty food!!!</a:t>
            </a:r>
            <a:br>
              <a:rPr lang="en-US" sz="4800" dirty="0" smtClean="0">
                <a:solidFill>
                  <a:srgbClr val="B83A08"/>
                </a:solidFill>
              </a:rPr>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ru-RU" dirty="0"/>
          </a:p>
        </p:txBody>
      </p:sp>
      <p:pic>
        <p:nvPicPr>
          <p:cNvPr id="6146" name="Picture 2" descr="N:\Открытый урок\МОРОЖЕНОЕ.JPG"/>
          <p:cNvPicPr>
            <a:picLocks noChangeAspect="1" noChangeArrowheads="1"/>
          </p:cNvPicPr>
          <p:nvPr/>
        </p:nvPicPr>
        <p:blipFill>
          <a:blip r:embed="rId2" cstate="print"/>
          <a:srcRect/>
          <a:stretch>
            <a:fillRect/>
          </a:stretch>
        </p:blipFill>
        <p:spPr bwMode="auto">
          <a:xfrm>
            <a:off x="2627784" y="1988840"/>
            <a:ext cx="3528392" cy="47131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571472" y="285728"/>
            <a:ext cx="8229600" cy="6429420"/>
          </a:xfrm>
        </p:spPr>
        <p:txBody>
          <a:bodyPr>
            <a:normAutofit fontScale="90000"/>
          </a:bodyPr>
          <a:lstStyle/>
          <a:p>
            <a:r>
              <a:rPr lang="en-US" sz="8000" b="1" dirty="0" smtClean="0">
                <a:solidFill>
                  <a:srgbClr val="FF0000"/>
                </a:solidFill>
              </a:rPr>
              <a:t>Translate </a:t>
            </a:r>
            <a:r>
              <a:rPr lang="ru-RU" sz="8000" b="1" dirty="0">
                <a:solidFill>
                  <a:srgbClr val="FF0000"/>
                </a:solidFill>
              </a:rPr>
              <a:t/>
            </a:r>
            <a:br>
              <a:rPr lang="ru-RU" sz="8000" b="1" dirty="0">
                <a:solidFill>
                  <a:srgbClr val="FF0000"/>
                </a:solidFill>
              </a:rPr>
            </a:br>
            <a:r>
              <a:rPr lang="en-US" sz="8000" b="1" dirty="0">
                <a:solidFill>
                  <a:srgbClr val="FF0000"/>
                </a:solidFill>
              </a:rPr>
              <a:t>From</a:t>
            </a:r>
            <a:r>
              <a:rPr lang="ru-RU" sz="8000" b="1" dirty="0">
                <a:solidFill>
                  <a:srgbClr val="FF0000"/>
                </a:solidFill>
              </a:rPr>
              <a:t/>
            </a:r>
            <a:br>
              <a:rPr lang="ru-RU" sz="8000" b="1" dirty="0">
                <a:solidFill>
                  <a:srgbClr val="FF0000"/>
                </a:solidFill>
              </a:rPr>
            </a:br>
            <a:r>
              <a:rPr lang="en-US" sz="8000" b="1" dirty="0">
                <a:solidFill>
                  <a:srgbClr val="FF0000"/>
                </a:solidFill>
              </a:rPr>
              <a:t>Russian</a:t>
            </a:r>
            <a:r>
              <a:rPr lang="ru-RU" sz="8000" b="1" dirty="0">
                <a:solidFill>
                  <a:srgbClr val="FF0000"/>
                </a:solidFill>
              </a:rPr>
              <a:t/>
            </a:r>
            <a:br>
              <a:rPr lang="ru-RU" sz="8000" b="1" dirty="0">
                <a:solidFill>
                  <a:srgbClr val="FF0000"/>
                </a:solidFill>
              </a:rPr>
            </a:br>
            <a:r>
              <a:rPr lang="en-US" sz="8000" b="1" dirty="0">
                <a:solidFill>
                  <a:srgbClr val="FF0000"/>
                </a:solidFill>
              </a:rPr>
              <a:t>Into</a:t>
            </a:r>
            <a:r>
              <a:rPr lang="ru-RU" sz="8000" b="1" dirty="0">
                <a:solidFill>
                  <a:srgbClr val="FF0000"/>
                </a:solidFill>
              </a:rPr>
              <a:t/>
            </a:r>
            <a:br>
              <a:rPr lang="ru-RU" sz="8000" b="1" dirty="0">
                <a:solidFill>
                  <a:srgbClr val="FF0000"/>
                </a:solidFill>
              </a:rPr>
            </a:br>
            <a:r>
              <a:rPr lang="en-US" sz="8000" b="1" dirty="0" smtClean="0">
                <a:solidFill>
                  <a:srgbClr val="FF0000"/>
                </a:solidFill>
              </a:rPr>
              <a:t>English</a:t>
            </a:r>
            <a:r>
              <a:rPr lang="ru-RU" sz="8000" b="1" dirty="0" smtClean="0">
                <a:solidFill>
                  <a:srgbClr val="FF0000"/>
                </a:solidFill>
              </a:rPr>
              <a:t>:</a:t>
            </a:r>
            <a:r>
              <a:rPr lang="ru-RU" dirty="0"/>
              <a:t/>
            </a:r>
            <a:br>
              <a:rPr lang="ru-RU" dirty="0"/>
            </a:br>
            <a:r>
              <a:rPr lang="en-US" dirty="0"/>
              <a:t> </a:t>
            </a:r>
            <a:r>
              <a:rPr lang="ru-RU" dirty="0"/>
              <a:t/>
            </a:r>
            <a:br>
              <a:rPr lang="ru-RU" dirty="0"/>
            </a:br>
            <a:endParaRPr lang="ru-RU" dirty="0"/>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297634"/>
          </a:xfrm>
        </p:spPr>
        <p:txBody>
          <a:bodyPr>
            <a:normAutofit fontScale="90000"/>
          </a:bodyPr>
          <a:lstStyle/>
          <a:p>
            <a:r>
              <a:rPr lang="en-US" sz="4900" dirty="0" smtClean="0">
                <a:solidFill>
                  <a:srgbClr val="FFFF00"/>
                </a:solidFill>
              </a:rPr>
              <a:t>The weekend was over.</a:t>
            </a:r>
            <a:br>
              <a:rPr lang="en-US" sz="4900" dirty="0" smtClean="0">
                <a:solidFill>
                  <a:srgbClr val="FFFF00"/>
                </a:solidFill>
              </a:rPr>
            </a:br>
            <a:r>
              <a:rPr lang="en-US" sz="4900" dirty="0" smtClean="0">
                <a:solidFill>
                  <a:srgbClr val="FFFF00"/>
                </a:solidFill>
              </a:rPr>
              <a:t>I had a good time!</a:t>
            </a: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ru-RU" dirty="0"/>
          </a:p>
        </p:txBody>
      </p:sp>
      <p:pic>
        <p:nvPicPr>
          <p:cNvPr id="1026" name="Picture 2" descr="C:\Users\Макс\открытый урок по англ.яз\motp_256028_L.jpg"/>
          <p:cNvPicPr>
            <a:picLocks noChangeAspect="1" noChangeArrowheads="1"/>
          </p:cNvPicPr>
          <p:nvPr/>
        </p:nvPicPr>
        <p:blipFill>
          <a:blip r:embed="rId2" cstate="print"/>
          <a:srcRect/>
          <a:stretch>
            <a:fillRect/>
          </a:stretch>
        </p:blipFill>
        <p:spPr bwMode="auto">
          <a:xfrm>
            <a:off x="683568" y="2020132"/>
            <a:ext cx="7920880" cy="4837868"/>
          </a:xfrm>
          <a:prstGeom prst="rect">
            <a:avLst/>
          </a:prstGeom>
          <a:noFill/>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285728"/>
            <a:ext cx="8229600" cy="4083056"/>
          </a:xfrm>
        </p:spPr>
        <p:txBody>
          <a:bodyPr>
            <a:normAutofit fontScale="90000"/>
          </a:bodyPr>
          <a:lstStyle/>
          <a:p>
            <a:pPr algn="l"/>
            <a:r>
              <a:rPr lang="en-US" dirty="0" smtClean="0">
                <a:solidFill>
                  <a:srgbClr val="FF0000"/>
                </a:solidFill>
              </a:rPr>
              <a:t>        </a:t>
            </a:r>
            <a:br>
              <a:rPr lang="en-US" dirty="0" smtClean="0">
                <a:solidFill>
                  <a:srgbClr val="FF0000"/>
                </a:solidFill>
              </a:rPr>
            </a:br>
            <a:r>
              <a:rPr lang="en-US" dirty="0" smtClean="0">
                <a:solidFill>
                  <a:srgbClr val="FF0000"/>
                </a:solidFill>
              </a:rPr>
              <a:t/>
            </a:r>
            <a:br>
              <a:rPr lang="en-US" dirty="0" smtClean="0">
                <a:solidFill>
                  <a:srgbClr val="FF0000"/>
                </a:solidFill>
              </a:rPr>
            </a:br>
            <a:r>
              <a:rPr lang="en-US" dirty="0" smtClean="0">
                <a:solidFill>
                  <a:srgbClr val="FF0000"/>
                </a:solidFill>
              </a:rPr>
              <a:t/>
            </a:r>
            <a:br>
              <a:rPr lang="en-US" dirty="0" smtClean="0">
                <a:solidFill>
                  <a:srgbClr val="FF0000"/>
                </a:solidFill>
              </a:rPr>
            </a:br>
            <a:r>
              <a:rPr lang="en-US" i="1" dirty="0" smtClean="0">
                <a:solidFill>
                  <a:srgbClr val="FF0000"/>
                </a:solidFill>
              </a:rPr>
              <a:t>         </a:t>
            </a:r>
            <a:r>
              <a:rPr lang="en-US" i="1" u="sng" dirty="0" smtClean="0">
                <a:solidFill>
                  <a:srgbClr val="FF0000"/>
                </a:solidFill>
              </a:rPr>
              <a:t>Mary </a:t>
            </a:r>
            <a:r>
              <a:rPr lang="en-US" i="1" u="sng" dirty="0" err="1" smtClean="0">
                <a:solidFill>
                  <a:srgbClr val="FF0000"/>
                </a:solidFill>
              </a:rPr>
              <a:t>Poppin`s</a:t>
            </a:r>
            <a:r>
              <a:rPr lang="en-US" i="1" u="sng" dirty="0" smtClean="0">
                <a:solidFill>
                  <a:srgbClr val="FF0000"/>
                </a:solidFill>
              </a:rPr>
              <a:t> Day Out</a:t>
            </a:r>
            <a:r>
              <a:rPr lang="en-US" dirty="0" smtClean="0">
                <a:solidFill>
                  <a:srgbClr val="FF0000"/>
                </a:solidFill>
              </a:rPr>
              <a:t/>
            </a:r>
            <a:br>
              <a:rPr lang="en-US" dirty="0" smtClean="0">
                <a:solidFill>
                  <a:srgbClr val="FF0000"/>
                </a:solidFill>
              </a:rPr>
            </a:br>
            <a:r>
              <a:rPr lang="en-US" sz="2800" dirty="0" smtClean="0">
                <a:solidFill>
                  <a:schemeClr val="bg1"/>
                </a:solidFill>
                <a:effectLst/>
                <a:latin typeface="Times New Roman" pitchFamily="18" charset="0"/>
                <a:cs typeface="Times New Roman" pitchFamily="18" charset="0"/>
              </a:rPr>
              <a:t>Mary </a:t>
            </a:r>
            <a:r>
              <a:rPr lang="en-US" sz="2800" dirty="0" err="1" smtClean="0">
                <a:solidFill>
                  <a:schemeClr val="bg1"/>
                </a:solidFill>
                <a:effectLst/>
                <a:latin typeface="Times New Roman" pitchFamily="18" charset="0"/>
                <a:cs typeface="Times New Roman" pitchFamily="18" charset="0"/>
              </a:rPr>
              <a:t>Poppin`s</a:t>
            </a:r>
            <a:r>
              <a:rPr lang="en-US" sz="2800" dirty="0" smtClean="0">
                <a:solidFill>
                  <a:schemeClr val="bg1"/>
                </a:solidFill>
                <a:effectLst/>
                <a:latin typeface="Times New Roman" pitchFamily="18" charset="0"/>
                <a:cs typeface="Times New Roman" pitchFamily="18" charset="0"/>
              </a:rPr>
              <a:t> is a nanny for babies in one of London`s families. She is strict, </a:t>
            </a:r>
            <a:br>
              <a:rPr lang="en-US" sz="2800" dirty="0" smtClean="0">
                <a:solidFill>
                  <a:schemeClr val="bg1"/>
                </a:solidFill>
                <a:effectLst/>
                <a:latin typeface="Times New Roman" pitchFamily="18" charset="0"/>
                <a:cs typeface="Times New Roman" pitchFamily="18" charset="0"/>
              </a:rPr>
            </a:br>
            <a:r>
              <a:rPr lang="en-US" sz="2800" dirty="0" smtClean="0">
                <a:solidFill>
                  <a:schemeClr val="bg1"/>
                </a:solidFill>
                <a:effectLst/>
                <a:latin typeface="Times New Roman" pitchFamily="18" charset="0"/>
                <a:cs typeface="Times New Roman" pitchFamily="18" charset="0"/>
              </a:rPr>
              <a:t>but kind. Children like her and don`t</a:t>
            </a:r>
            <a:br>
              <a:rPr lang="en-US" sz="2800" dirty="0" smtClean="0">
                <a:solidFill>
                  <a:schemeClr val="bg1"/>
                </a:solidFill>
                <a:effectLst/>
                <a:latin typeface="Times New Roman" pitchFamily="18" charset="0"/>
                <a:cs typeface="Times New Roman" pitchFamily="18" charset="0"/>
              </a:rPr>
            </a:br>
            <a:r>
              <a:rPr lang="en-US" sz="2800" dirty="0" smtClean="0">
                <a:solidFill>
                  <a:schemeClr val="bg1"/>
                </a:solidFill>
                <a:effectLst/>
                <a:latin typeface="Times New Roman" pitchFamily="18" charset="0"/>
                <a:cs typeface="Times New Roman" pitchFamily="18" charset="0"/>
              </a:rPr>
              <a:t> want to leave her. </a:t>
            </a:r>
            <a:r>
              <a:rPr lang="ru-RU" dirty="0" smtClean="0">
                <a:solidFill>
                  <a:schemeClr val="bg1"/>
                </a:solidFill>
                <a:effectLst/>
                <a:latin typeface="Times New Roman" pitchFamily="18" charset="0"/>
                <a:cs typeface="Times New Roman" pitchFamily="18" charset="0"/>
              </a:rPr>
              <a:t/>
            </a:r>
            <a:br>
              <a:rPr lang="ru-RU" dirty="0" smtClean="0">
                <a:solidFill>
                  <a:schemeClr val="bg1"/>
                </a:solidFill>
                <a:effectLst/>
                <a:latin typeface="Times New Roman" pitchFamily="18" charset="0"/>
                <a:cs typeface="Times New Roman" pitchFamily="18" charset="0"/>
              </a:rPr>
            </a:br>
            <a:r>
              <a:rPr lang="en-US" sz="2700" dirty="0" smtClean="0">
                <a:solidFill>
                  <a:schemeClr val="bg1"/>
                </a:solidFill>
                <a:effectLst/>
                <a:latin typeface="Times New Roman" pitchFamily="18" charset="0"/>
                <a:cs typeface="Times New Roman" pitchFamily="18" charset="0"/>
              </a:rPr>
              <a:t>The first book about Mary was</a:t>
            </a:r>
            <a:br>
              <a:rPr lang="en-US" sz="2700" dirty="0" smtClean="0">
                <a:solidFill>
                  <a:schemeClr val="bg1"/>
                </a:solidFill>
                <a:effectLst/>
                <a:latin typeface="Times New Roman" pitchFamily="18" charset="0"/>
                <a:cs typeface="Times New Roman" pitchFamily="18" charset="0"/>
              </a:rPr>
            </a:br>
            <a:r>
              <a:rPr lang="en-US" sz="2700" dirty="0" smtClean="0">
                <a:solidFill>
                  <a:schemeClr val="bg1"/>
                </a:solidFill>
                <a:effectLst/>
                <a:latin typeface="Times New Roman" pitchFamily="18" charset="0"/>
                <a:cs typeface="Times New Roman" pitchFamily="18" charset="0"/>
              </a:rPr>
              <a:t> published in 1934. Children of</a:t>
            </a:r>
            <a:br>
              <a:rPr lang="en-US" sz="2700" dirty="0" smtClean="0">
                <a:solidFill>
                  <a:schemeClr val="bg1"/>
                </a:solidFill>
                <a:effectLst/>
                <a:latin typeface="Times New Roman" pitchFamily="18" charset="0"/>
                <a:cs typeface="Times New Roman" pitchFamily="18" charset="0"/>
              </a:rPr>
            </a:br>
            <a:r>
              <a:rPr lang="en-US" sz="2700" dirty="0" smtClean="0">
                <a:solidFill>
                  <a:schemeClr val="bg1"/>
                </a:solidFill>
                <a:effectLst/>
                <a:latin typeface="Times New Roman" pitchFamily="18" charset="0"/>
                <a:cs typeface="Times New Roman" pitchFamily="18" charset="0"/>
              </a:rPr>
              <a:t> different countries dreamt, that Mary</a:t>
            </a:r>
            <a:br>
              <a:rPr lang="en-US" sz="2700" dirty="0" smtClean="0">
                <a:solidFill>
                  <a:schemeClr val="bg1"/>
                </a:solidFill>
                <a:effectLst/>
                <a:latin typeface="Times New Roman" pitchFamily="18" charset="0"/>
                <a:cs typeface="Times New Roman" pitchFamily="18" charset="0"/>
              </a:rPr>
            </a:br>
            <a:r>
              <a:rPr lang="en-US" sz="2700" dirty="0" smtClean="0">
                <a:solidFill>
                  <a:schemeClr val="bg1"/>
                </a:solidFill>
                <a:effectLst/>
                <a:latin typeface="Times New Roman" pitchFamily="18" charset="0"/>
                <a:cs typeface="Times New Roman" pitchFamily="18" charset="0"/>
              </a:rPr>
              <a:t>would fly to them and would be their</a:t>
            </a:r>
            <a:br>
              <a:rPr lang="en-US" sz="2700" dirty="0" smtClean="0">
                <a:solidFill>
                  <a:schemeClr val="bg1"/>
                </a:solidFill>
                <a:effectLst/>
                <a:latin typeface="Times New Roman" pitchFamily="18" charset="0"/>
                <a:cs typeface="Times New Roman" pitchFamily="18" charset="0"/>
              </a:rPr>
            </a:br>
            <a:r>
              <a:rPr lang="en-US" sz="2700" dirty="0" smtClean="0">
                <a:solidFill>
                  <a:schemeClr val="bg1"/>
                </a:solidFill>
                <a:effectLst/>
                <a:latin typeface="Times New Roman" pitchFamily="18" charset="0"/>
                <a:cs typeface="Times New Roman" pitchFamily="18" charset="0"/>
              </a:rPr>
              <a:t> nanny.</a:t>
            </a:r>
            <a:r>
              <a:rPr lang="ru-RU" dirty="0" smtClean="0">
                <a:solidFill>
                  <a:schemeClr val="accent4">
                    <a:lumMod val="75000"/>
                  </a:schemeClr>
                </a:solidFill>
              </a:rPr>
              <a:t/>
            </a:r>
            <a:br>
              <a:rPr lang="ru-RU" dirty="0" smtClean="0">
                <a:solidFill>
                  <a:schemeClr val="accent4">
                    <a:lumMod val="75000"/>
                  </a:schemeClr>
                </a:solidFill>
              </a:rPr>
            </a:br>
            <a:r>
              <a:rPr lang="ru-RU" dirty="0" smtClean="0">
                <a:solidFill>
                  <a:srgbClr val="FF0000"/>
                </a:solidFill>
              </a:rPr>
              <a:t/>
            </a:r>
            <a:br>
              <a:rPr lang="ru-RU" dirty="0" smtClean="0">
                <a:solidFill>
                  <a:srgbClr val="FF0000"/>
                </a:solidFill>
              </a:rPr>
            </a:br>
            <a:r>
              <a:rPr lang="ru-RU" dirty="0" smtClean="0">
                <a:solidFill>
                  <a:srgbClr val="FF0000"/>
                </a:solidFill>
              </a:rPr>
              <a:t/>
            </a:r>
            <a:br>
              <a:rPr lang="ru-RU" dirty="0" smtClean="0">
                <a:solidFill>
                  <a:srgbClr val="FF0000"/>
                </a:solidFill>
              </a:rPr>
            </a:br>
            <a:endParaRPr lang="ru-RU" dirty="0">
              <a:solidFill>
                <a:srgbClr val="FF0000"/>
              </a:solidFill>
            </a:endParaRPr>
          </a:p>
        </p:txBody>
      </p:sp>
      <p:pic>
        <p:nvPicPr>
          <p:cNvPr id="7" name="Рисунок 6" descr="i.jpg"/>
          <p:cNvPicPr>
            <a:picLocks noChangeAspect="1"/>
          </p:cNvPicPr>
          <p:nvPr/>
        </p:nvPicPr>
        <p:blipFill>
          <a:blip r:embed="rId2" cstate="print">
            <a:lum bright="10000" contrast="10000"/>
          </a:blip>
          <a:stretch>
            <a:fillRect/>
          </a:stretch>
        </p:blipFill>
        <p:spPr>
          <a:xfrm>
            <a:off x="3929058" y="4929198"/>
            <a:ext cx="1721651" cy="192880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Рисунок 7" descr="iва.jpg"/>
          <p:cNvPicPr>
            <a:picLocks noChangeAspect="1"/>
          </p:cNvPicPr>
          <p:nvPr/>
        </p:nvPicPr>
        <p:blipFill>
          <a:blip r:embed="rId3" cstate="email"/>
          <a:stretch>
            <a:fillRect/>
          </a:stretch>
        </p:blipFill>
        <p:spPr>
          <a:xfrm flipV="1">
            <a:off x="0" y="6857999"/>
            <a:ext cx="53501" cy="45719"/>
          </a:xfrm>
          <a:prstGeom prst="rect">
            <a:avLst/>
          </a:prstGeom>
        </p:spPr>
      </p:pic>
      <p:pic>
        <p:nvPicPr>
          <p:cNvPr id="10" name="Рисунок 9" descr="апр.jpg"/>
          <p:cNvPicPr>
            <a:picLocks noChangeAspect="1"/>
          </p:cNvPicPr>
          <p:nvPr/>
        </p:nvPicPr>
        <p:blipFill>
          <a:blip r:embed="rId4" cstate="print">
            <a:lum bright="-10000" contrast="20000"/>
          </a:blip>
          <a:stretch>
            <a:fillRect/>
          </a:stretch>
        </p:blipFill>
        <p:spPr>
          <a:xfrm>
            <a:off x="6643702" y="5486858"/>
            <a:ext cx="2500298" cy="13711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Рисунок 10" descr="вккн.jpg"/>
          <p:cNvPicPr>
            <a:picLocks noChangeAspect="1"/>
          </p:cNvPicPr>
          <p:nvPr/>
        </p:nvPicPr>
        <p:blipFill>
          <a:blip r:embed="rId5" cstate="print">
            <a:lum bright="-20000" contrast="20000"/>
          </a:blip>
          <a:stretch>
            <a:fillRect/>
          </a:stretch>
        </p:blipFill>
        <p:spPr>
          <a:xfrm>
            <a:off x="1" y="5429264"/>
            <a:ext cx="2773438" cy="14287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369072"/>
          </a:xfrm>
        </p:spPr>
        <p:txBody>
          <a:bodyPr/>
          <a:lstStyle/>
          <a:p>
            <a:r>
              <a:rPr lang="en-US" sz="6000" dirty="0" smtClean="0">
                <a:solidFill>
                  <a:srgbClr val="FF0000"/>
                </a:solidFill>
              </a:rPr>
              <a:t>H/W:</a:t>
            </a:r>
            <a:r>
              <a:rPr lang="en-US" sz="6000" dirty="0" smtClean="0">
                <a:solidFill>
                  <a:srgbClr val="FFFF00"/>
                </a:solidFill>
              </a:rPr>
              <a:t> </a:t>
            </a:r>
            <a:r>
              <a:rPr lang="en-US" dirty="0" smtClean="0">
                <a:solidFill>
                  <a:srgbClr val="FFFF00"/>
                </a:solidFill>
              </a:rPr>
              <a:t> </a:t>
            </a:r>
            <a:r>
              <a:rPr lang="en-US" sz="5400" dirty="0" smtClean="0">
                <a:solidFill>
                  <a:srgbClr val="FF0000"/>
                </a:solidFill>
              </a:rPr>
              <a:t>ex.21 p. 32</a:t>
            </a:r>
            <a:r>
              <a:rPr lang="en-US" sz="5400" dirty="0" smtClean="0"/>
              <a:t/>
            </a:r>
            <a:br>
              <a:rPr lang="en-US" sz="5400" dirty="0" smtClean="0"/>
            </a:br>
            <a:r>
              <a:rPr lang="en-US" sz="3600" i="1" dirty="0" smtClean="0">
                <a:solidFill>
                  <a:srgbClr val="77D577"/>
                </a:solidFill>
              </a:rPr>
              <a:t>Make up your own ending to the story “ Mary </a:t>
            </a:r>
            <a:r>
              <a:rPr lang="en-US" sz="3600" i="1" dirty="0" err="1" smtClean="0">
                <a:solidFill>
                  <a:srgbClr val="77D577"/>
                </a:solidFill>
              </a:rPr>
              <a:t>Poppins</a:t>
            </a:r>
            <a:r>
              <a:rPr lang="en-US" sz="3600" i="1" dirty="0" smtClean="0">
                <a:solidFill>
                  <a:srgbClr val="77D577"/>
                </a:solidFill>
              </a:rPr>
              <a:t>` Day Out”.</a:t>
            </a:r>
            <a:r>
              <a:rPr lang="en-US" sz="3600" dirty="0" smtClean="0">
                <a:solidFill>
                  <a:srgbClr val="C00000"/>
                </a:solidFill>
              </a:rPr>
              <a:t/>
            </a:r>
            <a:br>
              <a:rPr lang="en-US" sz="3600" dirty="0" smtClean="0">
                <a:solidFill>
                  <a:srgbClr val="C00000"/>
                </a:solidFill>
              </a:rPr>
            </a:br>
            <a:r>
              <a:rPr lang="en-US" dirty="0" smtClean="0"/>
              <a:t/>
            </a:r>
            <a:br>
              <a:rPr lang="en-US" dirty="0" smtClean="0"/>
            </a:br>
            <a:r>
              <a:rPr lang="en-US" dirty="0" smtClean="0">
                <a:solidFill>
                  <a:srgbClr val="00B0F0"/>
                </a:solidFill>
              </a:rPr>
              <a:t>The lesson is over.</a:t>
            </a:r>
            <a:r>
              <a:rPr lang="en-US" dirty="0" smtClean="0"/>
              <a:t/>
            </a:r>
            <a:br>
              <a:rPr lang="en-US" dirty="0" smtClean="0"/>
            </a:br>
            <a:r>
              <a:rPr lang="en-US" dirty="0" smtClean="0"/>
              <a:t/>
            </a:r>
            <a:br>
              <a:rPr lang="en-US" dirty="0" smtClean="0"/>
            </a:br>
            <a:r>
              <a:rPr lang="en-US" dirty="0" smtClean="0">
                <a:solidFill>
                  <a:srgbClr val="00B0F0"/>
                </a:solidFill>
              </a:rPr>
              <a:t>Goodbye!</a:t>
            </a:r>
            <a:r>
              <a:rPr lang="en-US" dirty="0" smtClean="0"/>
              <a:t/>
            </a:r>
            <a:br>
              <a:rPr lang="en-US" dirty="0" smtClean="0"/>
            </a:br>
            <a:r>
              <a:rPr lang="en-US" dirty="0" smtClean="0"/>
              <a:t/>
            </a:r>
            <a:br>
              <a:rPr lang="en-US" dirty="0" smtClean="0"/>
            </a:br>
            <a:endParaRPr lang="ru-RU" dirty="0"/>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440510"/>
          </a:xfrm>
        </p:spPr>
        <p:txBody>
          <a:bodyPr>
            <a:normAutofit fontScale="90000"/>
          </a:bodyPr>
          <a:lstStyle/>
          <a:p>
            <a:pPr algn="l">
              <a:lnSpc>
                <a:spcPct val="115000"/>
              </a:lnSpc>
              <a:spcAft>
                <a:spcPts val="1000"/>
              </a:spcAft>
            </a:pPr>
            <a:r>
              <a:rPr lang="ru-RU" sz="6600" dirty="0" smtClean="0">
                <a:latin typeface="Calibri"/>
                <a:ea typeface="Calibri"/>
                <a:cs typeface="Times New Roman"/>
              </a:rPr>
              <a:t>1.ездить на дачу</a:t>
            </a:r>
            <a:br>
              <a:rPr lang="ru-RU" sz="6600" dirty="0" smtClean="0">
                <a:latin typeface="Calibri"/>
                <a:ea typeface="Calibri"/>
                <a:cs typeface="Times New Roman"/>
              </a:rPr>
            </a:br>
            <a:r>
              <a:rPr lang="ru-RU" sz="6600" dirty="0" smtClean="0">
                <a:latin typeface="Calibri"/>
                <a:ea typeface="Calibri"/>
                <a:cs typeface="Times New Roman"/>
              </a:rPr>
              <a:t>2.гулять с друзьями</a:t>
            </a:r>
            <a:br>
              <a:rPr lang="ru-RU" sz="6600" dirty="0" smtClean="0">
                <a:latin typeface="Calibri"/>
                <a:ea typeface="Calibri"/>
                <a:cs typeface="Times New Roman"/>
              </a:rPr>
            </a:br>
            <a:r>
              <a:rPr lang="ru-RU" sz="6600" dirty="0" smtClean="0">
                <a:latin typeface="Calibri"/>
                <a:ea typeface="Calibri"/>
                <a:cs typeface="Times New Roman"/>
              </a:rPr>
              <a:t>3.приглашать</a:t>
            </a:r>
            <a:br>
              <a:rPr lang="ru-RU" sz="6600" dirty="0" smtClean="0">
                <a:latin typeface="Calibri"/>
                <a:ea typeface="Calibri"/>
                <a:cs typeface="Times New Roman"/>
              </a:rPr>
            </a:br>
            <a:r>
              <a:rPr lang="ru-RU" sz="6600" dirty="0" smtClean="0">
                <a:latin typeface="Calibri"/>
                <a:ea typeface="Calibri"/>
                <a:cs typeface="Times New Roman"/>
              </a:rPr>
              <a:t>4.ходить за покупками</a:t>
            </a:r>
            <a:br>
              <a:rPr lang="ru-RU" sz="6600" dirty="0" smtClean="0">
                <a:latin typeface="Calibri"/>
                <a:ea typeface="Calibri"/>
                <a:cs typeface="Times New Roman"/>
              </a:rPr>
            </a:br>
            <a:r>
              <a:rPr lang="ru-RU" sz="6600" dirty="0" smtClean="0">
                <a:latin typeface="Calibri"/>
                <a:ea typeface="Calibri"/>
                <a:cs typeface="Times New Roman"/>
              </a:rPr>
              <a:t>5.вовремя</a:t>
            </a:r>
            <a:br>
              <a:rPr lang="ru-RU" sz="6600" dirty="0" smtClean="0">
                <a:latin typeface="Calibri"/>
                <a:ea typeface="Calibri"/>
                <a:cs typeface="Times New Roman"/>
              </a:rPr>
            </a:br>
            <a:endParaRPr lang="ru-RU" sz="6600" dirty="0"/>
          </a:p>
        </p:txBody>
      </p:sp>
      <p:pic>
        <p:nvPicPr>
          <p:cNvPr id="1026" name="Picture 2" descr="D:\фото 2008осень зима\Валдай\i.jpg"/>
          <p:cNvPicPr>
            <a:picLocks noChangeAspect="1" noChangeArrowheads="1"/>
          </p:cNvPicPr>
          <p:nvPr/>
        </p:nvPicPr>
        <p:blipFill>
          <a:blip r:embed="rId2" cstate="print"/>
          <a:srcRect/>
          <a:stretch>
            <a:fillRect/>
          </a:stretch>
        </p:blipFill>
        <p:spPr bwMode="auto">
          <a:xfrm>
            <a:off x="6715140" y="0"/>
            <a:ext cx="2214546" cy="1700165"/>
          </a:xfrm>
          <a:prstGeom prst="rect">
            <a:avLst/>
          </a:prstGeom>
          <a:noFill/>
        </p:spPr>
      </p:pic>
      <p:pic>
        <p:nvPicPr>
          <p:cNvPr id="1028" name="Picture 4" descr="D:\фото 2008осень зима\Валдай\iрол.jpg"/>
          <p:cNvPicPr>
            <a:picLocks noChangeAspect="1" noChangeArrowheads="1"/>
          </p:cNvPicPr>
          <p:nvPr/>
        </p:nvPicPr>
        <p:blipFill>
          <a:blip r:embed="rId3" cstate="print"/>
          <a:srcRect/>
          <a:stretch>
            <a:fillRect/>
          </a:stretch>
        </p:blipFill>
        <p:spPr bwMode="auto">
          <a:xfrm>
            <a:off x="4857752" y="4445519"/>
            <a:ext cx="3643338" cy="2412481"/>
          </a:xfrm>
          <a:prstGeom prst="rect">
            <a:avLst/>
          </a:prstGeom>
          <a:noFill/>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369072"/>
          </a:xfrm>
        </p:spPr>
        <p:txBody>
          <a:bodyPr>
            <a:normAutofit fontScale="90000"/>
          </a:bodyPr>
          <a:lstStyle/>
          <a:p>
            <a:pPr algn="l">
              <a:lnSpc>
                <a:spcPct val="115000"/>
              </a:lnSpc>
              <a:spcAft>
                <a:spcPts val="1000"/>
              </a:spcAft>
            </a:pPr>
            <a:r>
              <a:rPr lang="ru-RU" sz="6000" dirty="0" smtClean="0">
                <a:latin typeface="Calibri"/>
                <a:ea typeface="Calibri"/>
                <a:cs typeface="Times New Roman"/>
              </a:rPr>
              <a:t>1.Смотреть телевизор</a:t>
            </a:r>
            <a:br>
              <a:rPr lang="ru-RU" sz="6000" dirty="0" smtClean="0">
                <a:latin typeface="Calibri"/>
                <a:ea typeface="Calibri"/>
                <a:cs typeface="Times New Roman"/>
              </a:rPr>
            </a:br>
            <a:r>
              <a:rPr lang="ru-RU" sz="6000" dirty="0" smtClean="0">
                <a:latin typeface="Calibri"/>
                <a:ea typeface="Calibri"/>
                <a:cs typeface="Times New Roman"/>
              </a:rPr>
              <a:t> 2.это - плохая идея</a:t>
            </a:r>
            <a:br>
              <a:rPr lang="ru-RU" sz="6000" dirty="0" smtClean="0">
                <a:latin typeface="Calibri"/>
                <a:ea typeface="Calibri"/>
                <a:cs typeface="Times New Roman"/>
              </a:rPr>
            </a:br>
            <a:r>
              <a:rPr lang="ru-RU" sz="6000" dirty="0" smtClean="0">
                <a:latin typeface="Calibri"/>
                <a:ea typeface="Calibri"/>
                <a:cs typeface="Times New Roman"/>
              </a:rPr>
              <a:t> 3.убрать квартиру</a:t>
            </a:r>
            <a:br>
              <a:rPr lang="ru-RU" sz="6000" dirty="0" smtClean="0">
                <a:latin typeface="Calibri"/>
                <a:ea typeface="Calibri"/>
                <a:cs typeface="Times New Roman"/>
              </a:rPr>
            </a:br>
            <a:r>
              <a:rPr lang="ru-RU" sz="6000" dirty="0" smtClean="0">
                <a:latin typeface="Calibri"/>
                <a:ea typeface="Calibri"/>
                <a:cs typeface="Times New Roman"/>
              </a:rPr>
              <a:t> 4.хорошо провести    </a:t>
            </a:r>
            <a:br>
              <a:rPr lang="ru-RU" sz="6000" dirty="0" smtClean="0">
                <a:latin typeface="Calibri"/>
                <a:ea typeface="Calibri"/>
                <a:cs typeface="Times New Roman"/>
              </a:rPr>
            </a:br>
            <a:r>
              <a:rPr lang="ru-RU" sz="6000" dirty="0" smtClean="0">
                <a:latin typeface="Calibri"/>
                <a:ea typeface="Calibri"/>
                <a:cs typeface="Times New Roman"/>
              </a:rPr>
              <a:t>             время</a:t>
            </a:r>
            <a:br>
              <a:rPr lang="ru-RU" sz="6000" dirty="0" smtClean="0">
                <a:latin typeface="Calibri"/>
                <a:ea typeface="Calibri"/>
                <a:cs typeface="Times New Roman"/>
              </a:rPr>
            </a:br>
            <a:r>
              <a:rPr lang="ru-RU" sz="6000" dirty="0" smtClean="0">
                <a:latin typeface="Calibri"/>
                <a:ea typeface="Calibri"/>
                <a:cs typeface="Times New Roman"/>
              </a:rPr>
              <a:t> 5.играть на пианино</a:t>
            </a:r>
            <a:br>
              <a:rPr lang="ru-RU" sz="6000" dirty="0" smtClean="0">
                <a:latin typeface="Calibri"/>
                <a:ea typeface="Calibri"/>
                <a:cs typeface="Times New Roman"/>
              </a:rPr>
            </a:br>
            <a:endParaRPr lang="ru-RU" sz="6000" dirty="0"/>
          </a:p>
        </p:txBody>
      </p:sp>
      <p:pic>
        <p:nvPicPr>
          <p:cNvPr id="2050" name="Picture 2" descr="D:\фото 2008осень зима\Валдай\iнап.jpg"/>
          <p:cNvPicPr>
            <a:picLocks noChangeAspect="1" noChangeArrowheads="1"/>
          </p:cNvPicPr>
          <p:nvPr/>
        </p:nvPicPr>
        <p:blipFill>
          <a:blip r:embed="rId2" cstate="print"/>
          <a:srcRect/>
          <a:stretch>
            <a:fillRect/>
          </a:stretch>
        </p:blipFill>
        <p:spPr bwMode="auto">
          <a:xfrm>
            <a:off x="6500826" y="2214554"/>
            <a:ext cx="2643174" cy="1696631"/>
          </a:xfrm>
          <a:prstGeom prst="rect">
            <a:avLst/>
          </a:prstGeom>
          <a:noFill/>
        </p:spPr>
      </p:pic>
      <p:pic>
        <p:nvPicPr>
          <p:cNvPr id="2051" name="Picture 3" descr="D:\фото 2008осень зима\Валдай\iсм.jpg"/>
          <p:cNvPicPr>
            <a:picLocks noChangeAspect="1" noChangeArrowheads="1"/>
          </p:cNvPicPr>
          <p:nvPr/>
        </p:nvPicPr>
        <p:blipFill>
          <a:blip r:embed="rId3" cstate="print"/>
          <a:srcRect/>
          <a:stretch>
            <a:fillRect/>
          </a:stretch>
        </p:blipFill>
        <p:spPr bwMode="auto">
          <a:xfrm>
            <a:off x="6728784" y="4071942"/>
            <a:ext cx="2415216" cy="1071570"/>
          </a:xfrm>
          <a:prstGeom prst="rect">
            <a:avLst/>
          </a:prstGeom>
          <a:noFill/>
        </p:spPr>
      </p:pic>
      <p:pic>
        <p:nvPicPr>
          <p:cNvPr id="2052" name="Picture 4" descr="D:\фото 2008осень зима\Валдай\120px-Varies_032_cropped.jpg"/>
          <p:cNvPicPr>
            <a:picLocks noChangeAspect="1" noChangeArrowheads="1"/>
          </p:cNvPicPr>
          <p:nvPr/>
        </p:nvPicPr>
        <p:blipFill>
          <a:blip r:embed="rId4" cstate="print"/>
          <a:srcRect/>
          <a:stretch>
            <a:fillRect/>
          </a:stretch>
        </p:blipFill>
        <p:spPr bwMode="auto">
          <a:xfrm>
            <a:off x="6929454" y="5214950"/>
            <a:ext cx="2214546" cy="1643050"/>
          </a:xfrm>
          <a:prstGeom prst="rect">
            <a:avLst/>
          </a:prstGeom>
          <a:noFill/>
        </p:spPr>
      </p:pic>
      <p:pic>
        <p:nvPicPr>
          <p:cNvPr id="2053" name="Picture 5" descr="D:\фото 2008осень зима\Валдай\iапр.jpg"/>
          <p:cNvPicPr>
            <a:picLocks noChangeAspect="1" noChangeArrowheads="1"/>
          </p:cNvPicPr>
          <p:nvPr/>
        </p:nvPicPr>
        <p:blipFill>
          <a:blip r:embed="rId5" cstate="print"/>
          <a:srcRect/>
          <a:stretch>
            <a:fillRect/>
          </a:stretch>
        </p:blipFill>
        <p:spPr bwMode="auto">
          <a:xfrm>
            <a:off x="7257993" y="0"/>
            <a:ext cx="1886007" cy="2071678"/>
          </a:xfrm>
          <a:prstGeom prst="rect">
            <a:avLst/>
          </a:prstGeom>
          <a:noFill/>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440510"/>
          </a:xfrm>
        </p:spPr>
        <p:txBody>
          <a:bodyPr>
            <a:normAutofit fontScale="90000"/>
          </a:bodyPr>
          <a:lstStyle/>
          <a:p>
            <a:pPr algn="l">
              <a:lnSpc>
                <a:spcPct val="115000"/>
              </a:lnSpc>
              <a:spcAft>
                <a:spcPts val="1000"/>
              </a:spcAft>
            </a:pPr>
            <a:r>
              <a:rPr lang="ru-RU" sz="6600" dirty="0" smtClean="0">
                <a:latin typeface="Calibri"/>
                <a:ea typeface="Calibri"/>
                <a:cs typeface="Times New Roman"/>
              </a:rPr>
              <a:t>1.посещать</a:t>
            </a:r>
            <a:r>
              <a:rPr lang="ru-RU" sz="6600" b="0" dirty="0" smtClean="0">
                <a:latin typeface="Calibri"/>
                <a:ea typeface="Calibri"/>
                <a:cs typeface="Times New Roman"/>
              </a:rPr>
              <a:t> </a:t>
            </a:r>
            <a:r>
              <a:rPr lang="ru-RU" sz="6600" dirty="0" smtClean="0">
                <a:latin typeface="Calibri"/>
                <a:ea typeface="Calibri"/>
                <a:cs typeface="Times New Roman"/>
              </a:rPr>
              <a:t>друзей</a:t>
            </a:r>
            <a:r>
              <a:rPr lang="ru-RU" sz="6600" b="0" dirty="0" smtClean="0">
                <a:latin typeface="Calibri"/>
                <a:ea typeface="Calibri"/>
                <a:cs typeface="Times New Roman"/>
              </a:rPr>
              <a:t/>
            </a:r>
            <a:br>
              <a:rPr lang="ru-RU" sz="6600" b="0" dirty="0" smtClean="0">
                <a:latin typeface="Calibri"/>
                <a:ea typeface="Calibri"/>
                <a:cs typeface="Times New Roman"/>
              </a:rPr>
            </a:br>
            <a:r>
              <a:rPr lang="ru-RU" sz="6600" dirty="0" smtClean="0">
                <a:latin typeface="Calibri"/>
                <a:ea typeface="Calibri"/>
                <a:cs typeface="Times New Roman"/>
              </a:rPr>
              <a:t>2.слушать</a:t>
            </a:r>
            <a:r>
              <a:rPr lang="ru-RU" sz="6600" b="0" dirty="0" smtClean="0">
                <a:latin typeface="Calibri"/>
                <a:ea typeface="Calibri"/>
                <a:cs typeface="Times New Roman"/>
              </a:rPr>
              <a:t> </a:t>
            </a:r>
            <a:r>
              <a:rPr lang="ru-RU" sz="6600" dirty="0" smtClean="0">
                <a:latin typeface="Calibri"/>
                <a:ea typeface="Calibri"/>
                <a:cs typeface="Times New Roman"/>
              </a:rPr>
              <a:t>музыку</a:t>
            </a:r>
            <a:r>
              <a:rPr lang="ru-RU" sz="6600" b="0" dirty="0" smtClean="0">
                <a:latin typeface="Calibri"/>
                <a:ea typeface="Calibri"/>
                <a:cs typeface="Times New Roman"/>
              </a:rPr>
              <a:t/>
            </a:r>
            <a:br>
              <a:rPr lang="ru-RU" sz="6600" b="0" dirty="0" smtClean="0">
                <a:latin typeface="Calibri"/>
                <a:ea typeface="Calibri"/>
                <a:cs typeface="Times New Roman"/>
              </a:rPr>
            </a:br>
            <a:r>
              <a:rPr lang="ru-RU" sz="6600" dirty="0" smtClean="0">
                <a:latin typeface="Calibri"/>
                <a:ea typeface="Calibri"/>
                <a:cs typeface="Times New Roman"/>
              </a:rPr>
              <a:t>3.играть</a:t>
            </a:r>
            <a:r>
              <a:rPr lang="ru-RU" sz="6600" b="0" dirty="0" smtClean="0">
                <a:latin typeface="Calibri"/>
                <a:ea typeface="Calibri"/>
                <a:cs typeface="Times New Roman"/>
              </a:rPr>
              <a:t> в </a:t>
            </a:r>
            <a:r>
              <a:rPr lang="ru-RU" sz="6600" dirty="0" smtClean="0">
                <a:latin typeface="Calibri"/>
                <a:ea typeface="Calibri"/>
                <a:cs typeface="Times New Roman"/>
              </a:rPr>
              <a:t>компьютерные</a:t>
            </a:r>
            <a:r>
              <a:rPr lang="ru-RU" sz="6600" b="0" dirty="0" smtClean="0">
                <a:latin typeface="Calibri"/>
                <a:ea typeface="Calibri"/>
                <a:cs typeface="Times New Roman"/>
              </a:rPr>
              <a:t> </a:t>
            </a:r>
            <a:r>
              <a:rPr lang="ru-RU" sz="6600" dirty="0" smtClean="0">
                <a:latin typeface="Calibri"/>
                <a:ea typeface="Calibri"/>
                <a:cs typeface="Times New Roman"/>
              </a:rPr>
              <a:t>игры</a:t>
            </a:r>
            <a:r>
              <a:rPr lang="ru-RU" sz="6600" b="0" dirty="0" smtClean="0">
                <a:latin typeface="Calibri"/>
                <a:ea typeface="Calibri"/>
                <a:cs typeface="Times New Roman"/>
              </a:rPr>
              <a:t/>
            </a:r>
            <a:br>
              <a:rPr lang="ru-RU" sz="6600" b="0" dirty="0" smtClean="0">
                <a:latin typeface="Calibri"/>
                <a:ea typeface="Calibri"/>
                <a:cs typeface="Times New Roman"/>
              </a:rPr>
            </a:br>
            <a:r>
              <a:rPr lang="ru-RU" sz="6600" dirty="0" smtClean="0">
                <a:latin typeface="Calibri"/>
                <a:ea typeface="Calibri"/>
                <a:cs typeface="Times New Roman"/>
              </a:rPr>
              <a:t>4.читать</a:t>
            </a:r>
            <a:r>
              <a:rPr lang="ru-RU" sz="6600" b="0" dirty="0" smtClean="0">
                <a:latin typeface="Calibri"/>
                <a:ea typeface="Calibri"/>
                <a:cs typeface="Times New Roman"/>
              </a:rPr>
              <a:t> </a:t>
            </a:r>
            <a:r>
              <a:rPr lang="ru-RU" sz="6600" dirty="0" smtClean="0">
                <a:latin typeface="Calibri"/>
                <a:ea typeface="Calibri"/>
                <a:cs typeface="Times New Roman"/>
              </a:rPr>
              <a:t>книги</a:t>
            </a:r>
            <a:r>
              <a:rPr lang="ru-RU" sz="6600" b="0" dirty="0" smtClean="0">
                <a:latin typeface="Calibri"/>
                <a:ea typeface="Calibri"/>
                <a:cs typeface="Times New Roman"/>
              </a:rPr>
              <a:t/>
            </a:r>
            <a:br>
              <a:rPr lang="ru-RU" sz="6600" b="0" dirty="0" smtClean="0">
                <a:latin typeface="Calibri"/>
                <a:ea typeface="Calibri"/>
                <a:cs typeface="Times New Roman"/>
              </a:rPr>
            </a:br>
            <a:r>
              <a:rPr lang="ru-RU" sz="6600" dirty="0" smtClean="0">
                <a:latin typeface="Calibri"/>
                <a:ea typeface="Calibri"/>
                <a:cs typeface="Times New Roman"/>
              </a:rPr>
              <a:t>5.ходить</a:t>
            </a:r>
            <a:r>
              <a:rPr lang="ru-RU" sz="6600" b="0" dirty="0" smtClean="0">
                <a:latin typeface="Calibri"/>
                <a:ea typeface="Calibri"/>
                <a:cs typeface="Times New Roman"/>
              </a:rPr>
              <a:t> в </a:t>
            </a:r>
            <a:r>
              <a:rPr lang="ru-RU" sz="6600" dirty="0" smtClean="0">
                <a:latin typeface="Calibri"/>
                <a:ea typeface="Calibri"/>
                <a:cs typeface="Times New Roman"/>
              </a:rPr>
              <a:t>театр</a:t>
            </a:r>
            <a:r>
              <a:rPr lang="ru-RU" sz="6600" b="0" dirty="0" smtClean="0">
                <a:latin typeface="Calibri"/>
                <a:ea typeface="Calibri"/>
                <a:cs typeface="Times New Roman"/>
              </a:rPr>
              <a:t/>
            </a:r>
            <a:br>
              <a:rPr lang="ru-RU" sz="6600" b="0" dirty="0" smtClean="0">
                <a:latin typeface="Calibri"/>
                <a:ea typeface="Calibri"/>
                <a:cs typeface="Times New Roman"/>
              </a:rPr>
            </a:br>
            <a:endParaRPr lang="ru-RU" sz="6600" b="0" dirty="0"/>
          </a:p>
        </p:txBody>
      </p:sp>
      <p:pic>
        <p:nvPicPr>
          <p:cNvPr id="3074" name="Picture 2" descr="D:\фото 2008осень зима\Анечка\DSC00392.JPG"/>
          <p:cNvPicPr>
            <a:picLocks noChangeAspect="1" noChangeArrowheads="1"/>
          </p:cNvPicPr>
          <p:nvPr/>
        </p:nvPicPr>
        <p:blipFill>
          <a:blip r:embed="rId2" cstate="email"/>
          <a:srcRect/>
          <a:stretch>
            <a:fillRect/>
          </a:stretch>
        </p:blipFill>
        <p:spPr bwMode="auto">
          <a:xfrm>
            <a:off x="4786314" y="1785926"/>
            <a:ext cx="2000233" cy="1500174"/>
          </a:xfrm>
          <a:prstGeom prst="rect">
            <a:avLst/>
          </a:prstGeom>
          <a:noFill/>
        </p:spPr>
      </p:pic>
      <p:pic>
        <p:nvPicPr>
          <p:cNvPr id="3075" name="Picture 3" descr="D:\фото 2008осень зима\Валдай\iмрол.jpg"/>
          <p:cNvPicPr>
            <a:picLocks noChangeAspect="1" noChangeArrowheads="1"/>
          </p:cNvPicPr>
          <p:nvPr/>
        </p:nvPicPr>
        <p:blipFill>
          <a:blip r:embed="rId3" cstate="print"/>
          <a:srcRect/>
          <a:stretch>
            <a:fillRect/>
          </a:stretch>
        </p:blipFill>
        <p:spPr bwMode="auto">
          <a:xfrm>
            <a:off x="6929454" y="1785926"/>
            <a:ext cx="2214546" cy="1500198"/>
          </a:xfrm>
          <a:prstGeom prst="rect">
            <a:avLst/>
          </a:prstGeom>
          <a:noFill/>
        </p:spPr>
      </p:pic>
      <p:pic>
        <p:nvPicPr>
          <p:cNvPr id="3076" name="Picture 4" descr="D:\фото 2008осень зима\Валдай\iан.jpg"/>
          <p:cNvPicPr>
            <a:picLocks noChangeAspect="1" noChangeArrowheads="1"/>
          </p:cNvPicPr>
          <p:nvPr/>
        </p:nvPicPr>
        <p:blipFill>
          <a:blip r:embed="rId4" cstate="print"/>
          <a:srcRect/>
          <a:stretch>
            <a:fillRect/>
          </a:stretch>
        </p:blipFill>
        <p:spPr bwMode="auto">
          <a:xfrm>
            <a:off x="6929453" y="3929067"/>
            <a:ext cx="2214547" cy="1428760"/>
          </a:xfrm>
          <a:prstGeom prst="rect">
            <a:avLst/>
          </a:prstGeom>
          <a:noFill/>
        </p:spPr>
      </p:pic>
      <p:pic>
        <p:nvPicPr>
          <p:cNvPr id="3077" name="Picture 5" descr="D:\фото 2008осень зима\Валдай\iпгл.jpg"/>
          <p:cNvPicPr>
            <a:picLocks noChangeAspect="1" noChangeArrowheads="1"/>
          </p:cNvPicPr>
          <p:nvPr/>
        </p:nvPicPr>
        <p:blipFill>
          <a:blip r:embed="rId5" cstate="email"/>
          <a:srcRect/>
          <a:stretch>
            <a:fillRect/>
          </a:stretch>
        </p:blipFill>
        <p:spPr bwMode="auto">
          <a:xfrm flipH="1" flipV="1">
            <a:off x="9143999" y="6858000"/>
            <a:ext cx="53007" cy="45719"/>
          </a:xfrm>
          <a:prstGeom prst="rect">
            <a:avLst/>
          </a:prstGeom>
          <a:noFill/>
        </p:spPr>
      </p:pic>
      <p:pic>
        <p:nvPicPr>
          <p:cNvPr id="3078" name="Picture 6" descr="D:\фото 2008осень зима\Валдай\iолдшд.jpg"/>
          <p:cNvPicPr>
            <a:picLocks noChangeAspect="1" noChangeArrowheads="1"/>
          </p:cNvPicPr>
          <p:nvPr/>
        </p:nvPicPr>
        <p:blipFill>
          <a:blip r:embed="rId6" cstate="print"/>
          <a:srcRect/>
          <a:stretch>
            <a:fillRect/>
          </a:stretch>
        </p:blipFill>
        <p:spPr bwMode="auto">
          <a:xfrm>
            <a:off x="6929454" y="5429265"/>
            <a:ext cx="2214546" cy="1428736"/>
          </a:xfrm>
          <a:prstGeom prst="rect">
            <a:avLst/>
          </a:prstGeom>
          <a:noFill/>
        </p:spPr>
      </p:pic>
      <p:pic>
        <p:nvPicPr>
          <p:cNvPr id="3083" name="Picture 11" descr="D:\фото 2008осень зима\Валдай\4_friends_665.jpg"/>
          <p:cNvPicPr>
            <a:picLocks noChangeAspect="1" noChangeArrowheads="1"/>
          </p:cNvPicPr>
          <p:nvPr/>
        </p:nvPicPr>
        <p:blipFill>
          <a:blip r:embed="rId7" cstate="email"/>
          <a:srcRect/>
          <a:stretch>
            <a:fillRect/>
          </a:stretch>
        </p:blipFill>
        <p:spPr bwMode="auto">
          <a:xfrm>
            <a:off x="6677572" y="1"/>
            <a:ext cx="2466428" cy="1643049"/>
          </a:xfrm>
          <a:prstGeom prst="rect">
            <a:avLst/>
          </a:prstGeom>
          <a:noFill/>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00034" y="285728"/>
            <a:ext cx="8229600" cy="6440510"/>
          </a:xfrm>
        </p:spPr>
        <p:txBody>
          <a:bodyPr>
            <a:normAutofit fontScale="90000"/>
          </a:bodyPr>
          <a:lstStyle/>
          <a:p>
            <a:pPr algn="l">
              <a:lnSpc>
                <a:spcPct val="115000"/>
              </a:lnSpc>
              <a:spcAft>
                <a:spcPts val="1000"/>
              </a:spcAft>
            </a:pPr>
            <a:r>
              <a:rPr lang="ru-RU" sz="6600" dirty="0" smtClean="0">
                <a:latin typeface="Calibri"/>
                <a:ea typeface="Calibri"/>
                <a:cs typeface="Times New Roman"/>
              </a:rPr>
              <a:t>1.вовремя</a:t>
            </a:r>
            <a:br>
              <a:rPr lang="ru-RU" sz="6600" dirty="0" smtClean="0">
                <a:latin typeface="Calibri"/>
                <a:ea typeface="Calibri"/>
                <a:cs typeface="Times New Roman"/>
              </a:rPr>
            </a:br>
            <a:r>
              <a:rPr lang="ru-RU" sz="6600" dirty="0" smtClean="0">
                <a:latin typeface="Calibri"/>
                <a:ea typeface="Calibri"/>
                <a:cs typeface="Times New Roman"/>
              </a:rPr>
              <a:t>2.ходить в кино</a:t>
            </a:r>
            <a:br>
              <a:rPr lang="ru-RU" sz="6600" dirty="0" smtClean="0">
                <a:latin typeface="Calibri"/>
                <a:ea typeface="Calibri"/>
                <a:cs typeface="Times New Roman"/>
              </a:rPr>
            </a:br>
            <a:r>
              <a:rPr lang="ru-RU" sz="6600" dirty="0" smtClean="0">
                <a:latin typeface="Calibri"/>
                <a:ea typeface="Calibri"/>
                <a:cs typeface="Times New Roman"/>
              </a:rPr>
              <a:t>3.сколько раз</a:t>
            </a:r>
            <a:br>
              <a:rPr lang="ru-RU" sz="6600" dirty="0" smtClean="0">
                <a:latin typeface="Calibri"/>
                <a:ea typeface="Calibri"/>
                <a:cs typeface="Times New Roman"/>
              </a:rPr>
            </a:br>
            <a:r>
              <a:rPr lang="ru-RU" sz="6600" dirty="0" smtClean="0">
                <a:latin typeface="Calibri"/>
                <a:ea typeface="Calibri"/>
                <a:cs typeface="Times New Roman"/>
              </a:rPr>
              <a:t>4.это хорошая идея</a:t>
            </a:r>
            <a:br>
              <a:rPr lang="ru-RU" sz="6600" dirty="0" smtClean="0">
                <a:latin typeface="Calibri"/>
                <a:ea typeface="Calibri"/>
                <a:cs typeface="Times New Roman"/>
              </a:rPr>
            </a:br>
            <a:r>
              <a:rPr lang="ru-RU" sz="6600" dirty="0" smtClean="0">
                <a:latin typeface="Calibri"/>
                <a:ea typeface="Calibri"/>
                <a:cs typeface="Times New Roman"/>
              </a:rPr>
              <a:t>5.читать журналы</a:t>
            </a:r>
            <a:br>
              <a:rPr lang="ru-RU" sz="6600" dirty="0" smtClean="0">
                <a:latin typeface="Calibri"/>
                <a:ea typeface="Calibri"/>
                <a:cs typeface="Times New Roman"/>
              </a:rPr>
            </a:br>
            <a:endParaRPr lang="ru-RU" sz="6600" dirty="0"/>
          </a:p>
        </p:txBody>
      </p:sp>
      <p:pic>
        <p:nvPicPr>
          <p:cNvPr id="5122" name="Picture 2" descr="D:\фото 2008осень зима\Валдай\iэжзщл.jpg"/>
          <p:cNvPicPr>
            <a:picLocks noChangeAspect="1" noChangeArrowheads="1"/>
          </p:cNvPicPr>
          <p:nvPr/>
        </p:nvPicPr>
        <p:blipFill>
          <a:blip r:embed="rId2" cstate="print"/>
          <a:srcRect/>
          <a:stretch>
            <a:fillRect/>
          </a:stretch>
        </p:blipFill>
        <p:spPr bwMode="auto">
          <a:xfrm>
            <a:off x="6500827" y="4786322"/>
            <a:ext cx="2643174" cy="1977760"/>
          </a:xfrm>
          <a:prstGeom prst="rect">
            <a:avLst/>
          </a:prstGeom>
          <a:noFill/>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440510"/>
          </a:xfrm>
        </p:spPr>
        <p:txBody>
          <a:bodyPr/>
          <a:lstStyle/>
          <a:p>
            <a:pPr algn="l">
              <a:lnSpc>
                <a:spcPct val="115000"/>
              </a:lnSpc>
              <a:spcAft>
                <a:spcPts val="1000"/>
              </a:spcAft>
            </a:pPr>
            <a:r>
              <a:rPr lang="ru-RU" sz="6000" dirty="0" smtClean="0">
                <a:latin typeface="Calibri"/>
                <a:ea typeface="Calibri"/>
                <a:cs typeface="Times New Roman"/>
              </a:rPr>
              <a:t>1.читать газеты</a:t>
            </a:r>
            <a:br>
              <a:rPr lang="ru-RU" sz="6000" dirty="0" smtClean="0">
                <a:latin typeface="Calibri"/>
                <a:ea typeface="Calibri"/>
                <a:cs typeface="Times New Roman"/>
              </a:rPr>
            </a:br>
            <a:r>
              <a:rPr lang="ru-RU" sz="6000" dirty="0" smtClean="0">
                <a:latin typeface="Calibri"/>
                <a:ea typeface="Calibri"/>
                <a:cs typeface="Times New Roman"/>
              </a:rPr>
              <a:t>2.играть в теннис</a:t>
            </a:r>
            <a:br>
              <a:rPr lang="ru-RU" sz="6000" dirty="0" smtClean="0">
                <a:latin typeface="Calibri"/>
                <a:ea typeface="Calibri"/>
                <a:cs typeface="Times New Roman"/>
              </a:rPr>
            </a:br>
            <a:r>
              <a:rPr lang="ru-RU" sz="6000" dirty="0" smtClean="0">
                <a:latin typeface="Calibri"/>
                <a:ea typeface="Calibri"/>
                <a:cs typeface="Times New Roman"/>
              </a:rPr>
              <a:t>3.сходить за покупками</a:t>
            </a:r>
            <a:br>
              <a:rPr lang="ru-RU" sz="6000" dirty="0" smtClean="0">
                <a:latin typeface="Calibri"/>
                <a:ea typeface="Calibri"/>
                <a:cs typeface="Times New Roman"/>
              </a:rPr>
            </a:br>
            <a:r>
              <a:rPr lang="ru-RU" sz="6000" dirty="0" smtClean="0">
                <a:latin typeface="Calibri"/>
                <a:ea typeface="Calibri"/>
                <a:cs typeface="Times New Roman"/>
              </a:rPr>
              <a:t>4.время</a:t>
            </a:r>
            <a:br>
              <a:rPr lang="ru-RU" sz="6000" dirty="0" smtClean="0">
                <a:latin typeface="Calibri"/>
                <a:ea typeface="Calibri"/>
                <a:cs typeface="Times New Roman"/>
              </a:rPr>
            </a:br>
            <a:r>
              <a:rPr lang="ru-RU" sz="6000" dirty="0" smtClean="0">
                <a:latin typeface="Calibri"/>
                <a:ea typeface="Calibri"/>
                <a:cs typeface="Times New Roman"/>
              </a:rPr>
              <a:t>5.играть на гитаре</a:t>
            </a:r>
            <a:br>
              <a:rPr lang="ru-RU" sz="6000" dirty="0" smtClean="0">
                <a:latin typeface="Calibri"/>
                <a:ea typeface="Calibri"/>
                <a:cs typeface="Times New Roman"/>
              </a:rPr>
            </a:br>
            <a:endParaRPr lang="ru-RU" sz="6000" dirty="0"/>
          </a:p>
        </p:txBody>
      </p:sp>
      <p:pic>
        <p:nvPicPr>
          <p:cNvPr id="4099" name="Picture 3" descr="D:\фото 2008осень зима\Валдай\iиолд.jpg"/>
          <p:cNvPicPr>
            <a:picLocks noChangeAspect="1" noChangeArrowheads="1"/>
          </p:cNvPicPr>
          <p:nvPr/>
        </p:nvPicPr>
        <p:blipFill>
          <a:blip r:embed="rId2" cstate="print"/>
          <a:srcRect/>
          <a:stretch>
            <a:fillRect/>
          </a:stretch>
        </p:blipFill>
        <p:spPr bwMode="auto">
          <a:xfrm>
            <a:off x="7286644" y="0"/>
            <a:ext cx="1857357" cy="1428750"/>
          </a:xfrm>
          <a:prstGeom prst="rect">
            <a:avLst/>
          </a:prstGeom>
          <a:noFill/>
        </p:spPr>
      </p:pic>
      <p:pic>
        <p:nvPicPr>
          <p:cNvPr id="4100" name="Picture 4" descr="D:\фото 2008осень зима\Валдай\iтж.jpg"/>
          <p:cNvPicPr>
            <a:picLocks noChangeAspect="1" noChangeArrowheads="1"/>
          </p:cNvPicPr>
          <p:nvPr/>
        </p:nvPicPr>
        <p:blipFill>
          <a:blip r:embed="rId3" cstate="print"/>
          <a:srcRect/>
          <a:stretch>
            <a:fillRect/>
          </a:stretch>
        </p:blipFill>
        <p:spPr bwMode="auto">
          <a:xfrm>
            <a:off x="7215206" y="1500174"/>
            <a:ext cx="1928794" cy="1143000"/>
          </a:xfrm>
          <a:prstGeom prst="rect">
            <a:avLst/>
          </a:prstGeom>
          <a:noFill/>
        </p:spPr>
      </p:pic>
      <p:pic>
        <p:nvPicPr>
          <p:cNvPr id="4101" name="Picture 5" descr="D:\фото 2008осень зима\Валдай\iиолдололр.jpg"/>
          <p:cNvPicPr>
            <a:picLocks noChangeAspect="1" noChangeArrowheads="1"/>
          </p:cNvPicPr>
          <p:nvPr/>
        </p:nvPicPr>
        <p:blipFill>
          <a:blip r:embed="rId4" cstate="print"/>
          <a:srcRect/>
          <a:stretch>
            <a:fillRect/>
          </a:stretch>
        </p:blipFill>
        <p:spPr bwMode="auto">
          <a:xfrm>
            <a:off x="6678441" y="3286124"/>
            <a:ext cx="2465559" cy="1857388"/>
          </a:xfrm>
          <a:prstGeom prst="rect">
            <a:avLst/>
          </a:prstGeom>
          <a:noFill/>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6369072"/>
          </a:xfrm>
        </p:spPr>
        <p:txBody>
          <a:bodyPr/>
          <a:lstStyle/>
          <a:p>
            <a:r>
              <a:rPr lang="en-US" dirty="0" smtClean="0">
                <a:solidFill>
                  <a:srgbClr val="64DA67"/>
                </a:solidFill>
              </a:rPr>
              <a:t>We can read  we can write</a:t>
            </a:r>
            <a:br>
              <a:rPr lang="en-US" dirty="0" smtClean="0">
                <a:solidFill>
                  <a:srgbClr val="64DA67"/>
                </a:solidFill>
              </a:rPr>
            </a:br>
            <a:r>
              <a:rPr lang="en-US" dirty="0" smtClean="0">
                <a:solidFill>
                  <a:srgbClr val="64DA67"/>
                </a:solidFill>
              </a:rPr>
              <a:t/>
            </a:r>
            <a:br>
              <a:rPr lang="en-US" dirty="0" smtClean="0">
                <a:solidFill>
                  <a:srgbClr val="64DA67"/>
                </a:solidFill>
              </a:rPr>
            </a:br>
            <a:r>
              <a:rPr lang="en-US" dirty="0" smtClean="0">
                <a:solidFill>
                  <a:srgbClr val="64DA67"/>
                </a:solidFill>
              </a:rPr>
              <a:t>We can speak English too</a:t>
            </a:r>
            <a:br>
              <a:rPr lang="en-US" dirty="0" smtClean="0">
                <a:solidFill>
                  <a:srgbClr val="64DA67"/>
                </a:solidFill>
              </a:rPr>
            </a:br>
            <a:r>
              <a:rPr lang="en-US" dirty="0" smtClean="0">
                <a:solidFill>
                  <a:srgbClr val="64DA67"/>
                </a:solidFill>
              </a:rPr>
              <a:t/>
            </a:r>
            <a:br>
              <a:rPr lang="en-US" dirty="0" smtClean="0">
                <a:solidFill>
                  <a:srgbClr val="64DA67"/>
                </a:solidFill>
              </a:rPr>
            </a:br>
            <a:r>
              <a:rPr lang="en-US" dirty="0" smtClean="0">
                <a:solidFill>
                  <a:srgbClr val="64DA67"/>
                </a:solidFill>
              </a:rPr>
              <a:t>We like learning </a:t>
            </a:r>
            <a:r>
              <a:rPr lang="en-US" sz="6000" dirty="0" smtClean="0">
                <a:solidFill>
                  <a:srgbClr val="FFFF00"/>
                </a:solidFill>
              </a:rPr>
              <a:t>Grammar</a:t>
            </a:r>
            <a:r>
              <a:rPr lang="en-US" dirty="0" smtClean="0">
                <a:solidFill>
                  <a:srgbClr val="00B050"/>
                </a:solidFill>
              </a:rPr>
              <a:t/>
            </a:r>
            <a:br>
              <a:rPr lang="en-US" dirty="0" smtClean="0">
                <a:solidFill>
                  <a:srgbClr val="00B050"/>
                </a:solidFill>
              </a:rPr>
            </a:br>
            <a:r>
              <a:rPr lang="en-US" dirty="0" smtClean="0">
                <a:solidFill>
                  <a:srgbClr val="64DA67"/>
                </a:solidFill>
              </a:rPr>
              <a:t/>
            </a:r>
            <a:br>
              <a:rPr lang="en-US" dirty="0" smtClean="0">
                <a:solidFill>
                  <a:srgbClr val="64DA67"/>
                </a:solidFill>
              </a:rPr>
            </a:br>
            <a:r>
              <a:rPr lang="en-US" dirty="0" smtClean="0">
                <a:solidFill>
                  <a:srgbClr val="64DA67"/>
                </a:solidFill>
              </a:rPr>
              <a:t>And what about you?</a:t>
            </a:r>
            <a:endParaRPr lang="ru-RU" dirty="0">
              <a:solidFill>
                <a:srgbClr val="64DA67"/>
              </a:solidFill>
            </a:endParaRPr>
          </a:p>
        </p:txBody>
      </p:sp>
    </p:spTree>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Апекс">
  <a:themeElements>
    <a:clrScheme name="Апекс">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Апекс">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Апекс">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989</TotalTime>
  <Words>131</Words>
  <Application>Microsoft Office PowerPoint</Application>
  <PresentationFormat>Экран (4:3)</PresentationFormat>
  <Paragraphs>33</Paragraphs>
  <Slides>32</Slides>
  <Notes>1</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32</vt:i4>
      </vt:variant>
    </vt:vector>
  </HeadingPairs>
  <TitlesOfParts>
    <vt:vector size="34" baseType="lpstr">
      <vt:lpstr>Апекс</vt:lpstr>
      <vt:lpstr>Document</vt:lpstr>
      <vt:lpstr>Theme:    Our plans for the   Weekend  </vt:lpstr>
      <vt:lpstr>See a pin and pick it up  All that day you will have luck  See a pin and let it lay  You`ll have bad luck all that day.</vt:lpstr>
      <vt:lpstr>Translate  From Russian Into English:   </vt:lpstr>
      <vt:lpstr>1.ездить на дачу 2.гулять с друзьями 3.приглашать 4.ходить за покупками 5.вовремя </vt:lpstr>
      <vt:lpstr>1.Смотреть телевизор  2.это - плохая идея  3.убрать квартиру  4.хорошо провести                  время  5.играть на пианино </vt:lpstr>
      <vt:lpstr>1.посещать друзей 2.слушать музыку 3.играть в компьютерные игры 4.читать книги 5.ходить в театр </vt:lpstr>
      <vt:lpstr>1.вовремя 2.ходить в кино 3.сколько раз 4.это хорошая идея 5.читать журналы </vt:lpstr>
      <vt:lpstr>1.читать газеты 2.играть в теннис 3.сходить за покупками 4.время 5.играть на гитаре </vt:lpstr>
      <vt:lpstr>We can read  we can write  We can speak English too  We like learning Grammar  And what about you?</vt:lpstr>
      <vt:lpstr>To be going to+Infinitive</vt:lpstr>
      <vt:lpstr>+  I  am  going to   read.  He/She/It  is going to read.   We/You/They  are going to read.   </vt:lpstr>
      <vt:lpstr>?  Am  I  going to read?  Is  she/he/it  going to read?  Are we/you/they going to read?</vt:lpstr>
      <vt:lpstr>_  I`m not  going to read.  She/he/it isn`t going to read.  We/you/they aren`t going to  read.</vt:lpstr>
      <vt:lpstr>Student`s book:  ex.11 p.29    Workbook:   ex.13 p.15</vt:lpstr>
      <vt:lpstr>  Tag- questions  1. They are going to study Literature,…?  2. We shall spend our holidays in Great Britain,…?    3. His friend can speak English very well, …? 4. I never play tennis in winter,………...? 5. You are not a doctor,………….………..?  6. The girl helped her granny about the house last week,…?   </vt:lpstr>
      <vt:lpstr>Work in pairs and Act out: 1. Making a picnic       2. Going to the theatre    3. Visiting granny on her Birthday   </vt:lpstr>
      <vt:lpstr>Hands up! Hands down! Hands to the sides!  Hands on hips! Bend left! Bend right! Hands up! Hands down! And sit down!</vt:lpstr>
      <vt:lpstr>I am going to London!  Author:  Virskaya Liza,                5-1th form,               school 17.   Tver, 2012   </vt:lpstr>
      <vt:lpstr>The Map of LONDON        jj</vt:lpstr>
      <vt:lpstr>Places of Interest in London        Big Ben   Big Ben is really a big bell. You hear it every hour.  </vt:lpstr>
      <vt:lpstr>The Tower of London   You can see the Tower of London from the river Thames. The Tower is very old. The tall building is the White Tower, the oldest part of the Tower of London. The Bloody Tower is near the river.           </vt:lpstr>
      <vt:lpstr>                   The Houses of Parliament  The country’s leaders speak in  the Houses of Parliament.                                                                    Westminster                       Abbey                      It is a symbol of England.                                W                 Westminster Abbey was                        u                  founded by St Peter himself.                      The coronation of all British Kings and    Queens takes place there. </vt:lpstr>
      <vt:lpstr>Parks and Gardens of London  The Royal Parks are the property of the Royal family. They are Hyde Park, Green Park, St James’s Park, Regent’s Park and Kensington Gardens.      </vt:lpstr>
      <vt:lpstr>Have a good time in London!!!</vt:lpstr>
      <vt:lpstr>My last weekend  Author: Gorodnow            Daniil,               5-1th form,              school 17.   Tver,2012</vt:lpstr>
      <vt:lpstr>I spent my last Weekend at the cinema, at the cafe, and in the park near the river!       </vt:lpstr>
      <vt:lpstr> I enjoyed a new film, called  ‘‘Harry Porter’’. It was fantastic!         </vt:lpstr>
      <vt:lpstr>After the cinema we walked near the river Volga!     </vt:lpstr>
      <vt:lpstr>My favourite tasty food!!!       </vt:lpstr>
      <vt:lpstr>The weekend was over. I had a good time!         </vt:lpstr>
      <vt:lpstr>                    Mary Poppin`s Day Out Mary Poppin`s is a nanny for babies in one of London`s families. She is strict,  but kind. Children like her and don`t  want to leave her.  The first book about Mary was  published in 1934. Children of  different countries dreamt, that Mary would fly to them and would be their  nanny.   </vt:lpstr>
      <vt:lpstr>H/W:  ex.21 p. 32 Make up your own ending to the story “ Mary Poppins` Day Out”.  The lesson is over.  Goodbye!  </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Макс</dc:creator>
  <cp:lastModifiedBy>Tata</cp:lastModifiedBy>
  <cp:revision>97</cp:revision>
  <dcterms:created xsi:type="dcterms:W3CDTF">2010-11-14T19:51:27Z</dcterms:created>
  <dcterms:modified xsi:type="dcterms:W3CDTF">2012-12-18T15:32:24Z</dcterms:modified>
</cp:coreProperties>
</file>