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256" r:id="rId2"/>
    <p:sldId id="290" r:id="rId3"/>
    <p:sldId id="272" r:id="rId4"/>
    <p:sldId id="273" r:id="rId5"/>
    <p:sldId id="275" r:id="rId6"/>
    <p:sldId id="276" r:id="rId7"/>
    <p:sldId id="277" r:id="rId8"/>
    <p:sldId id="279" r:id="rId9"/>
    <p:sldId id="265" r:id="rId10"/>
    <p:sldId id="291" r:id="rId11"/>
    <p:sldId id="294" r:id="rId12"/>
    <p:sldId id="289" r:id="rId13"/>
    <p:sldId id="281" r:id="rId14"/>
    <p:sldId id="280" r:id="rId15"/>
    <p:sldId id="28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00"/>
    <a:srgbClr val="FF0000"/>
    <a:srgbClr val="CC3399"/>
    <a:srgbClr val="996633"/>
    <a:srgbClr val="A5002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05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9EF4C6-442E-480C-A619-DDE91DFA1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41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6686-D834-4534-A79C-8AD5CE7E4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30AF-0C91-4EEA-8D72-668D0043F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284F5-DDDB-4407-A1EA-0E37168AA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A3A9-903F-40A2-9E4F-7657A93C4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EE5C-8971-4126-B01D-267B3A000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DED8-D586-4F85-9A8F-7804EE792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6133-0F4D-424D-813C-87042E75C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65D0C-DB5C-4059-B519-EFCB1D59A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84C2-4139-46B1-8E7A-56B244676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24FC-B904-4E2A-8F26-2EF63AE36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4566-3011-472A-9AFF-A1A2F3B40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499B-2EC0-4F11-A9AB-CF06A24B0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5A3C273-BADC-4E3C-9902-A985B4714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ru.wikipedia.org/wiki/%D0%A4%D0%B0%D0%B9%D0%BB:Yerkes_40_inch_Refractor_Telescope-2006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4%D0%B0%D0%B9%D0%BB:ArchenholdObservatory-GreatRefractor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ru.wikipedia.org/wiki/%D0%A4%D0%B0%D0%B9%D0%BB:Refraktor_Wien_Kerschbaum_1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Cosmetic_Contact_Lenses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B3E7EA-82AF-4C5D-94D8-338E61B6140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Урок-практикум  по теме</a:t>
            </a:r>
            <a:b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Arial Black" pitchFamily="34" charset="0"/>
              </a:rPr>
              <a:t> «Практическое применение геометрической оптики. Линзы»</a:t>
            </a: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 cstate="print"/>
          <a:srcRect l="6291" t="12230" r="64545" b="18471"/>
          <a:stretch>
            <a:fillRect/>
          </a:stretch>
        </p:blipFill>
        <p:spPr bwMode="auto">
          <a:xfrm>
            <a:off x="228600" y="20574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/>
          <a:srcRect l="68965" t="9135" r="2771" b="15802"/>
          <a:stretch>
            <a:fillRect/>
          </a:stretch>
        </p:blipFill>
        <p:spPr bwMode="auto">
          <a:xfrm>
            <a:off x="304800" y="4495800"/>
            <a:ext cx="3886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LI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86000"/>
            <a:ext cx="441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114800" y="5257800"/>
            <a:ext cx="4876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3317" name="Рисунок 4" descr="Ход лучей в трубе Галилея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957" t="4575" r="3250" b="18301"/>
          <a:stretch>
            <a:fillRect/>
          </a:stretch>
        </p:blipFill>
        <p:spPr bwMode="auto">
          <a:xfrm>
            <a:off x="457200" y="3810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381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2900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4341" name="Рисунок 4" descr="Труба Кеплера. Ход лучей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50" t="4575" r="4207" b="13072"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609599"/>
            <a:ext cx="8153400" cy="46166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defRPr/>
            </a:pPr>
            <a:r>
              <a:rPr lang="ru-RU" sz="2400" dirty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</a:t>
            </a:r>
            <a:r>
              <a:rPr lang="ru-RU" sz="2400" dirty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системы линз в Астрономии 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219200" y="1310948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Рефрактор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оптический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телескоп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котором для собирания света используется система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линз, называемая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объективом.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Рисунок 5" descr="http://upload.wikimedia.org/wikipedia/commons/thumb/0/01/Yerkes_40_inch_Refractor_Telescope-2006.jpg/90px-Yerkes_40_inch_Refractor_Telescope-20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6" descr="http://upload.wikimedia.org/wikipedia/commons/thumb/6/67/Refraktor_Wien_Kerschbaum_1.jpg/120px-Refraktor_Wien_Kerschbaum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581400"/>
            <a:ext cx="23241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http://upload.wikimedia.org/wikipedia/commons/thumb/2/20/ArchenholdObservatory-GreatRefractor.jpg/90px-ArchenholdObservatory-GreatRefracto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438400"/>
            <a:ext cx="2895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ED8004-B585-4374-9592-17CC7543D103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943600" y="474430"/>
            <a:ext cx="2286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Контактные линзы.</a:t>
            </a:r>
            <a:endParaRPr lang="ru-RU" sz="2000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8" name="Рисунок 16" descr="Кто изобрел контактные линзы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"/>
            <a:ext cx="2209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3"/>
          <p:cNvSpPr>
            <a:spLocks noChangeArrowheads="1"/>
          </p:cNvSpPr>
          <p:nvPr/>
        </p:nvSpPr>
        <p:spPr bwMode="auto">
          <a:xfrm rot="10800000" flipV="1">
            <a:off x="304800" y="2547058"/>
            <a:ext cx="7620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Впервые идею использовать контактную коррекцию высказал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Леонардо да Винчи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 1508 году. В архиве его работ находится рисунок глаза с заполненной водой ванночкой — прообразом современных контактных линз.</a:t>
            </a:r>
          </a:p>
          <a:p>
            <a:pPr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 1888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Адольф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описал первую стеклянную линзу, обладающую оптической силой. </a:t>
            </a:r>
          </a:p>
          <a:p>
            <a:pPr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Изготовил же первую линзу и внедрил во врачебную практику немецкий изобретатель Август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Мюллер.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1960-х годов контактные линзы изготавливали только из органического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стекла.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1960 г. чешский ученый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Вихтерле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изготовил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первую мягкую контактную линзу.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570105-0B86-4467-A5BB-9947754E977D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2" name="Рисунок 4" descr="http://upload.wikimedia.org/wikipedia/commons/thumb/1/1a/Cosmetic_Contact_Lenses.JPG/220px-Cosmetic_Contact_Len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819400" y="1050042"/>
            <a:ext cx="3581400" cy="1200329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Мужчина с контактными линзами, изменяющими цвет глаз.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Рисунок 6" descr="http://upload.wikimedia.org/wikipedia/commons/thumb/4/42/Contactlenzen_Confortissimo.JPG/250px-Contactlenzen_Confortissim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533650"/>
            <a:ext cx="25146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7" descr="http://www.dioptrica.ru/bitrix/templates/dioptrica/images/pic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7338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/>
          </p:cNvSpPr>
          <p:nvPr/>
        </p:nvSpPr>
        <p:spPr bwMode="auto">
          <a:xfrm>
            <a:off x="685800" y="609600"/>
            <a:ext cx="7772400" cy="16668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за  работу   на   уроке !</a:t>
            </a:r>
          </a:p>
        </p:txBody>
      </p:sp>
      <p:pic>
        <p:nvPicPr>
          <p:cNvPr id="43013" name="Picture 5" descr="AN087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924175"/>
            <a:ext cx="1920875" cy="2233613"/>
          </a:xfrm>
        </p:spPr>
      </p:pic>
      <p:pic>
        <p:nvPicPr>
          <p:cNvPr id="43014" name="Picture 6" descr="AN34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789363"/>
            <a:ext cx="22494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E59F5C-C6D6-4AE1-A6D8-7573FAC6119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77083"/>
            <a:ext cx="9144000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r"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Науку все глубже постигнуть стремись,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Познанием вечного жаждой томись. 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первых познаний блеснет тебе свет, 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Узнаешь: предела для знания нет.</a:t>
            </a:r>
          </a:p>
          <a:p>
            <a:pPr algn="r"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(Фирдоуси. Персидский и таджикский поэт, 940–1030 гг.)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691366-5480-494E-8FDF-7E3EB94D5A4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243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Цели: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82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q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обобщить знания  о линзах и их физических свойствах;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q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осуществить межпредметные связи с астрономией, биологией , историей и литературой  путём формирования  практических  умений применять знания о свойствах линз    для сборки  простейших оптических систем.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9448BDE-C00C-4BB5-9792-5A0970DE72DD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762000" y="1066800"/>
            <a:ext cx="8359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ходе урока мы должны решить следующие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752600"/>
            <a:ext cx="7086600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§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повторить материал о линзах</a:t>
            </a:r>
          </a:p>
          <a:p>
            <a:pPr lvl="2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собрать модели микроскопа, трубы Кеплера и трубы Галилея </a:t>
            </a:r>
          </a:p>
          <a:p>
            <a:pPr lvl="2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расширить кругозор в области  практического применения  комбинаций линз.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A95E97-731F-4CB0-A25A-129C151FF64E}" type="slidenum">
              <a:rPr lang="ru-RU" smtClean="0"/>
              <a:pPr/>
              <a:t>5</a:t>
            </a:fld>
            <a:endParaRPr lang="ru-RU" smtClean="0"/>
          </a:p>
        </p:txBody>
      </p:sp>
      <p:pic>
        <p:nvPicPr>
          <p:cNvPr id="7171" name="Picture 2" descr="http://t3.gstatic.com/images?q=tbn:ANd9GcS6KSaTxjPJmxuuneuBdn57ZPI-Lf8lgaY0QiE2zPjHnUp2Cj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114800" y="565736"/>
            <a:ext cx="3581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“Линза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слово латинское и означает чечевица. Чечевица – растение, плоды которого похожи на горох, но горошины не круглые,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имеют вид пузатых лепешек. Поэтому все круглые стекла, имеющие такую форму, стали называть - линзами.”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683BF7-B793-40AF-9F3F-2760D11E69CD}" type="slidenum">
              <a:rPr lang="ru-RU" smtClean="0"/>
              <a:pPr/>
              <a:t>6</a:t>
            </a:fld>
            <a:endParaRPr lang="ru-RU" smtClean="0"/>
          </a:p>
        </p:txBody>
      </p:sp>
      <p:pic>
        <p:nvPicPr>
          <p:cNvPr id="8195" name="Рисунок 3" descr="http://class-fizika.narod.ru/ochki/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038600" y="372625"/>
            <a:ext cx="3352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905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Увеличение букв шаровидным куском стекла описал 900 лет тому назад арабский ученый Ибн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аль-Хайсам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Альгазен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190500" eaLnBrk="0" hangingPunct="0"/>
            <a:endParaRPr lang="ru-RU" dirty="0">
              <a:latin typeface="Arial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 rot="10800000" flipV="1">
            <a:off x="2819400" y="3077558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905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Именно этого ученого следует считать одним из первых предшественников создателей очковой оптики.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356ECC-6B94-41A4-85CD-01618B29DCC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581400" y="323964"/>
            <a:ext cx="3124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905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Впервые линзы для научных целей применил францисканский монах Роджер Бэкон (1214—1294).</a:t>
            </a:r>
          </a:p>
        </p:txBody>
      </p:sp>
      <p:pic>
        <p:nvPicPr>
          <p:cNvPr id="9220" name="Рисунок 16" descr="http://class-fizika.narod.ru/ochki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1981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3"/>
          <p:cNvSpPr>
            <a:spLocks noChangeArrowheads="1"/>
          </p:cNvSpPr>
          <p:nvPr/>
        </p:nvSpPr>
        <p:spPr bwMode="auto">
          <a:xfrm rot="10800000" flipV="1">
            <a:off x="2286000" y="2684691"/>
            <a:ext cx="5638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9050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писал о свойствах стеклянного шара и о возможности применения его для людей со слабыми глазами. Бэкон использовал линзы во многих своих опытах. и даже поднес одну папе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Клименту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IV, прося его попробовать применить ее.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BF01E9-47D0-4C46-A1AA-CA782ED04A5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93038" cy="928688"/>
          </a:xfrm>
        </p:spPr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660066"/>
                </a:solidFill>
              </a:rPr>
              <a:t>Два вида линз:</a:t>
            </a:r>
            <a:br>
              <a:rPr lang="ru-RU" sz="4000" smtClean="0">
                <a:solidFill>
                  <a:srgbClr val="660066"/>
                </a:solidFill>
              </a:rPr>
            </a:br>
            <a:endParaRPr lang="ru-RU" sz="4000" smtClean="0">
              <a:solidFill>
                <a:srgbClr val="660066"/>
              </a:solidFill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7887" t="6050" r="27887" b="61278"/>
          <a:stretch>
            <a:fillRect/>
          </a:stretch>
        </p:blipFill>
        <p:spPr bwMode="auto">
          <a:xfrm>
            <a:off x="304800" y="14478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950" t="45882" r="21236" b="16907"/>
          <a:stretch>
            <a:fillRect/>
          </a:stretch>
        </p:blipFill>
        <p:spPr bwMode="auto">
          <a:xfrm>
            <a:off x="304800" y="4267200"/>
            <a:ext cx="472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4953000" y="2057400"/>
            <a:ext cx="37544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0000FF"/>
                </a:solidFill>
                <a:latin typeface="Arial" charset="0"/>
              </a:rPr>
              <a:t>выпуклые</a:t>
            </a:r>
            <a:br>
              <a:rPr lang="ru-RU" sz="4000">
                <a:solidFill>
                  <a:srgbClr val="0000FF"/>
                </a:solidFill>
                <a:latin typeface="Arial" charset="0"/>
              </a:rPr>
            </a:br>
            <a:endParaRPr lang="ru-RU" sz="4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5029200" y="4572000"/>
            <a:ext cx="37544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009900"/>
                </a:solidFill>
                <a:latin typeface="Arial" charset="0"/>
              </a:rPr>
              <a:t>вогнутые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729204-DA5E-4778-99BF-A39497F4230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996633"/>
                </a:solidFill>
              </a:rPr>
              <a:t>оптическая сила линзы</a:t>
            </a:r>
            <a:r>
              <a:rPr lang="ru-RU" sz="4000" i="1" smtClean="0">
                <a:solidFill>
                  <a:srgbClr val="996633"/>
                </a:solidFill>
              </a:rPr>
              <a:t/>
            </a:r>
            <a:br>
              <a:rPr lang="ru-RU" sz="4000" i="1" smtClean="0">
                <a:solidFill>
                  <a:srgbClr val="996633"/>
                </a:solidFill>
              </a:rPr>
            </a:br>
            <a:endParaRPr lang="ru-RU" sz="4000" b="1" smtClean="0">
              <a:solidFill>
                <a:srgbClr val="996633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667000" y="1371600"/>
            <a:ext cx="586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0000FF"/>
                </a:solidFill>
              </a:rPr>
              <a:t>D</a:t>
            </a:r>
            <a:r>
              <a:rPr lang="ru-RU" sz="8000">
                <a:solidFill>
                  <a:srgbClr val="0000FF"/>
                </a:solidFill>
              </a:rPr>
              <a:t> =</a:t>
            </a:r>
            <a:r>
              <a:rPr lang="ru-RU" sz="8000">
                <a:solidFill>
                  <a:srgbClr val="0000FF"/>
                </a:solidFill>
                <a:cs typeface="Tahoma" pitchFamily="34" charset="0"/>
              </a:rPr>
              <a:t>—</a:t>
            </a:r>
            <a:endParaRPr lang="ru-RU" sz="8000">
              <a:solidFill>
                <a:srgbClr val="0000FF"/>
              </a:solidFill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438400" y="2895600"/>
            <a:ext cx="3943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5400">
                <a:solidFill>
                  <a:srgbClr val="660066"/>
                </a:solidFill>
              </a:rPr>
              <a:t>[D]  =1дптр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381000" y="3962400"/>
            <a:ext cx="9658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solidFill>
                  <a:schemeClr val="bg2"/>
                </a:solidFill>
              </a:rPr>
              <a:t>1 дптр (диоптрий)— это оптическая сила линзы </a:t>
            </a:r>
          </a:p>
          <a:p>
            <a:r>
              <a:rPr lang="ru-RU" sz="2800">
                <a:solidFill>
                  <a:schemeClr val="bg2"/>
                </a:solidFill>
              </a:rPr>
              <a:t>                               с фокусным расстоянием 1м.</a:t>
            </a:r>
          </a:p>
        </p:txBody>
      </p:sp>
      <p:sp>
        <p:nvSpPr>
          <p:cNvPr id="11271" name="WordArt 10"/>
          <p:cNvSpPr>
            <a:spLocks noChangeArrowheads="1" noChangeShapeType="1" noTextEdit="1"/>
          </p:cNvSpPr>
          <p:nvPr/>
        </p:nvSpPr>
        <p:spPr bwMode="auto">
          <a:xfrm>
            <a:off x="4724400" y="1295400"/>
            <a:ext cx="304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1272" name="WordArt 11"/>
          <p:cNvSpPr>
            <a:spLocks noChangeArrowheads="1" noChangeShapeType="1" noTextEdit="1"/>
          </p:cNvSpPr>
          <p:nvPr/>
        </p:nvSpPr>
        <p:spPr bwMode="auto">
          <a:xfrm>
            <a:off x="4876800" y="2209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F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381000" y="5029200"/>
            <a:ext cx="9658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bg2"/>
                </a:solidFill>
              </a:rPr>
              <a:t>(греч. </a:t>
            </a:r>
            <a:r>
              <a:rPr lang="en-US" sz="2800">
                <a:solidFill>
                  <a:schemeClr val="bg2"/>
                </a:solidFill>
              </a:rPr>
              <a:t>dioptrika,  </a:t>
            </a:r>
            <a:r>
              <a:rPr lang="ru-RU" sz="2800">
                <a:solidFill>
                  <a:schemeClr val="bg2"/>
                </a:solidFill>
              </a:rPr>
              <a:t>от </a:t>
            </a:r>
            <a:r>
              <a:rPr lang="en-US" sz="2800" i="1">
                <a:solidFill>
                  <a:schemeClr val="bg2"/>
                </a:solidFill>
              </a:rPr>
              <a:t>dia</a:t>
            </a:r>
            <a:r>
              <a:rPr lang="ru-RU" sz="2800">
                <a:solidFill>
                  <a:schemeClr val="bg2"/>
                </a:solidFill>
              </a:rPr>
              <a:t> – через, сквозь </a:t>
            </a:r>
          </a:p>
          <a:p>
            <a:pPr algn="ctr"/>
            <a:r>
              <a:rPr lang="ru-RU" sz="2800">
                <a:solidFill>
                  <a:schemeClr val="bg2"/>
                </a:solidFill>
              </a:rPr>
              <a:t>и </a:t>
            </a:r>
            <a:r>
              <a:rPr lang="en-US" sz="2800" i="1">
                <a:solidFill>
                  <a:schemeClr val="bg2"/>
                </a:solidFill>
              </a:rPr>
              <a:t>opteuo</a:t>
            </a:r>
            <a:r>
              <a:rPr lang="ru-RU" sz="2800">
                <a:solidFill>
                  <a:schemeClr val="bg2"/>
                </a:solidFill>
              </a:rPr>
              <a:t> – вижу)</a:t>
            </a:r>
            <a:r>
              <a:rPr lang="en-US" sz="2800">
                <a:solidFill>
                  <a:schemeClr val="bg2"/>
                </a:solidFill>
              </a:rPr>
              <a:t> </a:t>
            </a:r>
            <a:endParaRPr lang="ru-RU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1063</TotalTime>
  <Words>250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Пиксел</vt:lpstr>
      <vt:lpstr>Урок-практикум  по теме  «Практическое применение геометрической оптики. Линзы»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Два вида линз: </vt:lpstr>
      <vt:lpstr>оптическая сила линзы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60</cp:revision>
  <cp:lastPrinted>1601-01-01T00:00:00Z</cp:lastPrinted>
  <dcterms:created xsi:type="dcterms:W3CDTF">1601-01-01T00:00:00Z</dcterms:created>
  <dcterms:modified xsi:type="dcterms:W3CDTF">2012-11-05T00:07:36Z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