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257" r:id="rId5"/>
    <p:sldId id="267" r:id="rId6"/>
    <p:sldId id="288" r:id="rId7"/>
    <p:sldId id="289" r:id="rId8"/>
    <p:sldId id="290" r:id="rId9"/>
    <p:sldId id="291" r:id="rId10"/>
    <p:sldId id="259" r:id="rId11"/>
    <p:sldId id="264" r:id="rId12"/>
    <p:sldId id="287" r:id="rId13"/>
    <p:sldId id="284" r:id="rId14"/>
    <p:sldId id="266" r:id="rId15"/>
    <p:sldId id="286" r:id="rId16"/>
    <p:sldId id="261" r:id="rId17"/>
    <p:sldId id="268" r:id="rId18"/>
    <p:sldId id="270" r:id="rId19"/>
    <p:sldId id="272" r:id="rId20"/>
    <p:sldId id="293" r:id="rId21"/>
    <p:sldId id="302" r:id="rId22"/>
    <p:sldId id="273" r:id="rId23"/>
    <p:sldId id="303" r:id="rId24"/>
    <p:sldId id="304" r:id="rId25"/>
    <p:sldId id="296" r:id="rId26"/>
    <p:sldId id="298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2" r:id="rId35"/>
    <p:sldId id="283" r:id="rId36"/>
  </p:sldIdLst>
  <p:sldSz cx="9144000" cy="6858000" type="screen4x3"/>
  <p:notesSz cx="6858000" cy="9144000"/>
  <p:custShowLst>
    <p:custShow name="Произвольный показ 1" id="0">
      <p:sldLst>
        <p:sld r:id="rId2"/>
        <p:sld r:id="rId4"/>
        <p:sld r:id="rId5"/>
        <p:sld r:id="rId3"/>
        <p:sld r:id="rId6"/>
        <p:sld r:id="rId7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AFD5F"/>
    <a:srgbClr val="FFFF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60"/>
  </p:normalViewPr>
  <p:slideViewPr>
    <p:cSldViewPr>
      <p:cViewPr>
        <p:scale>
          <a:sx n="72" d="100"/>
          <a:sy n="72" d="100"/>
        </p:scale>
        <p:origin x="-914" y="-6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AA9B-C3EF-4983-89B3-FEF16FED5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02AA-C4A4-4C4E-9C6E-4D80A882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1CFE-1313-46C0-8299-94907D5E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676F-F112-4861-8BDF-0F736C208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CFA2-BDA6-4E69-B278-C993CED73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788-9755-432F-843C-08C98A57F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6CD3-28EB-4EE9-A151-842A8128C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96F9-5449-4A75-AC4B-9179364D3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F66B-E9E4-4FA7-96FD-95F2AAD4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AFC0-3B16-46F3-B67A-C7EB3FB2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C7DED-6B24-4A80-896B-4C55344F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4E3F-A477-4D1A-BCC2-EC00FE5E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594A-E729-49C7-A35F-F298BF1AF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17CD-CBDA-4809-BDD7-0D3545095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F1D6-CECE-44F0-9BCF-8F8F97A1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FDB30ED-D0F2-4F8C-8CFD-32711EDD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28.xml"/><Relationship Id="rId5" Type="http://schemas.openxmlformats.org/officeDocument/2006/relationships/slide" Target="slide29.xml"/><Relationship Id="rId10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66"/>
                </a:solidFill>
              </a:rPr>
              <a:t>Урок: «Функции желез внутренней секреции»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2786062"/>
          </a:xfrm>
        </p:spPr>
        <p:txBody>
          <a:bodyPr/>
          <a:lstStyle/>
          <a:p>
            <a:pPr eaLnBrk="1" hangingPunct="1"/>
            <a:r>
              <a:rPr lang="ru-RU" smtClean="0"/>
              <a:t>Цель: Познакомиться со строением и функциями желез внутренней секреции</a:t>
            </a:r>
          </a:p>
          <a:p>
            <a:pPr eaLnBrk="1" hangingPunct="1"/>
            <a:r>
              <a:rPr lang="ru-RU" smtClean="0"/>
              <a:t>Учитель биологии Фадеева Е.А.</a:t>
            </a:r>
          </a:p>
          <a:p>
            <a:pPr eaLnBrk="1" hangingPunct="1"/>
            <a:r>
              <a:rPr lang="ru-RU" smtClean="0"/>
              <a:t>441гимназия С.-Пб.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mtClean="0"/>
              <a:t>Щитовидная  железа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4495800" cy="5616575"/>
          </a:xfrm>
        </p:spPr>
        <p:txBody>
          <a:bodyPr/>
          <a:lstStyle/>
          <a:p>
            <a:pPr eaLnBrk="1" hangingPunct="1"/>
            <a:r>
              <a:rPr lang="ru-RU" sz="2800" smtClean="0"/>
              <a:t>Щитовидная железа находится на передней стороне шеи поверх щитовидного хряща и состоит из двух долей (правой и левой). Ее масса </a:t>
            </a:r>
            <a:r>
              <a:rPr lang="ru-RU" smtClean="0"/>
              <a:t>- </a:t>
            </a:r>
            <a:r>
              <a:rPr lang="ru-RU" sz="2800" smtClean="0"/>
              <a:t>20-30 г.Железа покрыта снаружи соединительной капсулой, которая разделяет орган на дольки. </a:t>
            </a:r>
          </a:p>
        </p:txBody>
      </p:sp>
      <p:pic>
        <p:nvPicPr>
          <p:cNvPr id="12292" name="Picture 5" descr="Щитовид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125538"/>
            <a:ext cx="4176712" cy="5256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Единицей щитовидки являются фолликулы.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  Это шаровидные образования с полостью. Каждый фолликул оплетается  сетью капилляров. Клетки фолликула поглощают йод из крови и способствуют синтезу гормона тироксина. </a:t>
            </a:r>
          </a:p>
        </p:txBody>
      </p:sp>
      <p:pic>
        <p:nvPicPr>
          <p:cNvPr id="13316" name="Picture 9" descr="клетки щитовид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484313"/>
            <a:ext cx="4716462" cy="5373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0011-011-ZHelezy-vnutrennej-sekrets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802-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0"/>
            <a:ext cx="5040313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Увеличение щитовидной железы в связи с недостатком йода</a:t>
            </a:r>
          </a:p>
        </p:txBody>
      </p:sp>
      <p:pic>
        <p:nvPicPr>
          <p:cNvPr id="17411" name="Picture 5" descr="зоб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3600450" cy="4895850"/>
          </a:xfrm>
        </p:spPr>
      </p:pic>
      <p:pic>
        <p:nvPicPr>
          <p:cNvPr id="17412" name="Содержимое 3" descr="02384026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43211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Микседема</a:t>
            </a:r>
          </a:p>
        </p:txBody>
      </p:sp>
      <p:pic>
        <p:nvPicPr>
          <p:cNvPr id="18435" name="Содержимое 3" descr="7_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700213"/>
            <a:ext cx="4464050" cy="4752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mtClean="0"/>
              <a:t>Паращитовидная железа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5219700" cy="5876925"/>
          </a:xfrm>
        </p:spPr>
        <p:txBody>
          <a:bodyPr/>
          <a:lstStyle/>
          <a:p>
            <a:pPr eaLnBrk="1" hangingPunct="1"/>
            <a:r>
              <a:rPr lang="ru-RU" sz="2800" smtClean="0"/>
              <a:t>Паращитовидная (или околощитовидная) железа в количестве двух пар располагается на задней поверхности щитовидной железы, и ее вес  0,13-0,36 г.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Выделяет паратгормон.При недостатке -падение Са в крови,  судороги, спазмы дыхательных мышц. При избытке -рассасывание костной ткани.</a:t>
            </a:r>
          </a:p>
        </p:txBody>
      </p:sp>
      <p:pic>
        <p:nvPicPr>
          <p:cNvPr id="14340" name="Picture 5" descr="паращитовид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6988" y="1196975"/>
            <a:ext cx="4037012" cy="4656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Поджелудочная железа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211638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Железа продолговатой формы, с обособленными головкой, телом и хвостом. Снаружи она покрыта тонкой капсулой. Масса железы  60 -100 г. Поджелудочная железа расположена  позади желудка. Это железа двойной секреции: внешней и внутренней </a:t>
            </a:r>
          </a:p>
        </p:txBody>
      </p:sp>
      <p:pic>
        <p:nvPicPr>
          <p:cNvPr id="19460" name="Picture 7" descr="поджелуоч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916113"/>
            <a:ext cx="4932362" cy="4033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20725"/>
          </a:xfrm>
        </p:spPr>
        <p:txBody>
          <a:bodyPr/>
          <a:lstStyle/>
          <a:p>
            <a:pPr eaLnBrk="1" hangingPunct="1"/>
            <a:r>
              <a:rPr lang="ru-RU" sz="2400" smtClean="0"/>
              <a:t>Микроскопическое строение поджелудочной железы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268413"/>
            <a:ext cx="424815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Клетки вырабатывающие панкреатический сок образуют округлые структуры железы - дольки.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Альфа - клетки синтезируют инсулин, а бета -клетки глюкагон</a:t>
            </a:r>
          </a:p>
        </p:txBody>
      </p:sp>
      <p:pic>
        <p:nvPicPr>
          <p:cNvPr id="21508" name="Picture 7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572000" cy="5113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Надпочечники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3419475" cy="4525962"/>
          </a:xfrm>
        </p:spPr>
        <p:txBody>
          <a:bodyPr/>
          <a:lstStyle/>
          <a:p>
            <a:pPr eaLnBrk="1" hangingPunct="1"/>
            <a:r>
              <a:rPr lang="ru-RU" sz="2400" smtClean="0"/>
              <a:t>Расположены на верхушках почек.</a:t>
            </a:r>
          </a:p>
          <a:p>
            <a:pPr eaLnBrk="1" hangingPunct="1"/>
            <a:r>
              <a:rPr lang="ru-RU" sz="2400" smtClean="0"/>
              <a:t>При стрессовых ситуациях вырабатывают адреналин, норадреналин.</a:t>
            </a:r>
          </a:p>
          <a:p>
            <a:pPr eaLnBrk="1" hangingPunct="1"/>
            <a:r>
              <a:rPr lang="ru-RU" sz="2400" smtClean="0"/>
              <a:t>Бронзовая болезнь-нарушение работы надпочечников.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628775"/>
            <a:ext cx="4541837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гормоны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0"/>
            <a:ext cx="424815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mtClean="0"/>
              <a:t>И.С.Тургенев «Живые мощи»</a:t>
            </a:r>
          </a:p>
        </p:txBody>
      </p:sp>
      <p:sp>
        <p:nvSpPr>
          <p:cNvPr id="36866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3203575" y="1052513"/>
            <a:ext cx="5940425" cy="7632700"/>
          </a:xfrm>
        </p:spPr>
        <p:txBody>
          <a:bodyPr/>
          <a:lstStyle/>
          <a:p>
            <a:r>
              <a:rPr lang="ru-RU" sz="2800" smtClean="0"/>
              <a:t>«Я приблизился -и остолбенел от удивления . Передо мной лежало живое существо, но что это было такое?! Голова совершенно высохшая, одноцветная, бронзовая ни дать, ни взять икона старинного письма; нос узкий, как лезвие ножа; губ почти не видать- только зубы белеют и глаза, да из под платка выбиваются на лоб жидкие пряди желтых волос»</a:t>
            </a:r>
          </a:p>
        </p:txBody>
      </p:sp>
      <p:pic>
        <p:nvPicPr>
          <p:cNvPr id="36868" name="Рисунок 4" descr="imagesCAMBJEZ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27733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Болезнь Аддисона или бронзовая болезнь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033838" cy="4525963"/>
          </a:xfrm>
        </p:spPr>
        <p:txBody>
          <a:bodyPr/>
          <a:lstStyle/>
          <a:p>
            <a:r>
              <a:rPr lang="ru-RU" sz="2800" i="1" smtClean="0"/>
              <a:t>Какого цвета линии на ваших ладонях? В каких случаях возникает загар без всякого солярия? И как бороться с этим заболеванием?</a:t>
            </a:r>
            <a:endParaRPr lang="ru-RU" sz="2800" smtClean="0"/>
          </a:p>
        </p:txBody>
      </p:sp>
      <p:pic>
        <p:nvPicPr>
          <p:cNvPr id="9" name="Содержимое 8" descr="0204_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773238"/>
            <a:ext cx="4787900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2"/>
          <p:cNvGraphicFramePr>
            <a:graphicFrameLocks/>
          </p:cNvGraphicFramePr>
          <p:nvPr>
            <p:ph/>
          </p:nvPr>
        </p:nvGraphicFramePr>
        <p:xfrm>
          <a:off x="468313" y="476250"/>
          <a:ext cx="8218487" cy="612616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2" descr="1276237529_59653886_80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49275"/>
            <a:ext cx="8280400" cy="58324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untitled.pn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620713"/>
            <a:ext cx="3744913" cy="3529012"/>
          </a:xfrm>
        </p:spPr>
      </p:pic>
      <p:pic>
        <p:nvPicPr>
          <p:cNvPr id="4" name="Рисунок 3" descr="Dscn01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42497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/>
              <a:t>Терминология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805487"/>
          </a:xfrm>
        </p:spPr>
        <p:txBody>
          <a:bodyPr/>
          <a:lstStyle/>
          <a:p>
            <a:r>
              <a:rPr lang="ru-RU" smtClean="0"/>
              <a:t>Гипоталамус</a:t>
            </a:r>
          </a:p>
          <a:p>
            <a:r>
              <a:rPr lang="ru-RU" smtClean="0"/>
              <a:t>Гипофиз</a:t>
            </a:r>
          </a:p>
          <a:p>
            <a:r>
              <a:rPr lang="ru-RU" smtClean="0"/>
              <a:t>Щитовидная железа</a:t>
            </a:r>
          </a:p>
          <a:p>
            <a:r>
              <a:rPr lang="ru-RU" smtClean="0"/>
              <a:t>Паращитовидная железа</a:t>
            </a:r>
          </a:p>
          <a:p>
            <a:r>
              <a:rPr lang="ru-RU" smtClean="0"/>
              <a:t>Поджелудочная железа</a:t>
            </a:r>
          </a:p>
          <a:p>
            <a:r>
              <a:rPr lang="ru-RU" smtClean="0"/>
              <a:t>Надпочечники</a:t>
            </a:r>
          </a:p>
          <a:p>
            <a:r>
              <a:rPr lang="ru-RU" smtClean="0"/>
              <a:t>Гигантизм</a:t>
            </a:r>
          </a:p>
          <a:p>
            <a:r>
              <a:rPr lang="ru-RU" smtClean="0"/>
              <a:t>Карликовость</a:t>
            </a:r>
          </a:p>
          <a:p>
            <a:r>
              <a:rPr lang="ru-RU" smtClean="0"/>
              <a:t>Акромегалия</a:t>
            </a:r>
          </a:p>
          <a:p>
            <a:r>
              <a:rPr lang="ru-RU" smtClean="0"/>
              <a:t>Микседема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3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r>
              <a:rPr lang="ru-RU" smtClean="0"/>
              <a:t>Гормоны</a:t>
            </a:r>
          </a:p>
          <a:p>
            <a:r>
              <a:rPr lang="ru-RU" smtClean="0"/>
              <a:t>Инсулин</a:t>
            </a:r>
          </a:p>
          <a:p>
            <a:r>
              <a:rPr lang="ru-RU" smtClean="0"/>
              <a:t>Глюкагон</a:t>
            </a:r>
          </a:p>
          <a:p>
            <a:r>
              <a:rPr lang="ru-RU" smtClean="0"/>
              <a:t>Адреналин</a:t>
            </a:r>
          </a:p>
          <a:p>
            <a:r>
              <a:rPr lang="ru-RU" smtClean="0"/>
              <a:t>Эстроген</a:t>
            </a:r>
          </a:p>
          <a:p>
            <a:r>
              <a:rPr lang="ru-RU" smtClean="0"/>
              <a:t>Тестостерон</a:t>
            </a:r>
          </a:p>
          <a:p>
            <a:r>
              <a:rPr lang="ru-RU" smtClean="0"/>
              <a:t>Прогестерон</a:t>
            </a:r>
          </a:p>
          <a:p>
            <a:r>
              <a:rPr lang="ru-RU" smtClean="0"/>
              <a:t>Андроген</a:t>
            </a:r>
          </a:p>
          <a:p>
            <a:r>
              <a:rPr lang="ru-RU" smtClean="0"/>
              <a:t>Яичники</a:t>
            </a:r>
          </a:p>
          <a:p>
            <a:r>
              <a:rPr lang="ru-RU" smtClean="0"/>
              <a:t>Семенники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Вопросы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1. Где находятся гипофиз и щитовидная железа.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2. Почему в одних случаях увеличение интенсивности функций гипофиза приводит к гигантизму, а в других к акромегалии? С чем это связано?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3. Как излечивают больных с избыточной функцией щитовидки и как – с недостаточной функцией?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4. Как влияет недостаток Йода в почве на образование «зоба».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5.Почему поджелудочную железу относят к железам смешанной секреции?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6. В чем причина сахарного диабета?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Вазопрессин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Сужает сосуды, замедляет образование мочи</a:t>
            </a:r>
          </a:p>
        </p:txBody>
      </p:sp>
      <p:pic>
        <p:nvPicPr>
          <p:cNvPr id="46083" name="Picture 4" descr="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358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Гонадотропин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Регулирует функцию половых желез</a:t>
            </a:r>
          </a:p>
        </p:txBody>
      </p:sp>
      <p:pic>
        <p:nvPicPr>
          <p:cNvPr id="47107" name="Picture 4" descr="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4813"/>
            <a:ext cx="28082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Самые толстые люди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41300" y="1404938"/>
            <a:ext cx="4256088" cy="769937"/>
          </a:xfrm>
        </p:spPr>
        <p:txBody>
          <a:bodyPr/>
          <a:lstStyle/>
          <a:p>
            <a:r>
              <a:rPr lang="ru-RU" smtClean="0"/>
              <a:t>Джон Миннок (1963-1983)</a:t>
            </a:r>
          </a:p>
        </p:txBody>
      </p:sp>
      <p:pic>
        <p:nvPicPr>
          <p:cNvPr id="4" name="Содержимое 3" descr="Jon-Brower-Minno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36838"/>
            <a:ext cx="4257675" cy="3832225"/>
          </a:xfr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Кэрол Йегер (1960-1994)</a:t>
            </a:r>
          </a:p>
        </p:txBody>
      </p:sp>
      <p:sp>
        <p:nvSpPr>
          <p:cNvPr id="19461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ya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636838"/>
            <a:ext cx="44450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Кортикотропин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Стимулирует деятельность коркового вещества надпочечников</a:t>
            </a:r>
          </a:p>
        </p:txBody>
      </p:sp>
      <p:pic>
        <p:nvPicPr>
          <p:cNvPr id="48131" name="Picture 4" descr="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1000"/>
            <a:ext cx="1752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Меланотропин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Стимулирует синтез меланина-пигмента придающего коже оттенок загара</a:t>
            </a:r>
          </a:p>
        </p:txBody>
      </p:sp>
      <p:pic>
        <p:nvPicPr>
          <p:cNvPr id="49155" name="Picture 4" descr="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765175"/>
            <a:ext cx="16049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Окситоцин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Стимулирует сокращение матки при родах и секрецию молочных желез</a:t>
            </a:r>
          </a:p>
        </p:txBody>
      </p:sp>
      <p:pic>
        <p:nvPicPr>
          <p:cNvPr id="50179" name="Picture 4" descr="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836613"/>
            <a:ext cx="1474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Пролактин</a:t>
            </a:r>
            <a:br>
              <a:rPr lang="ru-RU" smtClean="0"/>
            </a:br>
            <a:endParaRPr lang="ru-RU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Стимулирует образование молока в период кормления грудью</a:t>
            </a:r>
          </a:p>
        </p:txBody>
      </p:sp>
      <p:pic>
        <p:nvPicPr>
          <p:cNvPr id="51203" name="Picture 4" descr="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04813"/>
            <a:ext cx="1655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Соматропин (гормон роста)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Стимулирует рост тканей, главным образом скелетных.</a:t>
            </a:r>
          </a:p>
        </p:txBody>
      </p:sp>
      <p:pic>
        <p:nvPicPr>
          <p:cNvPr id="52227" name="Picture 4" descr="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620713"/>
            <a:ext cx="19446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/>
          <p:cNvSpPr txBox="1">
            <a:spLocks noChangeArrowheads="1"/>
          </p:cNvSpPr>
          <p:nvPr/>
        </p:nvSpPr>
        <p:spPr bwMode="auto">
          <a:xfrm>
            <a:off x="631825" y="830263"/>
            <a:ext cx="272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3250" name="Picture 15" descr="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стимулирует деятельность фолликулов щитовидной железы</a:t>
            </a:r>
          </a:p>
        </p:txBody>
      </p:sp>
      <p:sp>
        <p:nvSpPr>
          <p:cNvPr id="53252" name="Text Box 18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/>
          <a:lstStyle/>
          <a:p>
            <a:pPr algn="l"/>
            <a:r>
              <a:rPr lang="ru-RU" smtClean="0"/>
              <a:t>             Тиротропин-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6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18350"/>
          </a:xfrm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455738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384300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5" name="AutoShape 12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 flipH="1" flipV="1">
            <a:off x="179388" y="4941888"/>
            <a:ext cx="215900" cy="1428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13">
            <a:hlinkClick r:id="rId5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5288" y="5373688"/>
            <a:ext cx="287337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14">
            <a:hlinkClick r:id="rId6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50825" y="4221163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15">
            <a:hlinkClick r:id="rId7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827088" y="5876925"/>
            <a:ext cx="287337" cy="215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16">
            <a:hlinkClick r:id="rId8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1547813" y="6308725"/>
            <a:ext cx="215900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7">
            <a:hlinkClick r:id="rId9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 flipV="1">
            <a:off x="3492500" y="6453188"/>
            <a:ext cx="215900" cy="215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8">
            <a:hlinkClick r:id="rId10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95963" y="6237288"/>
            <a:ext cx="360362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9925" y="5516563"/>
            <a:ext cx="2159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Место нахождения гипофиза и гипоталамуса в головном мозге.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Гипофиз-железа 0,5г.,форма фасоли, расположена в костном углублении черепа.</a:t>
            </a:r>
          </a:p>
          <a:p>
            <a:pPr eaLnBrk="1" hangingPunct="1"/>
            <a:r>
              <a:rPr lang="ru-RU" sz="2800" smtClean="0"/>
              <a:t>Гипоталамус-участок промежуточного мозга.</a:t>
            </a:r>
          </a:p>
        </p:txBody>
      </p:sp>
      <p:pic>
        <p:nvPicPr>
          <p:cNvPr id="7172" name="Клип 5" descr="0009-009-Reguljatsija-funktsij-gipofiza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4427537" cy="4537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Заболевания связанные с гипофизом</a:t>
            </a:r>
          </a:p>
        </p:txBody>
      </p:sp>
      <p:grpSp>
        <p:nvGrpSpPr>
          <p:cNvPr id="8" name="Полилиния 7"/>
          <p:cNvGrpSpPr>
            <a:grpSpLocks/>
          </p:cNvGrpSpPr>
          <p:nvPr/>
        </p:nvGrpSpPr>
        <p:grpSpPr bwMode="auto">
          <a:xfrm>
            <a:off x="506413" y="1584325"/>
            <a:ext cx="4260850" cy="2189163"/>
            <a:chOff x="319" y="998"/>
            <a:chExt cx="2684" cy="1379"/>
          </a:xfrm>
        </p:grpSpPr>
        <p:pic>
          <p:nvPicPr>
            <p:cNvPr id="22530" name="Полилиния 7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" y="998"/>
              <a:ext cx="2684" cy="1379"/>
            </a:xfrm>
            <a:prstGeom prst="rect">
              <a:avLst/>
            </a:prstGeom>
            <a:noFill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362" y="1026"/>
              <a:ext cx="2602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8590" tIns="148590" rIns="148590" bIns="148590" anchor="ctr"/>
            <a:lstStyle/>
            <a:p>
              <a:pPr marL="742950" indent="-742950" algn="ctr" defTabSz="1733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900">
                  <a:hlinkClick r:id="rId2" action="ppaction://hlinksldjump"/>
                </a:rPr>
                <a:t>Гигантизм</a:t>
              </a:r>
              <a:endParaRPr lang="ru-RU" sz="3900"/>
            </a:p>
          </p:txBody>
        </p:sp>
      </p:grpSp>
      <p:grpSp>
        <p:nvGrpSpPr>
          <p:cNvPr id="9" name="Полилиния 8"/>
          <p:cNvGrpSpPr>
            <a:grpSpLocks/>
          </p:cNvGrpSpPr>
          <p:nvPr/>
        </p:nvGrpSpPr>
        <p:grpSpPr bwMode="auto">
          <a:xfrm>
            <a:off x="4968875" y="1524000"/>
            <a:ext cx="3681413" cy="2212975"/>
            <a:chOff x="3130" y="960"/>
            <a:chExt cx="2319" cy="1394"/>
          </a:xfrm>
        </p:grpSpPr>
        <p:pic>
          <p:nvPicPr>
            <p:cNvPr id="22533" name="Полилиния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0" y="960"/>
              <a:ext cx="2319" cy="1394"/>
            </a:xfrm>
            <a:prstGeom prst="rect">
              <a:avLst/>
            </a:prstGeom>
            <a:noFill/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185" y="982"/>
              <a:ext cx="2213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8590" tIns="148590" rIns="148590" bIns="14859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900">
                  <a:hlinkClick r:id="rId5" action="ppaction://hlinksldjump"/>
                </a:rPr>
                <a:t>Акромегалия</a:t>
              </a:r>
              <a:endParaRPr lang="ru-RU" sz="3900"/>
            </a:p>
          </p:txBody>
        </p:sp>
      </p:grpSp>
      <p:grpSp>
        <p:nvGrpSpPr>
          <p:cNvPr id="10" name="Полилиния 9"/>
          <p:cNvGrpSpPr>
            <a:grpSpLocks/>
          </p:cNvGrpSpPr>
          <p:nvPr/>
        </p:nvGrpSpPr>
        <p:grpSpPr bwMode="auto">
          <a:xfrm>
            <a:off x="2651125" y="3981450"/>
            <a:ext cx="3835400" cy="2217738"/>
            <a:chOff x="1670" y="2508"/>
            <a:chExt cx="2416" cy="1397"/>
          </a:xfrm>
        </p:grpSpPr>
        <p:pic>
          <p:nvPicPr>
            <p:cNvPr id="22536" name="Полилиния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0" y="2508"/>
              <a:ext cx="2416" cy="1397"/>
            </a:xfrm>
            <a:prstGeom prst="rect">
              <a:avLst/>
            </a:prstGeom>
            <a:noFill/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774" y="2530"/>
              <a:ext cx="2212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8590" tIns="148590" rIns="148590" bIns="14859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900">
                  <a:hlinkClick r:id="rId7" action="ppaction://hlinksldjump"/>
                </a:rPr>
                <a:t>Карликовость</a:t>
              </a:r>
              <a:endParaRPr lang="ru-RU" sz="3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Гигантизм</a:t>
            </a:r>
            <a:endParaRPr lang="ru-RU" smtClean="0"/>
          </a:p>
        </p:txBody>
      </p:sp>
      <p:pic>
        <p:nvPicPr>
          <p:cNvPr id="9219" name="Клип 9" descr="rekordy_ginnesa_chast_2_26_foto__tekst_231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600200"/>
            <a:ext cx="3816350" cy="5257800"/>
          </a:xfrm>
        </p:spPr>
      </p:pic>
      <p:sp>
        <p:nvSpPr>
          <p:cNvPr id="9220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Избыточная продукция гормона роста у детей и подростков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Карликовость</a:t>
            </a:r>
          </a:p>
        </p:txBody>
      </p:sp>
      <p:pic>
        <p:nvPicPr>
          <p:cNvPr id="10243" name="Клип 4" descr="1205181556_2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4402138" cy="3744912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Недостаток гормона роста</a:t>
            </a:r>
          </a:p>
        </p:txBody>
      </p:sp>
      <p:pic>
        <p:nvPicPr>
          <p:cNvPr id="10245" name="Рисунок 5" descr="sha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8200" y="2924175"/>
            <a:ext cx="5765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sldjump"/>
              </a:rPr>
              <a:t>Акромегалия</a:t>
            </a:r>
            <a:endParaRPr lang="ru-RU" smtClean="0"/>
          </a:p>
        </p:txBody>
      </p:sp>
      <p:sp>
        <p:nvSpPr>
          <p:cNvPr id="11267" name="Текст 5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3529012" cy="4525963"/>
          </a:xfrm>
        </p:spPr>
        <p:txBody>
          <a:bodyPr/>
          <a:lstStyle/>
          <a:p>
            <a:r>
              <a:rPr lang="ru-RU" smtClean="0"/>
              <a:t>Усиленная функция гипофиза после полного формирования скелета</a:t>
            </a:r>
          </a:p>
        </p:txBody>
      </p:sp>
      <p:pic>
        <p:nvPicPr>
          <p:cNvPr id="5" name="Клип 4" descr="images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247650"/>
            <a:ext cx="2627312" cy="3398838"/>
          </a:xfrm>
        </p:spPr>
      </p:pic>
      <p:pic>
        <p:nvPicPr>
          <p:cNvPr id="6" name="Рисунок 5" descr="endokrinologiya-10_00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133600"/>
            <a:ext cx="27733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theme1.xml><?xml version="1.0" encoding="utf-8"?>
<a:theme xmlns:a="http://schemas.openxmlformats.org/drawingml/2006/main" name="функции желез внутренней секреции">
  <a:themeElements>
    <a:clrScheme name="функции желез внутренней секре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ункции желез внутренней секреци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ункции желез внутренней секре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ункции желез внутренней секре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функции желез внутренней секреции</Template>
  <TotalTime>492</TotalTime>
  <Words>488</Words>
  <Application>Microsoft Office PowerPoint</Application>
  <PresentationFormat>Экран (4:3)</PresentationFormat>
  <Paragraphs>94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  <vt:variant>
        <vt:lpstr>Произвольные показы</vt:lpstr>
      </vt:variant>
      <vt:variant>
        <vt:i4>1</vt:i4>
      </vt:variant>
    </vt:vector>
  </HeadingPairs>
  <TitlesOfParts>
    <vt:vector size="39" baseType="lpstr">
      <vt:lpstr>Arial</vt:lpstr>
      <vt:lpstr>Calibri</vt:lpstr>
      <vt:lpstr>функции желез внутренней секреции</vt:lpstr>
      <vt:lpstr>Урок: «Функции желез внутренней секреции»</vt:lpstr>
      <vt:lpstr>Слайд 2</vt:lpstr>
      <vt:lpstr>Самые толстые люди</vt:lpstr>
      <vt:lpstr>Слайд 4</vt:lpstr>
      <vt:lpstr>Место нахождения гипофиза и гипоталамуса в головном мозге.</vt:lpstr>
      <vt:lpstr>Заболевания связанные с гипофизом</vt:lpstr>
      <vt:lpstr>Гигантизм</vt:lpstr>
      <vt:lpstr>Карликовость</vt:lpstr>
      <vt:lpstr>Акромегалия</vt:lpstr>
      <vt:lpstr>Щитовидная  железа</vt:lpstr>
      <vt:lpstr>Единицей щитовидки являются фолликулы.</vt:lpstr>
      <vt:lpstr>Слайд 12</vt:lpstr>
      <vt:lpstr>Слайд 13</vt:lpstr>
      <vt:lpstr>Увеличение щитовидной железы в связи с недостатком йода</vt:lpstr>
      <vt:lpstr>Микседема</vt:lpstr>
      <vt:lpstr>Паращитовидная железа</vt:lpstr>
      <vt:lpstr>Поджелудочная железа</vt:lpstr>
      <vt:lpstr>Микроскопическое строение поджелудочной железы</vt:lpstr>
      <vt:lpstr>Надпочечники</vt:lpstr>
      <vt:lpstr>И.С.Тургенев «Живые мощи»</vt:lpstr>
      <vt:lpstr>Болезнь Аддисона или бронзовая болезнь</vt:lpstr>
      <vt:lpstr>Слайд 22</vt:lpstr>
      <vt:lpstr>Слайд 23</vt:lpstr>
      <vt:lpstr>Слайд 24</vt:lpstr>
      <vt:lpstr>Терминология</vt:lpstr>
      <vt:lpstr>Слайд 26</vt:lpstr>
      <vt:lpstr>Вопросы</vt:lpstr>
      <vt:lpstr>Вазопрессин</vt:lpstr>
      <vt:lpstr>Гонадотропин</vt:lpstr>
      <vt:lpstr>Кортикотропин</vt:lpstr>
      <vt:lpstr>Меланотропин</vt:lpstr>
      <vt:lpstr>Окситоцин</vt:lpstr>
      <vt:lpstr>Пролактин </vt:lpstr>
      <vt:lpstr>Соматропин (гормон роста)</vt:lpstr>
      <vt:lpstr>             Тиротропин-   </vt:lpstr>
      <vt:lpstr>Произвольный показ 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Урок: «Функции желез внутренней секреции»</dc:title>
  <dc:creator>лена</dc:creator>
  <cp:lastModifiedBy>Adel</cp:lastModifiedBy>
  <cp:revision>43</cp:revision>
  <dcterms:created xsi:type="dcterms:W3CDTF">2007-04-22T10:24:52Z</dcterms:created>
  <dcterms:modified xsi:type="dcterms:W3CDTF">2013-01-12T17:08:16Z</dcterms:modified>
</cp:coreProperties>
</file>