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7" r:id="rId5"/>
    <p:sldId id="264" r:id="rId6"/>
    <p:sldId id="268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2887"/>
    <a:srgbClr val="FF0066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40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F2EF96-E82A-4FA8-93BF-B5D1BCB781D3}" type="datetimeFigureOut">
              <a:rPr lang="ru-RU" smtClean="0"/>
              <a:pPr/>
              <a:t>19.10.2012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00D245-5139-4409-874D-283DDAB3DE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E2887"/>
                </a:solidFill>
                <a:latin typeface="Arial Narrow" pitchFamily="34" charset="0"/>
              </a:rPr>
              <a:t>ПРИ ОБРАБОТКЕ СРЕЗОВ НИЖНЕЙ ЧАСТИ ФАРТУКА СЛЕДУЕТ УПОТРЕБЛЯТЬ ТЕРМИН:</a:t>
            </a:r>
            <a:endParaRPr lang="ru-RU" sz="2800" b="1" dirty="0">
              <a:solidFill>
                <a:srgbClr val="CE2887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ru-RU" dirty="0" smtClean="0"/>
          </a:p>
          <a:p>
            <a:pPr marL="596646" indent="-514350">
              <a:buFont typeface="+mj-lt"/>
              <a:buAutoNum type="alphaL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Сметать </a:t>
            </a:r>
          </a:p>
          <a:p>
            <a:pPr marL="596646" indent="-514350">
              <a:buFont typeface="+mj-lt"/>
              <a:buAutoNum type="alphaLcParenR"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lphaL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Наметать</a:t>
            </a:r>
          </a:p>
          <a:p>
            <a:pPr marL="596646" indent="-514350">
              <a:buFont typeface="+mj-lt"/>
              <a:buAutoNum type="alphaLcParenR"/>
            </a:pPr>
            <a:endParaRPr lang="ru-RU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96646" indent="-514350">
              <a:buFont typeface="+mj-lt"/>
              <a:buAutoNum type="alphaLcParenR"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Заметать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E2887"/>
                </a:solidFill>
                <a:latin typeface="Arial Narrow" pitchFamily="34" charset="0"/>
              </a:rPr>
              <a:t>НАЙДИ «ЛИШНЮЮ» МЕРКУ ПРИ ПОСТРОЕНИИ ЧЕРТЕЖА ФАРТУКА</a:t>
            </a:r>
            <a:endParaRPr lang="ru-RU" sz="2800" b="1" dirty="0">
              <a:solidFill>
                <a:srgbClr val="CE2887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Длина изделия – </a:t>
            </a:r>
            <a:r>
              <a:rPr lang="ru-RU" b="1" dirty="0" err="1" smtClean="0">
                <a:solidFill>
                  <a:srgbClr val="0070C0"/>
                </a:solidFill>
              </a:rPr>
              <a:t>Ди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Полуобхват</a:t>
            </a:r>
            <a:r>
              <a:rPr lang="ru-RU" b="1" dirty="0" smtClean="0">
                <a:solidFill>
                  <a:srgbClr val="0070C0"/>
                </a:solidFill>
              </a:rPr>
              <a:t> талии – </a:t>
            </a:r>
            <a:r>
              <a:rPr lang="ru-RU" b="1" dirty="0" err="1" smtClean="0">
                <a:solidFill>
                  <a:srgbClr val="0070C0"/>
                </a:solidFill>
              </a:rPr>
              <a:t>Ст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Полуобхват</a:t>
            </a:r>
            <a:r>
              <a:rPr lang="ru-RU" b="1" dirty="0" smtClean="0">
                <a:solidFill>
                  <a:srgbClr val="0070C0"/>
                </a:solidFill>
              </a:rPr>
              <a:t> груди – </a:t>
            </a:r>
            <a:r>
              <a:rPr lang="ru-RU" b="1" dirty="0" err="1" smtClean="0">
                <a:solidFill>
                  <a:srgbClr val="0070C0"/>
                </a:solidFill>
              </a:rPr>
              <a:t>Сг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err="1" smtClean="0">
                <a:solidFill>
                  <a:srgbClr val="0070C0"/>
                </a:solidFill>
              </a:rPr>
              <a:t>Полуобхват</a:t>
            </a:r>
            <a:r>
              <a:rPr lang="ru-RU" b="1" dirty="0" smtClean="0">
                <a:solidFill>
                  <a:srgbClr val="0070C0"/>
                </a:solidFill>
              </a:rPr>
              <a:t> бедер - </a:t>
            </a:r>
            <a:r>
              <a:rPr lang="ru-RU" b="1" dirty="0" err="1" smtClean="0">
                <a:solidFill>
                  <a:srgbClr val="0070C0"/>
                </a:solidFill>
              </a:rPr>
              <a:t>Сб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E2887"/>
                </a:solidFill>
                <a:latin typeface="Arial Narrow" pitchFamily="34" charset="0"/>
              </a:rPr>
              <a:t>ТЕХНОЛОГИЧЕСКАЯ ПОСЛЕДОВАТЕЛЬНОСТЬ ИЗГОТОВЛЕНИЯ ФАРТУКА</a:t>
            </a:r>
            <a:endParaRPr lang="ru-RU" sz="2800" b="1" dirty="0">
              <a:solidFill>
                <a:srgbClr val="CE2887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Обработка………….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Обработка нагрудника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Обработка………….части фартука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Обработка………….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Соединение……с нижней частью фартука</a:t>
            </a:r>
          </a:p>
          <a:p>
            <a:pPr marL="596646" indent="-514350">
              <a:buFont typeface="+mj-lt"/>
              <a:buAutoNum type="arabicPeriod"/>
            </a:pPr>
            <a:r>
              <a:rPr lang="ru-RU" sz="2800" b="1" dirty="0" smtClean="0"/>
              <a:t>Соединение деталей фартука при помощи пояса.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7406640" cy="2000264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Тема урока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СОЕДИНЕНИЕ   ДЕТАЛЕЙ ИЗДЕЛИЯ</a:t>
            </a:r>
            <a:endParaRPr lang="ru-RU" sz="40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000372"/>
            <a:ext cx="7406640" cy="2928958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b="1" dirty="0" smtClean="0"/>
              <a:t>Практическая работа</a:t>
            </a:r>
          </a:p>
          <a:p>
            <a:endParaRPr lang="ru-RU" dirty="0" smtClean="0"/>
          </a:p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СОЕДИНЕНИЕ КАРМАНОВ С</a:t>
            </a:r>
          </a:p>
          <a:p>
            <a:pPr algn="ctr"/>
            <a:r>
              <a:rPr lang="ru-RU" b="1" i="1" dirty="0" smtClean="0">
                <a:solidFill>
                  <a:srgbClr val="0070C0"/>
                </a:solidFill>
              </a:rPr>
              <a:t> НИЖНЕЙ ЧАСТЬЮ ФАРТУКА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Narrow" pitchFamily="34" charset="0"/>
              </a:rPr>
              <a:t>ПОСЛЕДОВАТЕЛЬНОСТЬ ВЫПОЛНЕНИЯ РАБОТЫ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Наложить карманы по намеченным линиям.</a:t>
            </a:r>
          </a:p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Приколоть карманы булавками</a:t>
            </a:r>
          </a:p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Наметать карманы</a:t>
            </a:r>
          </a:p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Удалить булавки</a:t>
            </a:r>
          </a:p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Настрочить карманы отделочной строчкой на расстоянии 0,2 см от их краев. В начале и в конце выполнить закрепку.</a:t>
            </a:r>
          </a:p>
          <a:p>
            <a:pPr marL="596646" lvl="0" indent="-514350">
              <a:buFont typeface="+mj-lt"/>
              <a:buAutoNum type="arabicParenR"/>
            </a:pPr>
            <a:r>
              <a:rPr lang="ru-RU" sz="3000" b="1" i="1" dirty="0" smtClean="0">
                <a:solidFill>
                  <a:srgbClr val="CE2887"/>
                </a:solidFill>
              </a:rPr>
              <a:t>Удалить наметочную строчку. </a:t>
            </a:r>
            <a:r>
              <a:rPr lang="ru-RU" sz="3000" b="1" i="1" dirty="0" err="1" smtClean="0">
                <a:solidFill>
                  <a:srgbClr val="CE2887"/>
                </a:solidFill>
              </a:rPr>
              <a:t>Приутюжить</a:t>
            </a:r>
            <a:r>
              <a:rPr lang="ru-RU" sz="3000" b="1" i="1" dirty="0" smtClean="0">
                <a:solidFill>
                  <a:srgbClr val="CE2887"/>
                </a:solidFill>
              </a:rPr>
              <a:t> карманы.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E2887"/>
                </a:solidFill>
                <a:latin typeface="Arial Narrow" pitchFamily="34" charset="0"/>
              </a:rPr>
              <a:t>БЕЗОПАСНОСТЬ ТРУДА</a:t>
            </a:r>
            <a:endParaRPr lang="ru-RU" sz="2800" b="1" dirty="0">
              <a:solidFill>
                <a:srgbClr val="CE2887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 закалывать колющие инструменты в одежду</a:t>
            </a:r>
          </a:p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Не держать их во рту</a:t>
            </a:r>
          </a:p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Использовать игольницу</a:t>
            </a:r>
          </a:p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Сосчитать количество булавок до и после работы</a:t>
            </a:r>
          </a:p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Ножницы на столе должны находиться с сомкнутыми концами</a:t>
            </a:r>
          </a:p>
          <a:p>
            <a:pPr lvl="0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Передавать ножницы кольцами вперед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E2887"/>
                </a:solidFill>
                <a:latin typeface="Arial Narrow" pitchFamily="34" charset="0"/>
              </a:rPr>
              <a:t>КАРТА ПООПЕРАЦИОННОГО КОНТРОЛЯ</a:t>
            </a:r>
            <a:endParaRPr lang="ru-RU" sz="2800" b="1" dirty="0">
              <a:solidFill>
                <a:srgbClr val="CE2887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00166" y="1643050"/>
          <a:ext cx="7499352" cy="50006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49892"/>
                <a:gridCol w="1249892"/>
                <a:gridCol w="1249892"/>
                <a:gridCol w="1249892"/>
                <a:gridCol w="1249892"/>
                <a:gridCol w="1249892"/>
              </a:tblGrid>
              <a:tr h="1928826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Технологические операции и критерии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ТБ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Сумма балов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90766"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Точность наметки по линиям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 закрепки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Ровность строчки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на рабочем месте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81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</TotalTime>
  <Words>182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ПРИ ОБРАБОТКЕ СРЕЗОВ НИЖНЕЙ ЧАСТИ ФАРТУКА СЛЕДУЕТ УПОТРЕБЛЯТЬ ТЕРМИН:</vt:lpstr>
      <vt:lpstr>НАЙДИ «ЛИШНЮЮ» МЕРКУ ПРИ ПОСТРОЕНИИ ЧЕРТЕЖА ФАРТУКА</vt:lpstr>
      <vt:lpstr>ТЕХНОЛОГИЧЕСКАЯ ПОСЛЕДОВАТЕЛЬНОСТЬ ИЗГОТОВЛЕНИЯ ФАРТУКА</vt:lpstr>
      <vt:lpstr>Тема урока СОЕДИНЕНИЕ   ДЕТАЛЕЙ ИЗДЕЛИЯ</vt:lpstr>
      <vt:lpstr>ПОСЛЕДОВАТЕЛЬНОСТЬ ВЫПОЛНЕНИЯ РАБОТЫ</vt:lpstr>
      <vt:lpstr>БЕЗОПАСНОСТЬ ТРУДА</vt:lpstr>
      <vt:lpstr>КАРТА ПООПЕРАЦИОННОГО 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СОЕДИНЕНИЕ ДЕТАЛЕЙ ИЗДЕЛИЯ</dc:title>
  <dc:creator>александр</dc:creator>
  <cp:lastModifiedBy>александр</cp:lastModifiedBy>
  <cp:revision>37</cp:revision>
  <dcterms:created xsi:type="dcterms:W3CDTF">2011-04-04T13:57:58Z</dcterms:created>
  <dcterms:modified xsi:type="dcterms:W3CDTF">2012-10-19T16:12:33Z</dcterms:modified>
</cp:coreProperties>
</file>