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33"/>
  </p:notesMasterIdLst>
  <p:sldIdLst>
    <p:sldId id="287" r:id="rId2"/>
    <p:sldId id="256" r:id="rId3"/>
    <p:sldId id="289" r:id="rId4"/>
    <p:sldId id="309" r:id="rId5"/>
    <p:sldId id="267" r:id="rId6"/>
    <p:sldId id="310" r:id="rId7"/>
    <p:sldId id="311" r:id="rId8"/>
    <p:sldId id="312" r:id="rId9"/>
    <p:sldId id="313" r:id="rId10"/>
    <p:sldId id="314" r:id="rId11"/>
    <p:sldId id="316" r:id="rId12"/>
    <p:sldId id="317" r:id="rId13"/>
    <p:sldId id="318" r:id="rId14"/>
    <p:sldId id="321" r:id="rId15"/>
    <p:sldId id="320" r:id="rId16"/>
    <p:sldId id="319" r:id="rId17"/>
    <p:sldId id="322" r:id="rId18"/>
    <p:sldId id="323" r:id="rId19"/>
    <p:sldId id="324" r:id="rId20"/>
    <p:sldId id="325" r:id="rId21"/>
    <p:sldId id="328" r:id="rId22"/>
    <p:sldId id="329" r:id="rId23"/>
    <p:sldId id="330" r:id="rId24"/>
    <p:sldId id="331" r:id="rId25"/>
    <p:sldId id="332" r:id="rId26"/>
    <p:sldId id="333" r:id="rId27"/>
    <p:sldId id="334" r:id="rId28"/>
    <p:sldId id="337" r:id="rId29"/>
    <p:sldId id="336" r:id="rId30"/>
    <p:sldId id="335" r:id="rId31"/>
    <p:sldId id="293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9933"/>
    <a:srgbClr val="86EAA5"/>
    <a:srgbClr val="0000FF"/>
    <a:srgbClr val="0033CC"/>
    <a:srgbClr val="990000"/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9027" autoAdjust="0"/>
    <p:restoredTop sz="94660" autoAdjust="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80A7829-EF75-40CA-9A64-9B383FAD4163}" type="datetimeFigureOut">
              <a:rPr lang="ru-RU"/>
              <a:pPr>
                <a:defRPr/>
              </a:pPr>
              <a:t>05.02.2012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896EEA-9505-4E0D-9A9E-167FB81F1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896EEA-9505-4E0D-9A9E-167FB81F11B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E0AB8C-048C-4A36-96EC-A5A9272AD25B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0" y="0"/>
            <a:ext cx="1557338" cy="6878638"/>
            <a:chOff x="0" y="-6"/>
            <a:chExt cx="981" cy="4333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Rectangle 18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Rectangle 19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19" name="Rectangle 20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Rectangle 21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7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8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9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32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4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34" name="Group 35"/>
          <p:cNvGrpSpPr>
            <a:grpSpLocks/>
          </p:cNvGrpSpPr>
          <p:nvPr/>
        </p:nvGrpSpPr>
        <p:grpSpPr bwMode="auto">
          <a:xfrm>
            <a:off x="523875" y="1428750"/>
            <a:ext cx="2095500" cy="2095500"/>
            <a:chOff x="330" y="900"/>
            <a:chExt cx="1320" cy="1320"/>
          </a:xfrm>
        </p:grpSpPr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975" y="900"/>
              <a:ext cx="675" cy="1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330" y="1015"/>
              <a:ext cx="1079" cy="1060"/>
              <a:chOff x="330" y="1015"/>
              <a:chExt cx="1079" cy="1060"/>
            </a:xfrm>
          </p:grpSpPr>
          <p:grpSp>
            <p:nvGrpSpPr>
              <p:cNvPr id="37" name="Group 38"/>
              <p:cNvGrpSpPr>
                <a:grpSpLocks/>
              </p:cNvGrpSpPr>
              <p:nvPr/>
            </p:nvGrpSpPr>
            <p:grpSpPr bwMode="auto">
              <a:xfrm>
                <a:off x="330" y="1015"/>
                <a:ext cx="1079" cy="1060"/>
                <a:chOff x="330" y="1015"/>
                <a:chExt cx="1079" cy="1060"/>
              </a:xfrm>
            </p:grpSpPr>
            <p:grpSp>
              <p:nvGrpSpPr>
                <p:cNvPr id="45" name="Group 39"/>
                <p:cNvGrpSpPr>
                  <a:grpSpLocks/>
                </p:cNvGrpSpPr>
                <p:nvPr/>
              </p:nvGrpSpPr>
              <p:grpSpPr bwMode="auto">
                <a:xfrm>
                  <a:off x="330" y="1015"/>
                  <a:ext cx="1079" cy="1060"/>
                  <a:chOff x="330" y="1015"/>
                  <a:chExt cx="1079" cy="1060"/>
                </a:xfrm>
              </p:grpSpPr>
              <p:sp>
                <p:nvSpPr>
                  <p:cNvPr id="50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910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333" y="1015"/>
                    <a:ext cx="1074" cy="165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540000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" name="AutoShape 42"/>
                  <p:cNvSpPr>
                    <a:spLocks noChangeArrowheads="1"/>
                  </p:cNvSpPr>
                  <p:nvPr/>
                </p:nvSpPr>
                <p:spPr bwMode="auto">
                  <a:xfrm rot="5400000" flipV="1">
                    <a:off x="-91" y="144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1"/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3" name="AutoShape 43"/>
                  <p:cNvSpPr>
                    <a:spLocks noChangeArrowheads="1"/>
                  </p:cNvSpPr>
                  <p:nvPr/>
                </p:nvSpPr>
                <p:spPr bwMode="auto">
                  <a:xfrm rot="-5400000" flipH="1" flipV="1">
                    <a:off x="802" y="1436"/>
                    <a:ext cx="1028" cy="186"/>
                  </a:xfrm>
                  <a:custGeom>
                    <a:avLst/>
                    <a:gdLst>
                      <a:gd name="G0" fmla="+- 2645 0 0"/>
                      <a:gd name="G1" fmla="+- 21600 0 2645"/>
                      <a:gd name="G2" fmla="*/ 2645 1 2"/>
                      <a:gd name="G3" fmla="+- 21600 0 G2"/>
                      <a:gd name="G4" fmla="+/ 2645 21600 2"/>
                      <a:gd name="G5" fmla="+/ G1 0 2"/>
                      <a:gd name="G6" fmla="*/ 21600 21600 2645"/>
                      <a:gd name="G7" fmla="*/ G6 1 2"/>
                      <a:gd name="G8" fmla="+- 21600 0 G7"/>
                      <a:gd name="G9" fmla="*/ 21600 1 2"/>
                      <a:gd name="G10" fmla="+- 2645 0 G9"/>
                      <a:gd name="G11" fmla="?: G10 G8 0"/>
                      <a:gd name="G12" fmla="?: G10 G7 21600"/>
                      <a:gd name="T0" fmla="*/ 20277 w 21600"/>
                      <a:gd name="T1" fmla="*/ 10800 h 21600"/>
                      <a:gd name="T2" fmla="*/ 10800 w 21600"/>
                      <a:gd name="T3" fmla="*/ 21600 h 21600"/>
                      <a:gd name="T4" fmla="*/ 1323 w 21600"/>
                      <a:gd name="T5" fmla="*/ 10800 h 21600"/>
                      <a:gd name="T6" fmla="*/ 10800 w 21600"/>
                      <a:gd name="T7" fmla="*/ 0 h 21600"/>
                      <a:gd name="T8" fmla="*/ 3123 w 21600"/>
                      <a:gd name="T9" fmla="*/ 3123 h 21600"/>
                      <a:gd name="T10" fmla="*/ 18477 w 21600"/>
                      <a:gd name="T11" fmla="*/ 1847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2645" y="21600"/>
                        </a:lnTo>
                        <a:lnTo>
                          <a:pt x="18955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accent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4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3" y="1111"/>
                  <a:ext cx="874" cy="868"/>
                </a:xfrm>
                <a:prstGeom prst="rect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7" name="Oval 45"/>
                <p:cNvSpPr>
                  <a:spLocks noChangeArrowheads="1"/>
                </p:cNvSpPr>
                <p:nvPr/>
              </p:nvSpPr>
              <p:spPr bwMode="auto">
                <a:xfrm>
                  <a:off x="484" y="1170"/>
                  <a:ext cx="772" cy="75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8" name="Oval 46"/>
                <p:cNvSpPr>
                  <a:spLocks noChangeArrowheads="1"/>
                </p:cNvSpPr>
                <p:nvPr/>
              </p:nvSpPr>
              <p:spPr bwMode="auto">
                <a:xfrm>
                  <a:off x="559" y="1241"/>
                  <a:ext cx="622" cy="60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  <p:sp>
              <p:nvSpPr>
                <p:cNvPr id="49" name="Oval 47"/>
                <p:cNvSpPr>
                  <a:spLocks noChangeArrowheads="1"/>
                </p:cNvSpPr>
                <p:nvPr/>
              </p:nvSpPr>
              <p:spPr bwMode="auto">
                <a:xfrm>
                  <a:off x="624" y="1303"/>
                  <a:ext cx="492" cy="48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  <p:grpSp>
            <p:nvGrpSpPr>
              <p:cNvPr id="38" name="Group 48"/>
              <p:cNvGrpSpPr>
                <a:grpSpLocks/>
              </p:cNvGrpSpPr>
              <p:nvPr/>
            </p:nvGrpSpPr>
            <p:grpSpPr bwMode="auto">
              <a:xfrm>
                <a:off x="634" y="1345"/>
                <a:ext cx="447" cy="402"/>
                <a:chOff x="634" y="1345"/>
                <a:chExt cx="447" cy="402"/>
              </a:xfrm>
            </p:grpSpPr>
            <p:sp>
              <p:nvSpPr>
                <p:cNvPr id="39" name="Arc 49"/>
                <p:cNvSpPr>
                  <a:spLocks/>
                </p:cNvSpPr>
                <p:nvPr/>
              </p:nvSpPr>
              <p:spPr bwMode="auto">
                <a:xfrm>
                  <a:off x="856" y="1409"/>
                  <a:ext cx="34" cy="288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43200"/>
                    <a:gd name="T2" fmla="*/ 0 w 21600"/>
                    <a:gd name="T3" fmla="*/ 43200 h 43200"/>
                    <a:gd name="T4" fmla="*/ 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</a:path>
                    <a:path w="21600" h="432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33529"/>
                        <a:pt x="11929" y="43199"/>
                        <a:pt x="0" y="432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0" name="Arc 50"/>
                <p:cNvSpPr>
                  <a:spLocks/>
                </p:cNvSpPr>
                <p:nvPr/>
              </p:nvSpPr>
              <p:spPr bwMode="auto">
                <a:xfrm>
                  <a:off x="827" y="1409"/>
                  <a:ext cx="34" cy="288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21600 w 21600"/>
                    <a:gd name="T1" fmla="*/ 43200 h 43200"/>
                    <a:gd name="T2" fmla="*/ 21600 w 21600"/>
                    <a:gd name="T3" fmla="*/ 0 h 43200"/>
                    <a:gd name="T4" fmla="*/ 21600 w 21600"/>
                    <a:gd name="T5" fmla="*/ 21600 h 43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</a:path>
                    <a:path w="2160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-1" y="9670"/>
                        <a:pt x="9670" y="0"/>
                        <a:pt x="21599" y="0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1" name="AutoShape 51"/>
                <p:cNvSpPr>
                  <a:spLocks noChangeArrowheads="1"/>
                </p:cNvSpPr>
                <p:nvPr/>
              </p:nvSpPr>
              <p:spPr bwMode="auto">
                <a:xfrm>
                  <a:off x="798" y="1694"/>
                  <a:ext cx="122" cy="53"/>
                </a:xfrm>
                <a:prstGeom prst="roundRect">
                  <a:avLst>
                    <a:gd name="adj" fmla="val 49995"/>
                  </a:avLst>
                </a:prstGeom>
                <a:gradFill rotWithShape="0">
                  <a:gsLst>
                    <a:gs pos="0">
                      <a:schemeClr val="accent1">
                        <a:gamma/>
                        <a:shade val="46275"/>
                        <a:invGamma/>
                      </a:schemeClr>
                    </a:gs>
                    <a:gs pos="5000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2" name="Freeform 52"/>
                <p:cNvSpPr>
                  <a:spLocks/>
                </p:cNvSpPr>
                <p:nvPr/>
              </p:nvSpPr>
              <p:spPr bwMode="auto">
                <a:xfrm>
                  <a:off x="634" y="1467"/>
                  <a:ext cx="221" cy="230"/>
                </a:xfrm>
                <a:custGeom>
                  <a:avLst/>
                  <a:gdLst/>
                  <a:ahLst/>
                  <a:cxnLst>
                    <a:cxn ang="0">
                      <a:pos x="212" y="204"/>
                    </a:cxn>
                    <a:cxn ang="0">
                      <a:pos x="194" y="158"/>
                    </a:cxn>
                    <a:cxn ang="0">
                      <a:pos x="188" y="111"/>
                    </a:cxn>
                    <a:cxn ang="0">
                      <a:pos x="183" y="72"/>
                    </a:cxn>
                    <a:cxn ang="0">
                      <a:pos x="178" y="52"/>
                    </a:cxn>
                    <a:cxn ang="0">
                      <a:pos x="169" y="37"/>
                    </a:cxn>
                    <a:cxn ang="0">
                      <a:pos x="157" y="24"/>
                    </a:cxn>
                    <a:cxn ang="0">
                      <a:pos x="143" y="13"/>
                    </a:cxn>
                    <a:cxn ang="0">
                      <a:pos x="124" y="5"/>
                    </a:cxn>
                    <a:cxn ang="0">
                      <a:pos x="100" y="0"/>
                    </a:cxn>
                    <a:cxn ang="0">
                      <a:pos x="76" y="0"/>
                    </a:cxn>
                    <a:cxn ang="0">
                      <a:pos x="54" y="7"/>
                    </a:cxn>
                    <a:cxn ang="0">
                      <a:pos x="35" y="16"/>
                    </a:cxn>
                    <a:cxn ang="0">
                      <a:pos x="18" y="31"/>
                    </a:cxn>
                    <a:cxn ang="0">
                      <a:pos x="5" y="51"/>
                    </a:cxn>
                    <a:cxn ang="0">
                      <a:pos x="0" y="73"/>
                    </a:cxn>
                    <a:cxn ang="0">
                      <a:pos x="3" y="72"/>
                    </a:cxn>
                    <a:cxn ang="0">
                      <a:pos x="15" y="64"/>
                    </a:cxn>
                    <a:cxn ang="0">
                      <a:pos x="35" y="58"/>
                    </a:cxn>
                    <a:cxn ang="0">
                      <a:pos x="56" y="57"/>
                    </a:cxn>
                    <a:cxn ang="0">
                      <a:pos x="74" y="63"/>
                    </a:cxn>
                    <a:cxn ang="0">
                      <a:pos x="87" y="73"/>
                    </a:cxn>
                    <a:cxn ang="0">
                      <a:pos x="93" y="85"/>
                    </a:cxn>
                    <a:cxn ang="0">
                      <a:pos x="96" y="102"/>
                    </a:cxn>
                    <a:cxn ang="0">
                      <a:pos x="100" y="124"/>
                    </a:cxn>
                    <a:cxn ang="0">
                      <a:pos x="106" y="147"/>
                    </a:cxn>
                    <a:cxn ang="0">
                      <a:pos x="116" y="168"/>
                    </a:cxn>
                    <a:cxn ang="0">
                      <a:pos x="131" y="190"/>
                    </a:cxn>
                    <a:cxn ang="0">
                      <a:pos x="150" y="207"/>
                    </a:cxn>
                    <a:cxn ang="0">
                      <a:pos x="172" y="219"/>
                    </a:cxn>
                    <a:cxn ang="0">
                      <a:pos x="194" y="226"/>
                    </a:cxn>
                    <a:cxn ang="0">
                      <a:pos x="220" y="229"/>
                    </a:cxn>
                  </a:cxnLst>
                  <a:rect l="0" t="0" r="r" b="b"/>
                  <a:pathLst>
                    <a:path w="221" h="230">
                      <a:moveTo>
                        <a:pt x="220" y="229"/>
                      </a:moveTo>
                      <a:lnTo>
                        <a:pt x="212" y="204"/>
                      </a:lnTo>
                      <a:lnTo>
                        <a:pt x="202" y="180"/>
                      </a:lnTo>
                      <a:lnTo>
                        <a:pt x="194" y="158"/>
                      </a:lnTo>
                      <a:lnTo>
                        <a:pt x="190" y="136"/>
                      </a:lnTo>
                      <a:lnTo>
                        <a:pt x="188" y="111"/>
                      </a:lnTo>
                      <a:lnTo>
                        <a:pt x="185" y="85"/>
                      </a:lnTo>
                      <a:lnTo>
                        <a:pt x="183" y="72"/>
                      </a:lnTo>
                      <a:lnTo>
                        <a:pt x="181" y="61"/>
                      </a:lnTo>
                      <a:lnTo>
                        <a:pt x="178" y="52"/>
                      </a:lnTo>
                      <a:lnTo>
                        <a:pt x="173" y="43"/>
                      </a:lnTo>
                      <a:lnTo>
                        <a:pt x="169" y="37"/>
                      </a:lnTo>
                      <a:lnTo>
                        <a:pt x="164" y="30"/>
                      </a:lnTo>
                      <a:lnTo>
                        <a:pt x="157" y="24"/>
                      </a:lnTo>
                      <a:lnTo>
                        <a:pt x="150" y="18"/>
                      </a:lnTo>
                      <a:lnTo>
                        <a:pt x="143" y="13"/>
                      </a:lnTo>
                      <a:lnTo>
                        <a:pt x="134" y="9"/>
                      </a:lnTo>
                      <a:lnTo>
                        <a:pt x="124" y="5"/>
                      </a:lnTo>
                      <a:lnTo>
                        <a:pt x="112" y="2"/>
                      </a:lnTo>
                      <a:lnTo>
                        <a:pt x="100" y="0"/>
                      </a:lnTo>
                      <a:lnTo>
                        <a:pt x="88" y="0"/>
                      </a:lnTo>
                      <a:lnTo>
                        <a:pt x="76" y="0"/>
                      </a:lnTo>
                      <a:lnTo>
                        <a:pt x="65" y="2"/>
                      </a:lnTo>
                      <a:lnTo>
                        <a:pt x="54" y="7"/>
                      </a:lnTo>
                      <a:lnTo>
                        <a:pt x="45" y="10"/>
                      </a:lnTo>
                      <a:lnTo>
                        <a:pt x="35" y="16"/>
                      </a:lnTo>
                      <a:lnTo>
                        <a:pt x="25" y="24"/>
                      </a:lnTo>
                      <a:lnTo>
                        <a:pt x="18" y="31"/>
                      </a:lnTo>
                      <a:lnTo>
                        <a:pt x="11" y="41"/>
                      </a:lnTo>
                      <a:lnTo>
                        <a:pt x="5" y="51"/>
                      </a:lnTo>
                      <a:lnTo>
                        <a:pt x="1" y="63"/>
                      </a:lnTo>
                      <a:lnTo>
                        <a:pt x="0" y="73"/>
                      </a:lnTo>
                      <a:lnTo>
                        <a:pt x="0" y="79"/>
                      </a:lnTo>
                      <a:lnTo>
                        <a:pt x="3" y="72"/>
                      </a:lnTo>
                      <a:lnTo>
                        <a:pt x="8" y="67"/>
                      </a:lnTo>
                      <a:lnTo>
                        <a:pt x="15" y="64"/>
                      </a:lnTo>
                      <a:lnTo>
                        <a:pt x="25" y="60"/>
                      </a:lnTo>
                      <a:lnTo>
                        <a:pt x="35" y="58"/>
                      </a:lnTo>
                      <a:lnTo>
                        <a:pt x="46" y="57"/>
                      </a:lnTo>
                      <a:lnTo>
                        <a:pt x="56" y="57"/>
                      </a:lnTo>
                      <a:lnTo>
                        <a:pt x="67" y="60"/>
                      </a:lnTo>
                      <a:lnTo>
                        <a:pt x="74" y="63"/>
                      </a:lnTo>
                      <a:lnTo>
                        <a:pt x="81" y="67"/>
                      </a:lnTo>
                      <a:lnTo>
                        <a:pt x="87" y="73"/>
                      </a:lnTo>
                      <a:lnTo>
                        <a:pt x="91" y="78"/>
                      </a:lnTo>
                      <a:lnTo>
                        <a:pt x="93" y="85"/>
                      </a:lnTo>
                      <a:lnTo>
                        <a:pt x="95" y="92"/>
                      </a:lnTo>
                      <a:lnTo>
                        <a:pt x="96" y="102"/>
                      </a:lnTo>
                      <a:lnTo>
                        <a:pt x="98" y="112"/>
                      </a:lnTo>
                      <a:lnTo>
                        <a:pt x="100" y="124"/>
                      </a:lnTo>
                      <a:lnTo>
                        <a:pt x="103" y="135"/>
                      </a:lnTo>
                      <a:lnTo>
                        <a:pt x="106" y="147"/>
                      </a:lnTo>
                      <a:lnTo>
                        <a:pt x="111" y="158"/>
                      </a:lnTo>
                      <a:lnTo>
                        <a:pt x="116" y="168"/>
                      </a:lnTo>
                      <a:lnTo>
                        <a:pt x="123" y="180"/>
                      </a:lnTo>
                      <a:lnTo>
                        <a:pt x="131" y="190"/>
                      </a:lnTo>
                      <a:lnTo>
                        <a:pt x="140" y="199"/>
                      </a:lnTo>
                      <a:lnTo>
                        <a:pt x="150" y="207"/>
                      </a:lnTo>
                      <a:lnTo>
                        <a:pt x="163" y="215"/>
                      </a:lnTo>
                      <a:lnTo>
                        <a:pt x="172" y="219"/>
                      </a:lnTo>
                      <a:lnTo>
                        <a:pt x="183" y="223"/>
                      </a:lnTo>
                      <a:lnTo>
                        <a:pt x="194" y="226"/>
                      </a:lnTo>
                      <a:lnTo>
                        <a:pt x="207" y="228"/>
                      </a:lnTo>
                      <a:lnTo>
                        <a:pt x="22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" name="Freeform 53"/>
                <p:cNvSpPr>
                  <a:spLocks/>
                </p:cNvSpPr>
                <p:nvPr/>
              </p:nvSpPr>
              <p:spPr bwMode="auto">
                <a:xfrm>
                  <a:off x="859" y="1467"/>
                  <a:ext cx="222" cy="230"/>
                </a:xfrm>
                <a:custGeom>
                  <a:avLst/>
                  <a:gdLst/>
                  <a:ahLst/>
                  <a:cxnLst>
                    <a:cxn ang="0">
                      <a:pos x="7" y="204"/>
                    </a:cxn>
                    <a:cxn ang="0">
                      <a:pos x="25" y="158"/>
                    </a:cxn>
                    <a:cxn ang="0">
                      <a:pos x="31" y="111"/>
                    </a:cxn>
                    <a:cxn ang="0">
                      <a:pos x="36" y="72"/>
                    </a:cxn>
                    <a:cxn ang="0">
                      <a:pos x="41" y="52"/>
                    </a:cxn>
                    <a:cxn ang="0">
                      <a:pos x="50" y="37"/>
                    </a:cxn>
                    <a:cxn ang="0">
                      <a:pos x="62" y="24"/>
                    </a:cxn>
                    <a:cxn ang="0">
                      <a:pos x="77" y="13"/>
                    </a:cxn>
                    <a:cxn ang="0">
                      <a:pos x="96" y="5"/>
                    </a:cxn>
                    <a:cxn ang="0">
                      <a:pos x="120" y="0"/>
                    </a:cxn>
                    <a:cxn ang="0">
                      <a:pos x="143" y="0"/>
                    </a:cxn>
                    <a:cxn ang="0">
                      <a:pos x="165" y="7"/>
                    </a:cxn>
                    <a:cxn ang="0">
                      <a:pos x="184" y="16"/>
                    </a:cxn>
                    <a:cxn ang="0">
                      <a:pos x="201" y="31"/>
                    </a:cxn>
                    <a:cxn ang="0">
                      <a:pos x="215" y="51"/>
                    </a:cxn>
                    <a:cxn ang="0">
                      <a:pos x="221" y="73"/>
                    </a:cxn>
                    <a:cxn ang="0">
                      <a:pos x="217" y="72"/>
                    </a:cxn>
                    <a:cxn ang="0">
                      <a:pos x="205" y="64"/>
                    </a:cxn>
                    <a:cxn ang="0">
                      <a:pos x="184" y="58"/>
                    </a:cxn>
                    <a:cxn ang="0">
                      <a:pos x="164" y="57"/>
                    </a:cxn>
                    <a:cxn ang="0">
                      <a:pos x="145" y="63"/>
                    </a:cxn>
                    <a:cxn ang="0">
                      <a:pos x="132" y="73"/>
                    </a:cxn>
                    <a:cxn ang="0">
                      <a:pos x="127" y="85"/>
                    </a:cxn>
                    <a:cxn ang="0">
                      <a:pos x="123" y="102"/>
                    </a:cxn>
                    <a:cxn ang="0">
                      <a:pos x="120" y="124"/>
                    </a:cxn>
                    <a:cxn ang="0">
                      <a:pos x="113" y="147"/>
                    </a:cxn>
                    <a:cxn ang="0">
                      <a:pos x="104" y="168"/>
                    </a:cxn>
                    <a:cxn ang="0">
                      <a:pos x="89" y="190"/>
                    </a:cxn>
                    <a:cxn ang="0">
                      <a:pos x="69" y="207"/>
                    </a:cxn>
                    <a:cxn ang="0">
                      <a:pos x="47" y="219"/>
                    </a:cxn>
                    <a:cxn ang="0">
                      <a:pos x="25" y="226"/>
                    </a:cxn>
                    <a:cxn ang="0">
                      <a:pos x="0" y="229"/>
                    </a:cxn>
                  </a:cxnLst>
                  <a:rect l="0" t="0" r="r" b="b"/>
                  <a:pathLst>
                    <a:path w="222" h="230">
                      <a:moveTo>
                        <a:pt x="0" y="229"/>
                      </a:moveTo>
                      <a:lnTo>
                        <a:pt x="7" y="204"/>
                      </a:lnTo>
                      <a:lnTo>
                        <a:pt x="17" y="180"/>
                      </a:lnTo>
                      <a:lnTo>
                        <a:pt x="25" y="158"/>
                      </a:lnTo>
                      <a:lnTo>
                        <a:pt x="29" y="136"/>
                      </a:lnTo>
                      <a:lnTo>
                        <a:pt x="31" y="111"/>
                      </a:lnTo>
                      <a:lnTo>
                        <a:pt x="34" y="85"/>
                      </a:lnTo>
                      <a:lnTo>
                        <a:pt x="36" y="72"/>
                      </a:lnTo>
                      <a:lnTo>
                        <a:pt x="38" y="61"/>
                      </a:lnTo>
                      <a:lnTo>
                        <a:pt x="41" y="52"/>
                      </a:lnTo>
                      <a:lnTo>
                        <a:pt x="46" y="43"/>
                      </a:lnTo>
                      <a:lnTo>
                        <a:pt x="50" y="37"/>
                      </a:lnTo>
                      <a:lnTo>
                        <a:pt x="56" y="30"/>
                      </a:lnTo>
                      <a:lnTo>
                        <a:pt x="62" y="24"/>
                      </a:lnTo>
                      <a:lnTo>
                        <a:pt x="69" y="18"/>
                      </a:lnTo>
                      <a:lnTo>
                        <a:pt x="77" y="13"/>
                      </a:lnTo>
                      <a:lnTo>
                        <a:pt x="86" y="9"/>
                      </a:lnTo>
                      <a:lnTo>
                        <a:pt x="96" y="5"/>
                      </a:lnTo>
                      <a:lnTo>
                        <a:pt x="108" y="2"/>
                      </a:lnTo>
                      <a:lnTo>
                        <a:pt x="120" y="0"/>
                      </a:lnTo>
                      <a:lnTo>
                        <a:pt x="132" y="0"/>
                      </a:lnTo>
                      <a:lnTo>
                        <a:pt x="143" y="0"/>
                      </a:lnTo>
                      <a:lnTo>
                        <a:pt x="155" y="2"/>
                      </a:lnTo>
                      <a:lnTo>
                        <a:pt x="165" y="7"/>
                      </a:lnTo>
                      <a:lnTo>
                        <a:pt x="175" y="10"/>
                      </a:lnTo>
                      <a:lnTo>
                        <a:pt x="184" y="16"/>
                      </a:lnTo>
                      <a:lnTo>
                        <a:pt x="195" y="24"/>
                      </a:lnTo>
                      <a:lnTo>
                        <a:pt x="201" y="31"/>
                      </a:lnTo>
                      <a:lnTo>
                        <a:pt x="209" y="41"/>
                      </a:lnTo>
                      <a:lnTo>
                        <a:pt x="215" y="51"/>
                      </a:lnTo>
                      <a:lnTo>
                        <a:pt x="219" y="63"/>
                      </a:lnTo>
                      <a:lnTo>
                        <a:pt x="221" y="73"/>
                      </a:lnTo>
                      <a:lnTo>
                        <a:pt x="220" y="79"/>
                      </a:lnTo>
                      <a:lnTo>
                        <a:pt x="217" y="72"/>
                      </a:lnTo>
                      <a:lnTo>
                        <a:pt x="212" y="67"/>
                      </a:lnTo>
                      <a:lnTo>
                        <a:pt x="205" y="64"/>
                      </a:lnTo>
                      <a:lnTo>
                        <a:pt x="195" y="60"/>
                      </a:lnTo>
                      <a:lnTo>
                        <a:pt x="184" y="58"/>
                      </a:lnTo>
                      <a:lnTo>
                        <a:pt x="174" y="57"/>
                      </a:lnTo>
                      <a:lnTo>
                        <a:pt x="164" y="57"/>
                      </a:lnTo>
                      <a:lnTo>
                        <a:pt x="153" y="60"/>
                      </a:lnTo>
                      <a:lnTo>
                        <a:pt x="145" y="63"/>
                      </a:lnTo>
                      <a:lnTo>
                        <a:pt x="139" y="67"/>
                      </a:lnTo>
                      <a:lnTo>
                        <a:pt x="132" y="73"/>
                      </a:lnTo>
                      <a:lnTo>
                        <a:pt x="129" y="78"/>
                      </a:lnTo>
                      <a:lnTo>
                        <a:pt x="127" y="85"/>
                      </a:lnTo>
                      <a:lnTo>
                        <a:pt x="125" y="92"/>
                      </a:lnTo>
                      <a:lnTo>
                        <a:pt x="123" y="102"/>
                      </a:lnTo>
                      <a:lnTo>
                        <a:pt x="122" y="112"/>
                      </a:lnTo>
                      <a:lnTo>
                        <a:pt x="120" y="124"/>
                      </a:lnTo>
                      <a:lnTo>
                        <a:pt x="117" y="135"/>
                      </a:lnTo>
                      <a:lnTo>
                        <a:pt x="113" y="147"/>
                      </a:lnTo>
                      <a:lnTo>
                        <a:pt x="109" y="158"/>
                      </a:lnTo>
                      <a:lnTo>
                        <a:pt x="104" y="168"/>
                      </a:lnTo>
                      <a:lnTo>
                        <a:pt x="97" y="180"/>
                      </a:lnTo>
                      <a:lnTo>
                        <a:pt x="89" y="190"/>
                      </a:lnTo>
                      <a:lnTo>
                        <a:pt x="79" y="199"/>
                      </a:lnTo>
                      <a:lnTo>
                        <a:pt x="69" y="207"/>
                      </a:lnTo>
                      <a:lnTo>
                        <a:pt x="57" y="215"/>
                      </a:lnTo>
                      <a:lnTo>
                        <a:pt x="47" y="219"/>
                      </a:lnTo>
                      <a:lnTo>
                        <a:pt x="37" y="223"/>
                      </a:lnTo>
                      <a:lnTo>
                        <a:pt x="25" y="226"/>
                      </a:lnTo>
                      <a:lnTo>
                        <a:pt x="12" y="228"/>
                      </a:lnTo>
                      <a:lnTo>
                        <a:pt x="0" y="229"/>
                      </a:lnTo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" name="Oval 54"/>
                <p:cNvSpPr>
                  <a:spLocks noChangeArrowheads="1"/>
                </p:cNvSpPr>
                <p:nvPr/>
              </p:nvSpPr>
              <p:spPr bwMode="auto">
                <a:xfrm>
                  <a:off x="829" y="1345"/>
                  <a:ext cx="56" cy="5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  <a:defRPr/>
                  </a:pPr>
                  <a:endParaRPr lang="ru-RU" sz="2400"/>
                </a:p>
              </p:txBody>
            </p:sp>
          </p:grpSp>
        </p:grpSp>
      </p:grpSp>
      <p:sp>
        <p:nvSpPr>
          <p:cNvPr id="2293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2738438" y="1381125"/>
            <a:ext cx="6253162" cy="23336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741613" y="4124325"/>
            <a:ext cx="6249987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743200" y="5410200"/>
            <a:ext cx="6248400" cy="457200"/>
          </a:xfrm>
        </p:spPr>
        <p:txBody>
          <a:bodyPr wrap="none"/>
          <a:lstStyle>
            <a:lvl1pPr>
              <a:defRPr sz="3200" b="1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5" name="Rectangle 5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6" name="Rectangle 5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4B83-1CE5-4EFD-B6AF-2EEC8D2E20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67B6D-78BD-46A6-8028-AC31C85BF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19938" y="228600"/>
            <a:ext cx="1871662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00188" y="228600"/>
            <a:ext cx="546735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16423-C98B-4C67-9512-6E8477977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239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1828800"/>
            <a:ext cx="3579813" cy="209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7613" y="1828800"/>
            <a:ext cx="3581400" cy="209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1295400" y="4076700"/>
            <a:ext cx="7313613" cy="209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295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E4C66D-1A4B-44A1-9B3E-6BD4214BA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239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828800"/>
            <a:ext cx="3579813" cy="4343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27613" y="1828800"/>
            <a:ext cx="3581400" cy="209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027613" y="4076700"/>
            <a:ext cx="3581400" cy="2095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295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D2FDF-9CE9-4F7B-BDAD-197B5DA09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239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828800"/>
            <a:ext cx="3579813" cy="4343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27613" y="1828800"/>
            <a:ext cx="3581400" cy="4343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2EB4A-490A-4C4C-BEB4-77DAD66A48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239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828800"/>
            <a:ext cx="3579813" cy="4343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7613" y="1828800"/>
            <a:ext cx="3581400" cy="4343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00400" y="6400800"/>
            <a:ext cx="3505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056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F656D-05E6-42A5-ADB1-A7D205F306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09C9-0133-4930-B932-E0625D736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F8175-CEC8-4EAA-B73C-09A63B974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3668712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21300" y="1524000"/>
            <a:ext cx="3670300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70C77-1BCD-4B9B-94C8-0539D799E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52492-8C91-4C46-8360-7CE326F44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09389-312E-450E-B7CF-02ED1F646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2BC978-2268-4718-B4DF-2E6AAF0E2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7C65B-9A9B-4267-B343-C633AE961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288F0-4AF0-4CBE-B92B-83AE2F7412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-9525"/>
            <a:ext cx="1557338" cy="6878638"/>
            <a:chOff x="0" y="-6"/>
            <a:chExt cx="981" cy="4333"/>
          </a:xfrm>
        </p:grpSpPr>
        <p:sp>
          <p:nvSpPr>
            <p:cNvPr id="228355" name="Rectangle 3"/>
            <p:cNvSpPr>
              <a:spLocks noChangeArrowheads="1"/>
            </p:cNvSpPr>
            <p:nvPr/>
          </p:nvSpPr>
          <p:spPr bwMode="auto">
            <a:xfrm>
              <a:off x="453" y="2151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56" name="Rectangle 4"/>
            <p:cNvSpPr>
              <a:spLocks noChangeArrowheads="1"/>
            </p:cNvSpPr>
            <p:nvPr/>
          </p:nvSpPr>
          <p:spPr bwMode="auto">
            <a:xfrm>
              <a:off x="0" y="2151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28357" name="Rectangle 5"/>
            <p:cNvSpPr>
              <a:spLocks noChangeArrowheads="1"/>
            </p:cNvSpPr>
            <p:nvPr/>
          </p:nvSpPr>
          <p:spPr bwMode="auto">
            <a:xfrm>
              <a:off x="222" y="2151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58" name="Rectangle 6"/>
            <p:cNvSpPr>
              <a:spLocks noChangeArrowheads="1"/>
            </p:cNvSpPr>
            <p:nvPr/>
          </p:nvSpPr>
          <p:spPr bwMode="auto">
            <a:xfrm>
              <a:off x="567" y="2160"/>
              <a:ext cx="204" cy="2161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28359" name="Freeform 7"/>
            <p:cNvSpPr>
              <a:spLocks/>
            </p:cNvSpPr>
            <p:nvPr/>
          </p:nvSpPr>
          <p:spPr bwMode="auto">
            <a:xfrm>
              <a:off x="222" y="2636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60" name="Freeform 8"/>
            <p:cNvSpPr>
              <a:spLocks/>
            </p:cNvSpPr>
            <p:nvPr/>
          </p:nvSpPr>
          <p:spPr bwMode="auto">
            <a:xfrm>
              <a:off x="222" y="2908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61" name="Freeform 9"/>
            <p:cNvSpPr>
              <a:spLocks/>
            </p:cNvSpPr>
            <p:nvPr/>
          </p:nvSpPr>
          <p:spPr bwMode="auto">
            <a:xfrm>
              <a:off x="222" y="3165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62" name="Freeform 10"/>
            <p:cNvSpPr>
              <a:spLocks/>
            </p:cNvSpPr>
            <p:nvPr/>
          </p:nvSpPr>
          <p:spPr bwMode="auto">
            <a:xfrm>
              <a:off x="222" y="3420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63" name="Freeform 11"/>
            <p:cNvSpPr>
              <a:spLocks/>
            </p:cNvSpPr>
            <p:nvPr/>
          </p:nvSpPr>
          <p:spPr bwMode="auto">
            <a:xfrm>
              <a:off x="222" y="367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64" name="Freeform 12"/>
            <p:cNvSpPr>
              <a:spLocks/>
            </p:cNvSpPr>
            <p:nvPr/>
          </p:nvSpPr>
          <p:spPr bwMode="auto">
            <a:xfrm>
              <a:off x="301" y="3932"/>
              <a:ext cx="265" cy="392"/>
            </a:xfrm>
            <a:custGeom>
              <a:avLst/>
              <a:gdLst/>
              <a:ahLst/>
              <a:cxnLst>
                <a:cxn ang="0">
                  <a:pos x="264" y="52"/>
                </a:cxn>
                <a:cxn ang="0">
                  <a:pos x="264" y="194"/>
                </a:cxn>
                <a:cxn ang="0">
                  <a:pos x="256" y="188"/>
                </a:cxn>
                <a:cxn ang="0">
                  <a:pos x="236" y="188"/>
                </a:cxn>
                <a:cxn ang="0">
                  <a:pos x="221" y="194"/>
                </a:cxn>
                <a:cxn ang="0">
                  <a:pos x="205" y="209"/>
                </a:cxn>
                <a:cxn ang="0">
                  <a:pos x="162" y="261"/>
                </a:cxn>
                <a:cxn ang="0">
                  <a:pos x="66" y="366"/>
                </a:cxn>
                <a:cxn ang="0">
                  <a:pos x="45" y="391"/>
                </a:cxn>
                <a:cxn ang="0">
                  <a:pos x="0" y="391"/>
                </a:cxn>
                <a:cxn ang="0">
                  <a:pos x="178" y="190"/>
                </a:cxn>
                <a:cxn ang="0">
                  <a:pos x="218" y="138"/>
                </a:cxn>
                <a:cxn ang="0">
                  <a:pos x="233" y="111"/>
                </a:cxn>
                <a:cxn ang="0">
                  <a:pos x="246" y="84"/>
                </a:cxn>
                <a:cxn ang="0">
                  <a:pos x="256" y="39"/>
                </a:cxn>
                <a:cxn ang="0">
                  <a:pos x="264" y="0"/>
                </a:cxn>
                <a:cxn ang="0">
                  <a:pos x="264" y="117"/>
                </a:cxn>
              </a:cxnLst>
              <a:rect l="0" t="0" r="r" b="b"/>
              <a:pathLst>
                <a:path w="265" h="392">
                  <a:moveTo>
                    <a:pt x="264" y="52"/>
                  </a:moveTo>
                  <a:lnTo>
                    <a:pt x="264" y="194"/>
                  </a:lnTo>
                  <a:lnTo>
                    <a:pt x="256" y="188"/>
                  </a:lnTo>
                  <a:lnTo>
                    <a:pt x="236" y="188"/>
                  </a:lnTo>
                  <a:lnTo>
                    <a:pt x="221" y="194"/>
                  </a:lnTo>
                  <a:lnTo>
                    <a:pt x="205" y="209"/>
                  </a:lnTo>
                  <a:lnTo>
                    <a:pt x="162" y="261"/>
                  </a:lnTo>
                  <a:lnTo>
                    <a:pt x="66" y="366"/>
                  </a:lnTo>
                  <a:lnTo>
                    <a:pt x="45" y="391"/>
                  </a:lnTo>
                  <a:lnTo>
                    <a:pt x="0" y="391"/>
                  </a:lnTo>
                  <a:lnTo>
                    <a:pt x="178" y="190"/>
                  </a:lnTo>
                  <a:lnTo>
                    <a:pt x="218" y="138"/>
                  </a:lnTo>
                  <a:lnTo>
                    <a:pt x="233" y="111"/>
                  </a:lnTo>
                  <a:lnTo>
                    <a:pt x="246" y="84"/>
                  </a:lnTo>
                  <a:lnTo>
                    <a:pt x="256" y="39"/>
                  </a:lnTo>
                  <a:lnTo>
                    <a:pt x="264" y="0"/>
                  </a:lnTo>
                  <a:lnTo>
                    <a:pt x="264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65" name="Freeform 13"/>
            <p:cNvSpPr>
              <a:spLocks/>
            </p:cNvSpPr>
            <p:nvPr/>
          </p:nvSpPr>
          <p:spPr bwMode="auto">
            <a:xfrm>
              <a:off x="222" y="2366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66" name="Freeform 14"/>
            <p:cNvSpPr>
              <a:spLocks/>
            </p:cNvSpPr>
            <p:nvPr/>
          </p:nvSpPr>
          <p:spPr bwMode="auto">
            <a:xfrm>
              <a:off x="222" y="2151"/>
              <a:ext cx="346" cy="575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3"/>
                </a:cxn>
                <a:cxn ang="0">
                  <a:pos x="30" y="433"/>
                </a:cxn>
                <a:cxn ang="0">
                  <a:pos x="17" y="463"/>
                </a:cxn>
                <a:cxn ang="0">
                  <a:pos x="10" y="510"/>
                </a:cxn>
                <a:cxn ang="0">
                  <a:pos x="0" y="574"/>
                </a:cxn>
                <a:cxn ang="0">
                  <a:pos x="0" y="293"/>
                </a:cxn>
                <a:cxn ang="0">
                  <a:pos x="5" y="320"/>
                </a:cxn>
                <a:cxn ang="0">
                  <a:pos x="10" y="332"/>
                </a:cxn>
                <a:cxn ang="0">
                  <a:pos x="20" y="338"/>
                </a:cxn>
                <a:cxn ang="0">
                  <a:pos x="30" y="341"/>
                </a:cxn>
                <a:cxn ang="0">
                  <a:pos x="45" y="341"/>
                </a:cxn>
                <a:cxn ang="0">
                  <a:pos x="60" y="335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5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3"/>
                  </a:lnTo>
                  <a:lnTo>
                    <a:pt x="30" y="433"/>
                  </a:lnTo>
                  <a:lnTo>
                    <a:pt x="17" y="463"/>
                  </a:lnTo>
                  <a:lnTo>
                    <a:pt x="10" y="510"/>
                  </a:lnTo>
                  <a:lnTo>
                    <a:pt x="0" y="574"/>
                  </a:lnTo>
                  <a:lnTo>
                    <a:pt x="0" y="293"/>
                  </a:lnTo>
                  <a:lnTo>
                    <a:pt x="5" y="320"/>
                  </a:lnTo>
                  <a:lnTo>
                    <a:pt x="10" y="332"/>
                  </a:lnTo>
                  <a:lnTo>
                    <a:pt x="20" y="338"/>
                  </a:lnTo>
                  <a:lnTo>
                    <a:pt x="30" y="341"/>
                  </a:lnTo>
                  <a:lnTo>
                    <a:pt x="45" y="341"/>
                  </a:lnTo>
                  <a:lnTo>
                    <a:pt x="60" y="335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67" name="Rectangle 15"/>
            <p:cNvSpPr>
              <a:spLocks noChangeArrowheads="1"/>
            </p:cNvSpPr>
            <p:nvPr/>
          </p:nvSpPr>
          <p:spPr bwMode="auto">
            <a:xfrm>
              <a:off x="453" y="-3"/>
              <a:ext cx="114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68" name="Rectangle 16"/>
            <p:cNvSpPr>
              <a:spLocks noChangeArrowheads="1"/>
            </p:cNvSpPr>
            <p:nvPr/>
          </p:nvSpPr>
          <p:spPr bwMode="auto">
            <a:xfrm>
              <a:off x="0" y="-3"/>
              <a:ext cx="221" cy="2170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28369" name="Rectangle 17"/>
            <p:cNvSpPr>
              <a:spLocks noChangeArrowheads="1"/>
            </p:cNvSpPr>
            <p:nvPr/>
          </p:nvSpPr>
          <p:spPr bwMode="auto">
            <a:xfrm>
              <a:off x="222" y="-3"/>
              <a:ext cx="231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70" name="Rectangle 18"/>
            <p:cNvSpPr>
              <a:spLocks noChangeArrowheads="1"/>
            </p:cNvSpPr>
            <p:nvPr/>
          </p:nvSpPr>
          <p:spPr bwMode="auto">
            <a:xfrm>
              <a:off x="567" y="-3"/>
              <a:ext cx="204" cy="2170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ru-RU" sz="2400"/>
            </a:p>
          </p:txBody>
        </p:sp>
        <p:sp>
          <p:nvSpPr>
            <p:cNvPr id="228371" name="Freeform 19"/>
            <p:cNvSpPr>
              <a:spLocks/>
            </p:cNvSpPr>
            <p:nvPr/>
          </p:nvSpPr>
          <p:spPr bwMode="auto">
            <a:xfrm>
              <a:off x="222" y="497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72" name="Freeform 20"/>
            <p:cNvSpPr>
              <a:spLocks/>
            </p:cNvSpPr>
            <p:nvPr/>
          </p:nvSpPr>
          <p:spPr bwMode="auto">
            <a:xfrm>
              <a:off x="222" y="754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73" name="Freeform 21"/>
            <p:cNvSpPr>
              <a:spLocks/>
            </p:cNvSpPr>
            <p:nvPr/>
          </p:nvSpPr>
          <p:spPr bwMode="auto">
            <a:xfrm>
              <a:off x="222" y="1010"/>
              <a:ext cx="344" cy="645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5"/>
                </a:cxn>
                <a:cxn ang="0">
                  <a:pos x="50" y="473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0"/>
                </a:cxn>
                <a:cxn ang="0">
                  <a:pos x="0" y="644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5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5"/>
                  </a:lnTo>
                  <a:lnTo>
                    <a:pt x="50" y="473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0"/>
                  </a:lnTo>
                  <a:lnTo>
                    <a:pt x="0" y="644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74" name="Freeform 22"/>
            <p:cNvSpPr>
              <a:spLocks/>
            </p:cNvSpPr>
            <p:nvPr/>
          </p:nvSpPr>
          <p:spPr bwMode="auto">
            <a:xfrm>
              <a:off x="222" y="126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75" name="Freeform 23"/>
            <p:cNvSpPr>
              <a:spLocks/>
            </p:cNvSpPr>
            <p:nvPr/>
          </p:nvSpPr>
          <p:spPr bwMode="auto">
            <a:xfrm>
              <a:off x="222" y="1522"/>
              <a:ext cx="344" cy="647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1"/>
                </a:cxn>
                <a:cxn ang="0">
                  <a:pos x="146" y="366"/>
                </a:cxn>
                <a:cxn ang="0">
                  <a:pos x="50" y="475"/>
                </a:cxn>
                <a:cxn ang="0">
                  <a:pos x="30" y="505"/>
                </a:cxn>
                <a:cxn ang="0">
                  <a:pos x="17" y="535"/>
                </a:cxn>
                <a:cxn ang="0">
                  <a:pos x="10" y="582"/>
                </a:cxn>
                <a:cxn ang="0">
                  <a:pos x="0" y="646"/>
                </a:cxn>
                <a:cxn ang="0">
                  <a:pos x="0" y="365"/>
                </a:cxn>
                <a:cxn ang="0">
                  <a:pos x="5" y="392"/>
                </a:cxn>
                <a:cxn ang="0">
                  <a:pos x="10" y="404"/>
                </a:cxn>
                <a:cxn ang="0">
                  <a:pos x="20" y="410"/>
                </a:cxn>
                <a:cxn ang="0">
                  <a:pos x="30" y="413"/>
                </a:cxn>
                <a:cxn ang="0">
                  <a:pos x="45" y="413"/>
                </a:cxn>
                <a:cxn ang="0">
                  <a:pos x="60" y="407"/>
                </a:cxn>
                <a:cxn ang="0">
                  <a:pos x="257" y="190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7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1"/>
                  </a:lnTo>
                  <a:lnTo>
                    <a:pt x="146" y="366"/>
                  </a:lnTo>
                  <a:lnTo>
                    <a:pt x="50" y="475"/>
                  </a:lnTo>
                  <a:lnTo>
                    <a:pt x="30" y="505"/>
                  </a:lnTo>
                  <a:lnTo>
                    <a:pt x="17" y="535"/>
                  </a:lnTo>
                  <a:lnTo>
                    <a:pt x="10" y="582"/>
                  </a:lnTo>
                  <a:lnTo>
                    <a:pt x="0" y="646"/>
                  </a:lnTo>
                  <a:lnTo>
                    <a:pt x="0" y="365"/>
                  </a:lnTo>
                  <a:lnTo>
                    <a:pt x="5" y="392"/>
                  </a:lnTo>
                  <a:lnTo>
                    <a:pt x="10" y="404"/>
                  </a:lnTo>
                  <a:lnTo>
                    <a:pt x="20" y="410"/>
                  </a:lnTo>
                  <a:lnTo>
                    <a:pt x="30" y="413"/>
                  </a:lnTo>
                  <a:lnTo>
                    <a:pt x="45" y="413"/>
                  </a:lnTo>
                  <a:lnTo>
                    <a:pt x="60" y="407"/>
                  </a:lnTo>
                  <a:lnTo>
                    <a:pt x="257" y="190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76" name="Freeform 24"/>
            <p:cNvSpPr>
              <a:spLocks/>
            </p:cNvSpPr>
            <p:nvPr/>
          </p:nvSpPr>
          <p:spPr bwMode="auto">
            <a:xfrm>
              <a:off x="219" y="4178"/>
              <a:ext cx="349" cy="149"/>
            </a:xfrm>
            <a:custGeom>
              <a:avLst/>
              <a:gdLst/>
              <a:ahLst/>
              <a:cxnLst>
                <a:cxn ang="0">
                  <a:pos x="345" y="52"/>
                </a:cxn>
                <a:cxn ang="0">
                  <a:pos x="348" y="144"/>
                </a:cxn>
                <a:cxn ang="0">
                  <a:pos x="0" y="148"/>
                </a:cxn>
                <a:cxn ang="0">
                  <a:pos x="299" y="143"/>
                </a:cxn>
                <a:cxn ang="0">
                  <a:pos x="315" y="111"/>
                </a:cxn>
                <a:cxn ang="0">
                  <a:pos x="328" y="84"/>
                </a:cxn>
                <a:cxn ang="0">
                  <a:pos x="338" y="39"/>
                </a:cxn>
                <a:cxn ang="0">
                  <a:pos x="345" y="0"/>
                </a:cxn>
                <a:cxn ang="0">
                  <a:pos x="345" y="117"/>
                </a:cxn>
              </a:cxnLst>
              <a:rect l="0" t="0" r="r" b="b"/>
              <a:pathLst>
                <a:path w="349" h="149">
                  <a:moveTo>
                    <a:pt x="345" y="52"/>
                  </a:moveTo>
                  <a:lnTo>
                    <a:pt x="348" y="144"/>
                  </a:lnTo>
                  <a:lnTo>
                    <a:pt x="0" y="148"/>
                  </a:lnTo>
                  <a:lnTo>
                    <a:pt x="299" y="143"/>
                  </a:lnTo>
                  <a:lnTo>
                    <a:pt x="315" y="111"/>
                  </a:lnTo>
                  <a:lnTo>
                    <a:pt x="328" y="84"/>
                  </a:lnTo>
                  <a:lnTo>
                    <a:pt x="338" y="39"/>
                  </a:lnTo>
                  <a:lnTo>
                    <a:pt x="345" y="0"/>
                  </a:lnTo>
                  <a:lnTo>
                    <a:pt x="345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77" name="Freeform 25"/>
            <p:cNvSpPr>
              <a:spLocks/>
            </p:cNvSpPr>
            <p:nvPr/>
          </p:nvSpPr>
          <p:spPr bwMode="auto">
            <a:xfrm>
              <a:off x="222" y="211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78" name="Freeform 26"/>
            <p:cNvSpPr>
              <a:spLocks/>
            </p:cNvSpPr>
            <p:nvPr/>
          </p:nvSpPr>
          <p:spPr bwMode="auto">
            <a:xfrm>
              <a:off x="222" y="-3"/>
              <a:ext cx="346" cy="574"/>
            </a:xfrm>
            <a:custGeom>
              <a:avLst/>
              <a:gdLst/>
              <a:ahLst/>
              <a:cxnLst>
                <a:cxn ang="0">
                  <a:pos x="345" y="0"/>
                </a:cxn>
                <a:cxn ang="0">
                  <a:pos x="343" y="122"/>
                </a:cxn>
                <a:cxn ang="0">
                  <a:pos x="336" y="116"/>
                </a:cxn>
                <a:cxn ang="0">
                  <a:pos x="315" y="116"/>
                </a:cxn>
                <a:cxn ang="0">
                  <a:pos x="300" y="122"/>
                </a:cxn>
                <a:cxn ang="0">
                  <a:pos x="285" y="137"/>
                </a:cxn>
                <a:cxn ang="0">
                  <a:pos x="242" y="188"/>
                </a:cxn>
                <a:cxn ang="0">
                  <a:pos x="146" y="294"/>
                </a:cxn>
                <a:cxn ang="0">
                  <a:pos x="50" y="402"/>
                </a:cxn>
                <a:cxn ang="0">
                  <a:pos x="30" y="432"/>
                </a:cxn>
                <a:cxn ang="0">
                  <a:pos x="17" y="462"/>
                </a:cxn>
                <a:cxn ang="0">
                  <a:pos x="10" y="509"/>
                </a:cxn>
                <a:cxn ang="0">
                  <a:pos x="0" y="573"/>
                </a:cxn>
                <a:cxn ang="0">
                  <a:pos x="0" y="292"/>
                </a:cxn>
                <a:cxn ang="0">
                  <a:pos x="5" y="319"/>
                </a:cxn>
                <a:cxn ang="0">
                  <a:pos x="10" y="331"/>
                </a:cxn>
                <a:cxn ang="0">
                  <a:pos x="20" y="337"/>
                </a:cxn>
                <a:cxn ang="0">
                  <a:pos x="30" y="340"/>
                </a:cxn>
                <a:cxn ang="0">
                  <a:pos x="45" y="340"/>
                </a:cxn>
                <a:cxn ang="0">
                  <a:pos x="60" y="334"/>
                </a:cxn>
                <a:cxn ang="0">
                  <a:pos x="257" y="117"/>
                </a:cxn>
                <a:cxn ang="0">
                  <a:pos x="298" y="66"/>
                </a:cxn>
                <a:cxn ang="0">
                  <a:pos x="313" y="39"/>
                </a:cxn>
                <a:cxn ang="0">
                  <a:pos x="326" y="12"/>
                </a:cxn>
                <a:cxn ang="0">
                  <a:pos x="329" y="0"/>
                </a:cxn>
                <a:cxn ang="0">
                  <a:pos x="345" y="3"/>
                </a:cxn>
                <a:cxn ang="0">
                  <a:pos x="343" y="45"/>
                </a:cxn>
              </a:cxnLst>
              <a:rect l="0" t="0" r="r" b="b"/>
              <a:pathLst>
                <a:path w="346" h="574">
                  <a:moveTo>
                    <a:pt x="345" y="0"/>
                  </a:moveTo>
                  <a:lnTo>
                    <a:pt x="343" y="122"/>
                  </a:lnTo>
                  <a:lnTo>
                    <a:pt x="336" y="116"/>
                  </a:lnTo>
                  <a:lnTo>
                    <a:pt x="315" y="116"/>
                  </a:lnTo>
                  <a:lnTo>
                    <a:pt x="300" y="122"/>
                  </a:lnTo>
                  <a:lnTo>
                    <a:pt x="285" y="137"/>
                  </a:lnTo>
                  <a:lnTo>
                    <a:pt x="242" y="188"/>
                  </a:lnTo>
                  <a:lnTo>
                    <a:pt x="146" y="294"/>
                  </a:lnTo>
                  <a:lnTo>
                    <a:pt x="50" y="402"/>
                  </a:lnTo>
                  <a:lnTo>
                    <a:pt x="30" y="432"/>
                  </a:lnTo>
                  <a:lnTo>
                    <a:pt x="17" y="462"/>
                  </a:lnTo>
                  <a:lnTo>
                    <a:pt x="10" y="509"/>
                  </a:lnTo>
                  <a:lnTo>
                    <a:pt x="0" y="573"/>
                  </a:lnTo>
                  <a:lnTo>
                    <a:pt x="0" y="292"/>
                  </a:lnTo>
                  <a:lnTo>
                    <a:pt x="5" y="319"/>
                  </a:lnTo>
                  <a:lnTo>
                    <a:pt x="10" y="331"/>
                  </a:lnTo>
                  <a:lnTo>
                    <a:pt x="20" y="337"/>
                  </a:lnTo>
                  <a:lnTo>
                    <a:pt x="30" y="340"/>
                  </a:lnTo>
                  <a:lnTo>
                    <a:pt x="45" y="340"/>
                  </a:lnTo>
                  <a:lnTo>
                    <a:pt x="60" y="334"/>
                  </a:lnTo>
                  <a:lnTo>
                    <a:pt x="257" y="117"/>
                  </a:lnTo>
                  <a:lnTo>
                    <a:pt x="298" y="66"/>
                  </a:lnTo>
                  <a:lnTo>
                    <a:pt x="313" y="39"/>
                  </a:lnTo>
                  <a:lnTo>
                    <a:pt x="326" y="12"/>
                  </a:lnTo>
                  <a:lnTo>
                    <a:pt x="329" y="0"/>
                  </a:lnTo>
                  <a:lnTo>
                    <a:pt x="345" y="3"/>
                  </a:lnTo>
                  <a:lnTo>
                    <a:pt x="343" y="45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79" name="Freeform 27"/>
            <p:cNvSpPr>
              <a:spLocks/>
            </p:cNvSpPr>
            <p:nvPr/>
          </p:nvSpPr>
          <p:spPr bwMode="auto">
            <a:xfrm>
              <a:off x="224" y="-6"/>
              <a:ext cx="154" cy="294"/>
            </a:xfrm>
            <a:custGeom>
              <a:avLst/>
              <a:gdLst/>
              <a:ahLst/>
              <a:cxnLst>
                <a:cxn ang="0">
                  <a:pos x="153" y="3"/>
                </a:cxn>
                <a:cxn ang="0">
                  <a:pos x="50" y="122"/>
                </a:cxn>
                <a:cxn ang="0">
                  <a:pos x="30" y="152"/>
                </a:cxn>
                <a:cxn ang="0">
                  <a:pos x="17" y="182"/>
                </a:cxn>
                <a:cxn ang="0">
                  <a:pos x="10" y="229"/>
                </a:cxn>
                <a:cxn ang="0">
                  <a:pos x="0" y="293"/>
                </a:cxn>
                <a:cxn ang="0">
                  <a:pos x="0" y="12"/>
                </a:cxn>
                <a:cxn ang="0">
                  <a:pos x="5" y="39"/>
                </a:cxn>
                <a:cxn ang="0">
                  <a:pos x="10" y="51"/>
                </a:cxn>
                <a:cxn ang="0">
                  <a:pos x="20" y="57"/>
                </a:cxn>
                <a:cxn ang="0">
                  <a:pos x="30" y="60"/>
                </a:cxn>
                <a:cxn ang="0">
                  <a:pos x="45" y="60"/>
                </a:cxn>
                <a:cxn ang="0">
                  <a:pos x="60" y="54"/>
                </a:cxn>
                <a:cxn ang="0">
                  <a:pos x="110" y="0"/>
                </a:cxn>
              </a:cxnLst>
              <a:rect l="0" t="0" r="r" b="b"/>
              <a:pathLst>
                <a:path w="154" h="294">
                  <a:moveTo>
                    <a:pt x="153" y="3"/>
                  </a:moveTo>
                  <a:lnTo>
                    <a:pt x="50" y="122"/>
                  </a:lnTo>
                  <a:lnTo>
                    <a:pt x="30" y="152"/>
                  </a:lnTo>
                  <a:lnTo>
                    <a:pt x="17" y="182"/>
                  </a:lnTo>
                  <a:lnTo>
                    <a:pt x="10" y="229"/>
                  </a:lnTo>
                  <a:lnTo>
                    <a:pt x="0" y="293"/>
                  </a:lnTo>
                  <a:lnTo>
                    <a:pt x="0" y="12"/>
                  </a:lnTo>
                  <a:lnTo>
                    <a:pt x="5" y="39"/>
                  </a:lnTo>
                  <a:lnTo>
                    <a:pt x="10" y="51"/>
                  </a:lnTo>
                  <a:lnTo>
                    <a:pt x="20" y="57"/>
                  </a:lnTo>
                  <a:lnTo>
                    <a:pt x="30" y="60"/>
                  </a:lnTo>
                  <a:lnTo>
                    <a:pt x="45" y="60"/>
                  </a:lnTo>
                  <a:lnTo>
                    <a:pt x="60" y="54"/>
                  </a:lnTo>
                  <a:lnTo>
                    <a:pt x="110" y="0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80" name="Freeform 28"/>
            <p:cNvSpPr>
              <a:spLocks/>
            </p:cNvSpPr>
            <p:nvPr/>
          </p:nvSpPr>
          <p:spPr bwMode="auto">
            <a:xfrm>
              <a:off x="222" y="1796"/>
              <a:ext cx="344" cy="646"/>
            </a:xfrm>
            <a:custGeom>
              <a:avLst/>
              <a:gdLst/>
              <a:ahLst/>
              <a:cxnLst>
                <a:cxn ang="0">
                  <a:pos x="343" y="52"/>
                </a:cxn>
                <a:cxn ang="0">
                  <a:pos x="343" y="194"/>
                </a:cxn>
                <a:cxn ang="0">
                  <a:pos x="335" y="188"/>
                </a:cxn>
                <a:cxn ang="0">
                  <a:pos x="315" y="188"/>
                </a:cxn>
                <a:cxn ang="0">
                  <a:pos x="300" y="194"/>
                </a:cxn>
                <a:cxn ang="0">
                  <a:pos x="284" y="209"/>
                </a:cxn>
                <a:cxn ang="0">
                  <a:pos x="242" y="260"/>
                </a:cxn>
                <a:cxn ang="0">
                  <a:pos x="146" y="366"/>
                </a:cxn>
                <a:cxn ang="0">
                  <a:pos x="50" y="474"/>
                </a:cxn>
                <a:cxn ang="0">
                  <a:pos x="30" y="504"/>
                </a:cxn>
                <a:cxn ang="0">
                  <a:pos x="17" y="534"/>
                </a:cxn>
                <a:cxn ang="0">
                  <a:pos x="10" y="581"/>
                </a:cxn>
                <a:cxn ang="0">
                  <a:pos x="0" y="645"/>
                </a:cxn>
                <a:cxn ang="0">
                  <a:pos x="0" y="364"/>
                </a:cxn>
                <a:cxn ang="0">
                  <a:pos x="5" y="391"/>
                </a:cxn>
                <a:cxn ang="0">
                  <a:pos x="10" y="403"/>
                </a:cxn>
                <a:cxn ang="0">
                  <a:pos x="20" y="409"/>
                </a:cxn>
                <a:cxn ang="0">
                  <a:pos x="30" y="412"/>
                </a:cxn>
                <a:cxn ang="0">
                  <a:pos x="45" y="412"/>
                </a:cxn>
                <a:cxn ang="0">
                  <a:pos x="60" y="406"/>
                </a:cxn>
                <a:cxn ang="0">
                  <a:pos x="257" y="189"/>
                </a:cxn>
                <a:cxn ang="0">
                  <a:pos x="297" y="138"/>
                </a:cxn>
                <a:cxn ang="0">
                  <a:pos x="312" y="111"/>
                </a:cxn>
                <a:cxn ang="0">
                  <a:pos x="325" y="84"/>
                </a:cxn>
                <a:cxn ang="0">
                  <a:pos x="335" y="39"/>
                </a:cxn>
                <a:cxn ang="0">
                  <a:pos x="343" y="0"/>
                </a:cxn>
                <a:cxn ang="0">
                  <a:pos x="343" y="117"/>
                </a:cxn>
              </a:cxnLst>
              <a:rect l="0" t="0" r="r" b="b"/>
              <a:pathLst>
                <a:path w="344" h="646">
                  <a:moveTo>
                    <a:pt x="343" y="52"/>
                  </a:moveTo>
                  <a:lnTo>
                    <a:pt x="343" y="194"/>
                  </a:lnTo>
                  <a:lnTo>
                    <a:pt x="335" y="188"/>
                  </a:lnTo>
                  <a:lnTo>
                    <a:pt x="315" y="188"/>
                  </a:lnTo>
                  <a:lnTo>
                    <a:pt x="300" y="194"/>
                  </a:lnTo>
                  <a:lnTo>
                    <a:pt x="284" y="209"/>
                  </a:lnTo>
                  <a:lnTo>
                    <a:pt x="242" y="260"/>
                  </a:lnTo>
                  <a:lnTo>
                    <a:pt x="146" y="366"/>
                  </a:lnTo>
                  <a:lnTo>
                    <a:pt x="50" y="474"/>
                  </a:lnTo>
                  <a:lnTo>
                    <a:pt x="30" y="504"/>
                  </a:lnTo>
                  <a:lnTo>
                    <a:pt x="17" y="534"/>
                  </a:lnTo>
                  <a:lnTo>
                    <a:pt x="10" y="581"/>
                  </a:lnTo>
                  <a:lnTo>
                    <a:pt x="0" y="645"/>
                  </a:lnTo>
                  <a:lnTo>
                    <a:pt x="0" y="364"/>
                  </a:lnTo>
                  <a:lnTo>
                    <a:pt x="5" y="391"/>
                  </a:lnTo>
                  <a:lnTo>
                    <a:pt x="10" y="403"/>
                  </a:lnTo>
                  <a:lnTo>
                    <a:pt x="20" y="409"/>
                  </a:lnTo>
                  <a:lnTo>
                    <a:pt x="30" y="412"/>
                  </a:lnTo>
                  <a:lnTo>
                    <a:pt x="45" y="412"/>
                  </a:lnTo>
                  <a:lnTo>
                    <a:pt x="60" y="406"/>
                  </a:lnTo>
                  <a:lnTo>
                    <a:pt x="257" y="189"/>
                  </a:lnTo>
                  <a:lnTo>
                    <a:pt x="297" y="138"/>
                  </a:lnTo>
                  <a:lnTo>
                    <a:pt x="312" y="111"/>
                  </a:lnTo>
                  <a:lnTo>
                    <a:pt x="325" y="84"/>
                  </a:lnTo>
                  <a:lnTo>
                    <a:pt x="335" y="39"/>
                  </a:lnTo>
                  <a:lnTo>
                    <a:pt x="343" y="0"/>
                  </a:lnTo>
                  <a:lnTo>
                    <a:pt x="343" y="117"/>
                  </a:lnTo>
                </a:path>
              </a:pathLst>
            </a:custGeom>
            <a:gradFill rotWithShape="0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81" name="Rectangle 29"/>
            <p:cNvSpPr>
              <a:spLocks noChangeArrowheads="1"/>
            </p:cNvSpPr>
            <p:nvPr/>
          </p:nvSpPr>
          <p:spPr bwMode="auto">
            <a:xfrm>
              <a:off x="771" y="0"/>
              <a:ext cx="210" cy="4319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82" name="Line 30"/>
            <p:cNvSpPr>
              <a:spLocks noChangeShapeType="1"/>
            </p:cNvSpPr>
            <p:nvPr/>
          </p:nvSpPr>
          <p:spPr bwMode="auto">
            <a:xfrm>
              <a:off x="13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8383" name="Line 31"/>
            <p:cNvSpPr>
              <a:spLocks noChangeShapeType="1"/>
            </p:cNvSpPr>
            <p:nvPr/>
          </p:nvSpPr>
          <p:spPr bwMode="auto">
            <a:xfrm>
              <a:off x="645" y="0"/>
              <a:ext cx="0" cy="4319"/>
            </a:xfrm>
            <a:prstGeom prst="line">
              <a:avLst/>
            </a:prstGeom>
            <a:noFill/>
            <a:ln w="12700" cap="sq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28384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228600"/>
            <a:ext cx="74914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8385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00188" y="1524000"/>
            <a:ext cx="74914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8386" name="Rectangle 3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324600"/>
            <a:ext cx="14097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8387" name="Rectangle 3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8388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C71CAB42-86D7-4019-A4C6-45A3B7576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2" r:id="rId12"/>
    <p:sldLayoutId id="2147483803" r:id="rId13"/>
    <p:sldLayoutId id="2147483804" r:id="rId14"/>
    <p:sldLayoutId id="2147483805" r:id="rId15"/>
  </p:sldLayoutIdLst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28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2838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28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8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8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8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8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8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8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8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8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8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84" grpId="0"/>
      <p:bldP spid="228385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83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83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83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838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83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83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83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838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83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83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83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838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83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83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83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838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83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283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283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2838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52588" y="571500"/>
            <a:ext cx="7491412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Impact" pitchFamily="34" charset="0"/>
              </a:rPr>
              <a:t>Муниципальное  общеобразовательное  учреждение  </a:t>
            </a:r>
            <a:br>
              <a:rPr lang="ru-RU" sz="2800" smtClean="0">
                <a:latin typeface="Impact" pitchFamily="34" charset="0"/>
              </a:rPr>
            </a:br>
            <a:r>
              <a:rPr lang="ru-RU" sz="2800" smtClean="0">
                <a:latin typeface="Impact" pitchFamily="34" charset="0"/>
              </a:rPr>
              <a:t>средняя  общеобразовательная  школа № 95</a:t>
            </a:r>
            <a:br>
              <a:rPr lang="ru-RU" sz="2800" smtClean="0">
                <a:latin typeface="Impact" pitchFamily="34" charset="0"/>
              </a:rPr>
            </a:br>
            <a:r>
              <a:rPr lang="ru-RU" sz="2800" smtClean="0">
                <a:latin typeface="Impact" pitchFamily="34" charset="0"/>
              </a:rPr>
              <a:t>города Краснодара</a:t>
            </a:r>
          </a:p>
        </p:txBody>
      </p:sp>
      <p:pic>
        <p:nvPicPr>
          <p:cNvPr id="3075" name="Picture 4"/>
          <p:cNvPicPr>
            <a:picLocks noGrp="1" noChangeAspect="1" noChangeArrowheads="1"/>
          </p:cNvPicPr>
          <p:nvPr>
            <p:ph type="subTitle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95513" y="2276475"/>
            <a:ext cx="3565525" cy="3455988"/>
          </a:xfrm>
          <a:noFill/>
        </p:spPr>
      </p:pic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5072063" y="4857750"/>
            <a:ext cx="3657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Подготовила  учитель  русского  языка  и  литературы</a:t>
            </a:r>
          </a:p>
          <a:p>
            <a:pPr>
              <a:spcBef>
                <a:spcPct val="50000"/>
              </a:spcBef>
            </a:pPr>
            <a:r>
              <a:rPr lang="ru-RU"/>
              <a:t>Бардиж Свентлана Анатольевна</a:t>
            </a:r>
          </a:p>
          <a:p>
            <a:pPr>
              <a:spcBef>
                <a:spcPct val="50000"/>
              </a:spcBef>
            </a:pPr>
            <a:r>
              <a:rPr lang="ru-RU"/>
              <a:t>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123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571625" y="428625"/>
          <a:ext cx="7002463" cy="5929313"/>
        </p:xfrm>
        <a:graphic>
          <a:graphicData uri="http://schemas.openxmlformats.org/presentationml/2006/ole">
            <p:oleObj spid="_x0000_s1026" name="Презентация" r:id="rId3" imgW="4570511" imgH="3427342" progId="PowerPoint.Show.12">
              <p:embed/>
            </p:oleObj>
          </a:graphicData>
        </a:graphic>
      </p:graphicFrame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title"/>
          </p:nvPr>
        </p:nvSpPr>
        <p:spPr>
          <a:xfrm>
            <a:off x="3635375" y="304800"/>
            <a:ext cx="4975225" cy="1143000"/>
          </a:xfrm>
        </p:spPr>
        <p:txBody>
          <a:bodyPr/>
          <a:lstStyle/>
          <a:p>
            <a:r>
              <a:rPr lang="ru-RU" sz="3200" b="1" smtClean="0"/>
              <a:t>           В начале 1840-х гг.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2781300"/>
            <a:ext cx="4030662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На поэта приговор Белинского подействовал намного сильнее похвал его сторонников, и в продолжение нескольких лет Некрасов писал только юмористические стихи и активно занимался публицистикой </a:t>
            </a:r>
            <a:r>
              <a:rPr lang="ru-RU" smtClean="0"/>
              <a:t>.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828800"/>
            <a:ext cx="4176712" cy="4343400"/>
          </a:xfrm>
        </p:spPr>
        <p:txBody>
          <a:bodyPr/>
          <a:lstStyle/>
          <a:p>
            <a:pPr algn="r">
              <a:lnSpc>
                <a:spcPct val="80000"/>
              </a:lnSpc>
            </a:pPr>
            <a:r>
              <a:rPr lang="ru-RU" sz="2400" smtClean="0"/>
              <a:t>В начале 1840-х гг. сотрудничал с «Литературной газетой» и «Отечественными записками ».Его критические статьи и рецензии пользовались большой популярностью. Там познакомился и близко сошелся с Белинским, оказавшим на Некрасова большое влияние </a:t>
            </a:r>
          </a:p>
        </p:txBody>
      </p:sp>
      <p:pic>
        <p:nvPicPr>
          <p:cNvPr id="37895" name="Picture 7" descr="торг книг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7663" y="285750"/>
            <a:ext cx="27749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3" grpId="0" build="p"/>
      <p:bldP spid="3789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971550" y="3716338"/>
            <a:ext cx="7637463" cy="3141662"/>
          </a:xfrm>
        </p:spPr>
        <p:txBody>
          <a:bodyPr/>
          <a:lstStyle/>
          <a:p>
            <a:r>
              <a:rPr lang="ru-RU" sz="2400" smtClean="0"/>
              <a:t>Белинский же привел начинающего литератора в дом публициста </a:t>
            </a:r>
            <a:r>
              <a:rPr lang="ru-RU" sz="2400" smtClean="0">
                <a:solidFill>
                  <a:srgbClr val="FF6600"/>
                </a:solidFill>
              </a:rPr>
              <a:t>И. И. Панаева</a:t>
            </a:r>
            <a:r>
              <a:rPr lang="ru-RU" sz="2400" smtClean="0"/>
              <a:t>, где Некрасов познакомился с супругой </a:t>
            </a:r>
            <a:r>
              <a:rPr lang="ru-RU" sz="2400" smtClean="0">
                <a:solidFill>
                  <a:srgbClr val="FF6600"/>
                </a:solidFill>
              </a:rPr>
              <a:t>Панаева Авдотьей Яковлевной</a:t>
            </a:r>
            <a:r>
              <a:rPr lang="ru-RU" sz="2400" smtClean="0"/>
              <a:t>, женщиной незаурядной и талантливой, позднее ставшей его гражданской женой. Их отношения продолжались более 15 лет .</a:t>
            </a:r>
          </a:p>
          <a:p>
            <a:endParaRPr lang="ru-RU" sz="2800" smtClean="0"/>
          </a:p>
        </p:txBody>
      </p:sp>
      <p:pic>
        <p:nvPicPr>
          <p:cNvPr id="39945" name="Picture 9" descr="Панаева 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25" y="214313"/>
            <a:ext cx="3211513" cy="3573462"/>
          </a:xfrm>
        </p:spPr>
      </p:pic>
      <p:pic>
        <p:nvPicPr>
          <p:cNvPr id="39946" name="Picture 10" descr="Панаеы И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88" y="214313"/>
            <a:ext cx="3233737" cy="3598862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/>
      <p:bldP spid="3994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0"/>
            <a:ext cx="1868487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714750" y="0"/>
            <a:ext cx="5276850" cy="1714500"/>
          </a:xfrm>
        </p:spPr>
        <p:txBody>
          <a:bodyPr/>
          <a:lstStyle/>
          <a:p>
            <a:pPr algn="ctr"/>
            <a:r>
              <a:rPr lang="ru-RU" b="1" smtClean="0"/>
              <a:t>Работа в </a:t>
            </a:r>
            <a:br>
              <a:rPr lang="ru-RU" b="1" smtClean="0"/>
            </a:br>
            <a:r>
              <a:rPr lang="ru-RU" b="1" smtClean="0"/>
              <a:t>«Современнике»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2428875" y="1785938"/>
            <a:ext cx="6429375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/>
              <a:t>В период </a:t>
            </a:r>
            <a:r>
              <a:rPr lang="ru-RU" sz="1800" smtClean="0">
                <a:solidFill>
                  <a:srgbClr val="FF6600"/>
                </a:solidFill>
              </a:rPr>
              <a:t>1843-1846 г.г</a:t>
            </a:r>
            <a:r>
              <a:rPr lang="ru-RU" sz="1800" smtClean="0"/>
              <a:t>. Некрасов издал несколько сборников </a:t>
            </a:r>
            <a:r>
              <a:rPr lang="ru-RU" sz="1800" smtClean="0">
                <a:solidFill>
                  <a:srgbClr val="FF6600"/>
                </a:solidFill>
              </a:rPr>
              <a:t>«Статейки в стихах без картинок», «Физиология Петербурга », «1 апреля», «Петербургский сборник »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.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В 1847 вместе с Панаевым приобрел журнал «Современник », собравший вокруг себя лучших писателей того времени: И. С. Тургенев опубликовал здесь </a:t>
            </a:r>
            <a:r>
              <a:rPr lang="ru-RU" sz="1800" smtClean="0">
                <a:solidFill>
                  <a:srgbClr val="FF6600"/>
                </a:solidFill>
              </a:rPr>
              <a:t>«Записки охотника»,</a:t>
            </a:r>
            <a:r>
              <a:rPr lang="ru-RU" sz="1800" smtClean="0"/>
              <a:t> И. А. Гончаров — роман </a:t>
            </a:r>
            <a:r>
              <a:rPr lang="ru-RU" sz="1800" smtClean="0">
                <a:solidFill>
                  <a:srgbClr val="FF6600"/>
                </a:solidFill>
              </a:rPr>
              <a:t>«Обыкновенная история»,</a:t>
            </a:r>
            <a:r>
              <a:rPr lang="ru-RU" sz="1800" smtClean="0"/>
              <a:t> В. Г. Белинский — поздние критические статьи, А. И. Герцен — повести </a:t>
            </a:r>
            <a:r>
              <a:rPr lang="ru-RU" sz="1800" smtClean="0">
                <a:solidFill>
                  <a:srgbClr val="FF6600"/>
                </a:solidFill>
              </a:rPr>
              <a:t>«Сорока-воровка</a:t>
            </a:r>
            <a:r>
              <a:rPr lang="ru-RU" sz="1800" smtClean="0"/>
              <a:t>» и </a:t>
            </a:r>
            <a:r>
              <a:rPr lang="ru-RU" sz="1800" smtClean="0">
                <a:solidFill>
                  <a:srgbClr val="FF6600"/>
                </a:solidFill>
              </a:rPr>
              <a:t>«Доктор Крупов».</a:t>
            </a:r>
            <a:r>
              <a:rPr lang="ru-RU" sz="1800" smtClean="0"/>
              <a:t> Здесь же стали регулярно появляться стихи самого Некрасова. Влияние «Современника» росло с каждым годом, на страницах «Современника» увидели свет первые произведения Л. Н. Толстого: «Детство», «Отрочество», «Юность» и «Севастопольские рассказы».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0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/>
      <p:bldP spid="4097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b="1" u="sng"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 в </a:t>
            </a:r>
            <a:r>
              <a:rPr lang="ru-RU" sz="3600" b="1" u="sng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«Отечественных записках»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57813" y="1143000"/>
            <a:ext cx="3251200" cy="50292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1868 Некрасов начал арендовать </a:t>
            </a:r>
            <a:r>
              <a:rPr lang="ru-RU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«Отечественные записки»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и до самой смерти занимал должность редактора этого журнала совместно с </a:t>
            </a:r>
            <a:r>
              <a:rPr lang="ru-RU" sz="3600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М. Е.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 u="sng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Салтыковым.</a:t>
            </a:r>
            <a:r>
              <a:rPr lang="ru-RU" sz="2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«Отечественные записки» завоевали не меньшую популярность, чем «Современник».</a:t>
            </a:r>
          </a:p>
        </p:txBody>
      </p:sp>
      <p:pic>
        <p:nvPicPr>
          <p:cNvPr id="20484" name="Picture 7" descr="салтык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0188" y="2000250"/>
            <a:ext cx="3687762" cy="4103688"/>
          </a:xfr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/>
      <p:bldP spid="5837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8938"/>
            <a:ext cx="3000375" cy="6429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</a:t>
            </a: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1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715000" y="928688"/>
            <a:ext cx="2828925" cy="4786312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600" i="1" dirty="0" smtClean="0">
                <a:latin typeface="Garamond" pitchFamily="18" charset="0"/>
              </a:rPr>
              <a:t>В 1843 году поэт знакомится с </a:t>
            </a:r>
            <a:r>
              <a:rPr lang="ru-RU" sz="2600" i="1" dirty="0" err="1" smtClean="0">
                <a:latin typeface="Garamond" pitchFamily="18" charset="0"/>
              </a:rPr>
              <a:t>Виссарионом</a:t>
            </a:r>
            <a:r>
              <a:rPr lang="ru-RU" sz="2600" i="1" dirty="0" smtClean="0">
                <a:latin typeface="Garamond" pitchFamily="18" charset="0"/>
              </a:rPr>
              <a:t> Белинским , который становится его духовным учителем . В 1846 году Николай Некрасов с И Панаевым берет в аренду журнал «Современник» , в котором постепенно сосредоточились все лучшие силы тогдашней литературы . В 1862 году Некрасов становится редактором журнала «Отечественные записки» . В нем Некрасов печатает  лучшие свои стихи и поэмы , в том числе «Коробейники» , «Мороз , Красный нос» , «Русские женщины» , частично «Кому на Руси жить хорошо» </a:t>
            </a:r>
            <a:r>
              <a:rPr lang="ru-RU" i="1" dirty="0" smtClean="0">
                <a:latin typeface="Garamond" pitchFamily="18" charset="0"/>
              </a:rPr>
              <a:t>.</a:t>
            </a:r>
            <a:endParaRPr lang="ru-RU" i="1" dirty="0">
              <a:latin typeface="Garamond" pitchFamily="18" charset="0"/>
            </a:endParaRPr>
          </a:p>
        </p:txBody>
      </p:sp>
      <p:sp>
        <p:nvSpPr>
          <p:cNvPr id="21508" name="Текст 12"/>
          <p:cNvSpPr>
            <a:spLocks noGrp="1"/>
          </p:cNvSpPr>
          <p:nvPr>
            <p:ph type="body" sz="half" idx="3"/>
          </p:nvPr>
        </p:nvSpPr>
        <p:spPr>
          <a:xfrm>
            <a:off x="1285875" y="285750"/>
            <a:ext cx="2071688" cy="857250"/>
          </a:xfrm>
        </p:spPr>
        <p:txBody>
          <a:bodyPr/>
          <a:lstStyle/>
          <a:p>
            <a:pPr eaLnBrk="1" hangingPunct="1"/>
            <a:r>
              <a:rPr lang="ru-RU" smtClean="0"/>
              <a:t>Обложка журнала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2"/>
          </p:nvPr>
        </p:nvSpPr>
        <p:spPr>
          <a:xfrm>
            <a:off x="357158" y="5857892"/>
            <a:ext cx="5643602" cy="714380"/>
          </a:xfrm>
        </p:spPr>
        <p:txBody>
          <a:bodyPr>
            <a:normAutofit fontScale="62500" lnSpcReduction="20000"/>
          </a:bodyPr>
          <a:lstStyle/>
          <a:p>
            <a:pPr lvl="8">
              <a:buFontTx/>
              <a:buNone/>
              <a:defRPr/>
            </a:pPr>
            <a:r>
              <a:rPr lang="ru-RU" sz="1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Страница из журнала «Отечественные записки»</a:t>
            </a:r>
            <a:endParaRPr lang="ru-RU" sz="1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10" name="Picture 2" descr="Титульный лист журнала Отечественные Запис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857375"/>
            <a:ext cx="26733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Автограф Н.А. Некрасова, 18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500438"/>
            <a:ext cx="228600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7" descr="Сотрудники журнала Отечественные Записки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63" y="571500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0" y="214313"/>
            <a:ext cx="4857750" cy="65008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smtClean="0"/>
              <a:t>В </a:t>
            </a:r>
            <a:r>
              <a:rPr lang="ru-RU" sz="1800" smtClean="0">
                <a:solidFill>
                  <a:srgbClr val="FF6600"/>
                </a:solidFill>
              </a:rPr>
              <a:t>1854</a:t>
            </a:r>
            <a:r>
              <a:rPr lang="ru-RU" sz="1800" smtClean="0"/>
              <a:t> по приглашению Некрасова постоянным сотрудником «Современника» стал </a:t>
            </a:r>
            <a:r>
              <a:rPr lang="ru-RU" sz="1800" smtClean="0">
                <a:solidFill>
                  <a:srgbClr val="FF6600"/>
                </a:solidFill>
              </a:rPr>
              <a:t>Н. Г. Чернышевский</a:t>
            </a:r>
            <a:r>
              <a:rPr lang="ru-RU" sz="1800" smtClean="0"/>
              <a:t>, а затем — литературный критик </a:t>
            </a:r>
            <a:r>
              <a:rPr lang="ru-RU" sz="1800" smtClean="0">
                <a:solidFill>
                  <a:srgbClr val="FF6600"/>
                </a:solidFill>
              </a:rPr>
              <a:t>Н. А. Добролюбов</a:t>
            </a:r>
            <a:r>
              <a:rPr lang="ru-RU" sz="1800" smtClean="0"/>
              <a:t>. Но в 1862 после очередного цензурного ужесточения распоряжением правительства выпуск «Современника» был приостановлен на восемь месяцев, а спустя еще четыре года вышло распоряжение о его запрете.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 В 1862, после того, как лидеры революционной демократии были арестованы, Некрасов побывал в родных местах, </a:t>
            </a:r>
            <a:r>
              <a:rPr lang="ru-RU" sz="1800" smtClean="0">
                <a:solidFill>
                  <a:srgbClr val="FF6600"/>
                </a:solidFill>
              </a:rPr>
              <a:t>Грешневе </a:t>
            </a:r>
            <a:r>
              <a:rPr lang="ru-RU" sz="1800" smtClean="0"/>
              <a:t>и </a:t>
            </a:r>
            <a:r>
              <a:rPr lang="ru-RU" sz="1800" smtClean="0">
                <a:solidFill>
                  <a:srgbClr val="FF6600"/>
                </a:solidFill>
              </a:rPr>
              <a:t>Абакумцеве</a:t>
            </a:r>
            <a:r>
              <a:rPr lang="ru-RU" sz="1800" smtClean="0"/>
              <a:t> («Рыцарь на час»), тогда же он приобрел </a:t>
            </a:r>
            <a:r>
              <a:rPr lang="ru-RU" sz="1800" smtClean="0">
                <a:solidFill>
                  <a:srgbClr val="FF6600"/>
                </a:solidFill>
              </a:rPr>
              <a:t>усадьбу Карабиха</a:t>
            </a:r>
            <a:r>
              <a:rPr lang="ru-RU" sz="1800" smtClean="0"/>
              <a:t>, недалеко от Ярославля, куда приезжал каждое лето, проводя время на охоте и в общении с друзьями из народа</a:t>
            </a:r>
            <a:r>
              <a:rPr lang="ru-RU" sz="2000" smtClean="0"/>
              <a:t>. </a:t>
            </a:r>
          </a:p>
        </p:txBody>
      </p:sp>
      <p:pic>
        <p:nvPicPr>
          <p:cNvPr id="50180" name="Picture 4" descr="добролюбов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794500" y="0"/>
            <a:ext cx="2370138" cy="2636838"/>
          </a:xfrm>
          <a:noFill/>
        </p:spPr>
      </p:pic>
      <p:pic>
        <p:nvPicPr>
          <p:cNvPr id="50183" name="Picture 7" descr="чернышевский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838950" y="4292600"/>
            <a:ext cx="2305050" cy="2565400"/>
          </a:xfrm>
          <a:noFill/>
        </p:spPr>
      </p:pic>
      <p:sp>
        <p:nvSpPr>
          <p:cNvPr id="22534" name="Line 10"/>
          <p:cNvSpPr>
            <a:spLocks noChangeShapeType="1"/>
          </p:cNvSpPr>
          <p:nvPr/>
        </p:nvSpPr>
        <p:spPr bwMode="auto">
          <a:xfrm flipV="1">
            <a:off x="5867400" y="1844675"/>
            <a:ext cx="13684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2535" name="Line 11"/>
          <p:cNvSpPr>
            <a:spLocks noChangeShapeType="1"/>
          </p:cNvSpPr>
          <p:nvPr/>
        </p:nvSpPr>
        <p:spPr bwMode="auto">
          <a:xfrm>
            <a:off x="3635375" y="2205038"/>
            <a:ext cx="3889375" cy="287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304800"/>
            <a:ext cx="7786687" cy="1143000"/>
          </a:xfrm>
        </p:spPr>
        <p:txBody>
          <a:bodyPr/>
          <a:lstStyle/>
          <a:p>
            <a:pPr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Расцвет творчества Некрасова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Наивысший расцвет творчества Некрасова начался в середине 1850-х годов. В 1855 он закончил поэму </a:t>
            </a:r>
            <a:r>
              <a:rPr lang="ru-RU" sz="2400" dirty="0" smtClean="0">
                <a:solidFill>
                  <a:srgbClr val="FF6600"/>
                </a:solidFill>
              </a:rPr>
              <a:t>«Саша»,</a:t>
            </a:r>
            <a:r>
              <a:rPr lang="ru-RU" sz="2400" dirty="0" smtClean="0"/>
              <a:t> написал стихотворения </a:t>
            </a:r>
            <a:r>
              <a:rPr lang="ru-RU" sz="2400" dirty="0" smtClean="0">
                <a:solidFill>
                  <a:srgbClr val="FF6600"/>
                </a:solidFill>
              </a:rPr>
              <a:t>«Забытая деревня», «Школьник», «Несчастные», «Поэт и гражданин».</a:t>
            </a:r>
            <a:r>
              <a:rPr lang="ru-RU" sz="2400" dirty="0" smtClean="0"/>
              <a:t> Сборник </a:t>
            </a:r>
            <a:r>
              <a:rPr lang="ru-RU" sz="2400" dirty="0" smtClean="0">
                <a:solidFill>
                  <a:srgbClr val="FF6600"/>
                </a:solidFill>
              </a:rPr>
              <a:t>«Стихотворения»</a:t>
            </a:r>
            <a:r>
              <a:rPr lang="ru-RU" sz="2400" dirty="0" smtClean="0"/>
              <a:t> (многие из стихов, вошедших в сборник, были посвящены А. Я. Панаевой), увидевший свет в 1856, был встречен с необыкновенным восторгом. Положительно откликнулись даже те, кто не вполне разделял идеологические воззрения поэта 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Отзывы о творчестве поэта.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dirty="0" smtClean="0"/>
              <a:t>Тургенев написал: </a:t>
            </a:r>
            <a:r>
              <a:rPr lang="ru-RU" sz="3600" dirty="0" smtClean="0">
                <a:solidFill>
                  <a:srgbClr val="FF6600"/>
                </a:solidFill>
                <a:latin typeface="Monotype Corsiva" pitchFamily="66" charset="0"/>
              </a:rPr>
              <a:t>«А Некрасова стихотворения, собранные в один фокус,— жгутся».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 А вот слова Достоевского: </a:t>
            </a:r>
            <a:r>
              <a:rPr lang="ru-RU" sz="3600" dirty="0" smtClean="0">
                <a:solidFill>
                  <a:srgbClr val="FF6600"/>
                </a:solidFill>
                <a:latin typeface="Monotype Corsiva" pitchFamily="66" charset="0"/>
              </a:rPr>
              <a:t>«... Я перечел чуть не две трети всего, что написал Некрасов, и буквально в первый раз дал себе отчет: как много Некрасов, как поэт, во все эти тридцать лет занимал места в моей жизни!». 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0" y="692150"/>
            <a:ext cx="4143375" cy="755650"/>
          </a:xfrm>
        </p:spPr>
        <p:txBody>
          <a:bodyPr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Стихотворения</a:t>
            </a:r>
            <a:b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4438" y="1857375"/>
            <a:ext cx="3095625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dirty="0" smtClean="0"/>
              <a:t>В стихотворении </a:t>
            </a:r>
            <a:r>
              <a:rPr lang="ru-RU" sz="1800" dirty="0" smtClean="0">
                <a:solidFill>
                  <a:srgbClr val="FF6600"/>
                </a:solidFill>
              </a:rPr>
              <a:t>«Поэт и гражданин»</a:t>
            </a:r>
            <a:r>
              <a:rPr lang="ru-RU" sz="1800" dirty="0" smtClean="0"/>
              <a:t> впервые поэт поднял вопрос о соотношении чистого искусства и гражданской поэзии.</a:t>
            </a:r>
          </a:p>
          <a:p>
            <a:pPr>
              <a:lnSpc>
                <a:spcPct val="80000"/>
              </a:lnSpc>
            </a:pPr>
            <a:r>
              <a:rPr lang="ru-RU" sz="1800" dirty="0" smtClean="0"/>
              <a:t> Народная тема, которая всегда была в центре творчества Некрасова, приобрела особое звучание в стихотворениях </a:t>
            </a:r>
            <a:r>
              <a:rPr lang="ru-RU" sz="1800" dirty="0" smtClean="0">
                <a:solidFill>
                  <a:srgbClr val="FF6600"/>
                </a:solidFill>
              </a:rPr>
              <a:t>«В дороге» и «Железная дорога», «Несжатая полоса», «Крестьянские дети», «</a:t>
            </a:r>
            <a:r>
              <a:rPr lang="ru-RU" sz="1800" dirty="0" err="1" smtClean="0">
                <a:solidFill>
                  <a:srgbClr val="FF6600"/>
                </a:solidFill>
              </a:rPr>
              <a:t>Орина</a:t>
            </a:r>
            <a:r>
              <a:rPr lang="ru-RU" sz="1800" dirty="0" smtClean="0">
                <a:solidFill>
                  <a:srgbClr val="FF6600"/>
                </a:solidFill>
              </a:rPr>
              <a:t>, мать солдатская».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6516688" y="2420938"/>
            <a:ext cx="2092325" cy="37512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Неврев «Торг».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Перов «Проводы покойника»</a:t>
            </a:r>
          </a:p>
          <a:p>
            <a:pPr>
              <a:lnSpc>
                <a:spcPct val="80000"/>
              </a:lnSpc>
            </a:pPr>
            <a:r>
              <a:rPr lang="ru-RU" sz="2000" smtClean="0"/>
              <a:t>Венецианов «На жатве. Лето».</a:t>
            </a:r>
          </a:p>
        </p:txBody>
      </p:sp>
      <p:pic>
        <p:nvPicPr>
          <p:cNvPr id="63492" name="Picture 4" descr="Венецианов На жавт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8025" y="4572000"/>
            <a:ext cx="186531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Picture 5" descr="Неврев Торг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0"/>
            <a:ext cx="3276600" cy="244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Picture 6" descr="Перов Проводы покойни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4175" y="3929063"/>
            <a:ext cx="2401888" cy="17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85875" y="0"/>
            <a:ext cx="7508875" cy="1746250"/>
          </a:xfrm>
        </p:spPr>
        <p:txBody>
          <a:bodyPr/>
          <a:lstStyle/>
          <a:p>
            <a:pPr eaLnBrk="1" hangingPunct="1">
              <a:lnSpc>
                <a:spcPct val="50000"/>
              </a:lnSpc>
            </a:pPr>
            <a:r>
              <a:rPr lang="ru-RU" sz="5400" dirty="0" smtClean="0">
                <a:solidFill>
                  <a:srgbClr val="000000"/>
                </a:solidFill>
                <a:latin typeface="Chiller" pitchFamily="82" charset="0"/>
              </a:rPr>
              <a:t>Жизнь и творчество</a:t>
            </a:r>
            <a:br>
              <a:rPr lang="ru-RU" sz="5400" dirty="0" smtClean="0">
                <a:solidFill>
                  <a:srgbClr val="000000"/>
                </a:solidFill>
                <a:latin typeface="Chiller" pitchFamily="82" charset="0"/>
              </a:rPr>
            </a:br>
            <a:r>
              <a:rPr lang="ru-RU" sz="5400" dirty="0" smtClean="0">
                <a:solidFill>
                  <a:srgbClr val="000000"/>
                </a:solidFill>
                <a:latin typeface="Chiller" pitchFamily="82" charset="0"/>
              </a:rPr>
              <a:t/>
            </a:r>
            <a:br>
              <a:rPr lang="ru-RU" sz="5400" dirty="0" smtClean="0">
                <a:solidFill>
                  <a:srgbClr val="000000"/>
                </a:solidFill>
                <a:latin typeface="Chiller" pitchFamily="82" charset="0"/>
              </a:rPr>
            </a:br>
            <a:r>
              <a:rPr lang="ru-RU" sz="5400" dirty="0" smtClean="0">
                <a:solidFill>
                  <a:srgbClr val="000000"/>
                </a:solidFill>
                <a:latin typeface="Chiller" pitchFamily="82" charset="0"/>
              </a:rPr>
              <a:t> Н.А.Некрасова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8538" y="1844675"/>
            <a:ext cx="6732587" cy="42481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dirty="0" smtClean="0"/>
              <a:t>Цель:    знакомство с биографией поэта,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дать общее  представление  об основных  вехах творчества,  </a:t>
            </a:r>
          </a:p>
          <a:p>
            <a:pPr eaLnBrk="1" hangingPunct="1">
              <a:lnSpc>
                <a:spcPct val="80000"/>
              </a:lnSpc>
            </a:pPr>
            <a:r>
              <a:rPr lang="ru-RU" dirty="0" smtClean="0"/>
              <a:t>раскрыть глубину поэтического мастерства, колорит эпохи и ее влияние на человеческие судьбы.</a:t>
            </a:r>
          </a:p>
          <a:p>
            <a:pPr eaLnBrk="1" hangingPunct="1"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187450" y="6165850"/>
            <a:ext cx="7705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ru-RU" sz="1200" i="1"/>
              <a:t>«</a:t>
            </a:r>
            <a:endParaRPr kumimoji="0" lang="ru-RU" sz="12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6" name="Picture 10" descr="к поэме Мороз - кр н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7300" y="333375"/>
            <a:ext cx="40767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 поэмах.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214438" y="1785938"/>
            <a:ext cx="4464050" cy="4398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 smtClean="0"/>
              <a:t>Народ, по мысли Некрасова, мог стать той силой, которая была способна на обновление русской жизни, на масштабные исторические действия. В поэмах «</a:t>
            </a:r>
            <a:r>
              <a:rPr lang="ru-RU" sz="2000" dirty="0" smtClean="0">
                <a:solidFill>
                  <a:srgbClr val="FF6600"/>
                </a:solidFill>
              </a:rPr>
              <a:t>Коробейники» (1861) и «Мороз Красный нос» (1864</a:t>
            </a:r>
            <a:r>
              <a:rPr lang="ru-RU" sz="2000" dirty="0" smtClean="0"/>
              <a:t>) Некрасов стремился наиболее полно отразить все стороны народной жизни, передать «</a:t>
            </a:r>
            <a:r>
              <a:rPr lang="ru-RU" sz="2000" dirty="0" err="1" smtClean="0"/>
              <a:t>многоголосицу</a:t>
            </a:r>
            <a:r>
              <a:rPr lang="ru-RU" sz="2000" dirty="0" smtClean="0"/>
              <a:t>» народной стихии. Он активно использует фольклорно-эпические формы, вводит в поэму большой пласт разговорной и просторечной лексики</a:t>
            </a:r>
          </a:p>
        </p:txBody>
      </p:sp>
      <p:sp>
        <p:nvSpPr>
          <p:cNvPr id="65554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5219700" y="5445125"/>
            <a:ext cx="3581400" cy="1127125"/>
          </a:xfrm>
        </p:spPr>
        <p:txBody>
          <a:bodyPr/>
          <a:lstStyle/>
          <a:p>
            <a:pPr lvl="1"/>
            <a:r>
              <a:rPr lang="ru-RU" sz="1800" smtClean="0"/>
              <a:t>Поэма Н.А. Некрасова «Мороз, Красный нос» посвящена сестре поэта Анне Алексеевне Буткевич </a:t>
            </a:r>
          </a:p>
          <a:p>
            <a:endParaRPr lang="ru-RU" sz="200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65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5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4" grpId="0"/>
      <p:bldP spid="65542" grpId="0" build="p"/>
      <p:bldP spid="6555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Мотивы поэзии Некрасова.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sz="half" idx="1"/>
          </p:nvPr>
        </p:nvSpPr>
        <p:spPr>
          <a:xfrm>
            <a:off x="1500188" y="1524000"/>
            <a:ext cx="7500937" cy="4714875"/>
          </a:xfrm>
        </p:spPr>
        <p:txBody>
          <a:bodyPr/>
          <a:lstStyle/>
          <a:p>
            <a:r>
              <a:rPr lang="ru-RU" sz="2000" dirty="0" smtClean="0"/>
              <a:t>Центральное место в поэтическом мире Некрасова принадлежит </a:t>
            </a:r>
            <a:r>
              <a:rPr lang="ru-RU" sz="2000" dirty="0" smtClean="0">
                <a:solidFill>
                  <a:srgbClr val="FF6600"/>
                </a:solidFill>
              </a:rPr>
              <a:t>образам, переживаниям, раздумьям, связанным с печалью поэта о народной судьбе, с его любовью к родной стороне.</a:t>
            </a:r>
            <a:r>
              <a:rPr lang="ru-RU" sz="2000" dirty="0" smtClean="0"/>
              <a:t> Эта особенность поэзии Некрасова определилась благодаря удивительной черте характера поэта – его умению относиться к людским страданиям, как к своим собственным, болеть за другого человека, если он несчастен. Восприимчивости к чужому горю сопутствовало у поэта чувство вины, ответственности за те беды, на которые был обречен народ. Поэт был беспощаден к себе, к своим, может быть, мнимым слабостям. Борение против зла силой поэтического слова казалась Некрасову малым по сравнению с революционной борьбой. Поэтому высшую дань уважения отдавал поэт людям, посвятившим жизнь такой борьбе.</a:t>
            </a:r>
          </a:p>
          <a:p>
            <a:endParaRPr lang="ru-RU" dirty="0" smtClean="0"/>
          </a:p>
        </p:txBody>
      </p:sp>
      <p:sp>
        <p:nvSpPr>
          <p:cNvPr id="27652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51275" y="304800"/>
            <a:ext cx="4759325" cy="1143000"/>
          </a:xfrm>
        </p:spPr>
        <p:txBody>
          <a:bodyPr/>
          <a:lstStyle/>
          <a:p>
            <a:pPr algn="ctr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Поэма </a:t>
            </a:r>
            <a:b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«Русские женщины»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2852738"/>
            <a:ext cx="3579813" cy="2887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М. Н. Волконская,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 А. Г. Муравьева </a:t>
            </a:r>
          </a:p>
          <a:p>
            <a:pPr>
              <a:lnSpc>
                <a:spcPct val="90000"/>
              </a:lnSpc>
            </a:pPr>
            <a:r>
              <a:rPr lang="ru-RU" sz="2400" dirty="0" smtClean="0"/>
              <a:t>Е. И. Трубецкая, </a:t>
            </a:r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27613" y="1828800"/>
            <a:ext cx="4116387" cy="50292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ru-RU" sz="2000" dirty="0" smtClean="0"/>
              <a:t>С конца 1860-х гг. Некрасов выступал, в первую очередь, как сатирик: цикл стихов «О погоде», «Песни о свободном слове», поэтические сатиры «Балет» и «Недавнее время». Начало 1870-х </a:t>
            </a:r>
            <a:r>
              <a:rPr lang="ru-RU" sz="2000" dirty="0" err="1" smtClean="0"/>
              <a:t>гг</a:t>
            </a:r>
            <a:r>
              <a:rPr lang="ru-RU" sz="2000" dirty="0" smtClean="0"/>
              <a:t> поэта отмечено усилением значения гражданской тематики (поэма </a:t>
            </a:r>
            <a:r>
              <a:rPr lang="ru-RU" sz="2000" dirty="0" smtClean="0">
                <a:solidFill>
                  <a:srgbClr val="FF6600"/>
                </a:solidFill>
              </a:rPr>
              <a:t>«Русские женщины»,</a:t>
            </a:r>
            <a:r>
              <a:rPr lang="ru-RU" sz="2000" dirty="0" smtClean="0"/>
              <a:t> посвященная судьбе декабристов их женам и обращением к традиционным образцам русской поэзии.</a:t>
            </a:r>
          </a:p>
          <a:p>
            <a:pPr algn="r">
              <a:lnSpc>
                <a:spcPct val="90000"/>
              </a:lnSpc>
            </a:pPr>
            <a:endParaRPr lang="ru-RU" sz="2400" dirty="0" smtClean="0"/>
          </a:p>
        </p:txBody>
      </p:sp>
      <p:pic>
        <p:nvPicPr>
          <p:cNvPr id="69638" name="Picture 6" descr="волконская жена д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8" y="2595563"/>
            <a:ext cx="16478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7" descr="трубецкаяя жена де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85750"/>
            <a:ext cx="2090737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0" name="Picture 8" descr="муравье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4357688"/>
            <a:ext cx="202088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4" name="Line 10"/>
          <p:cNvSpPr>
            <a:spLocks noChangeShapeType="1"/>
          </p:cNvSpPr>
          <p:nvPr/>
        </p:nvSpPr>
        <p:spPr bwMode="auto">
          <a:xfrm flipH="1">
            <a:off x="900113" y="3500438"/>
            <a:ext cx="35877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5" name="Line 11"/>
          <p:cNvSpPr>
            <a:spLocks noChangeShapeType="1"/>
          </p:cNvSpPr>
          <p:nvPr/>
        </p:nvSpPr>
        <p:spPr bwMode="auto">
          <a:xfrm>
            <a:off x="3276600" y="3141663"/>
            <a:ext cx="14287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6" name="Line 12"/>
          <p:cNvSpPr>
            <a:spLocks noChangeShapeType="1"/>
          </p:cNvSpPr>
          <p:nvPr/>
        </p:nvSpPr>
        <p:spPr bwMode="auto">
          <a:xfrm>
            <a:off x="3132138" y="400526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707" name="Line 13"/>
          <p:cNvSpPr>
            <a:spLocks noChangeShapeType="1"/>
          </p:cNvSpPr>
          <p:nvPr/>
        </p:nvSpPr>
        <p:spPr bwMode="auto">
          <a:xfrm flipH="1" flipV="1">
            <a:off x="1042988" y="2349500"/>
            <a:ext cx="144462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96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696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696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волконская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357188"/>
            <a:ext cx="4500563" cy="5616575"/>
          </a:xfrm>
          <a:noFill/>
        </p:spPr>
      </p:pic>
      <p:sp>
        <p:nvSpPr>
          <p:cNvPr id="71689" name="Rectangle 9"/>
          <p:cNvSpPr>
            <a:spLocks noGrp="1" noChangeArrowheads="1"/>
          </p:cNvSpPr>
          <p:nvPr>
            <p:ph type="title"/>
          </p:nvPr>
        </p:nvSpPr>
        <p:spPr>
          <a:xfrm>
            <a:off x="1428750" y="260350"/>
            <a:ext cx="2495550" cy="1143000"/>
          </a:xfrm>
        </p:spPr>
        <p:txBody>
          <a:bodyPr/>
          <a:lstStyle/>
          <a:p>
            <a:r>
              <a:rPr lang="ru-RU" sz="2800" smtClean="0">
                <a:solidFill>
                  <a:srgbClr val="FF6600"/>
                </a:solidFill>
              </a:rPr>
              <a:t>Мария Николаевна Волконская</a:t>
            </a:r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285875" y="1714500"/>
            <a:ext cx="4030663" cy="4941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/>
              <a:t>Одноа из первых жен декабристов, разделивших участь своих мужей — ссылку в Сибирь. А. С. Пушкин, знавший Марию Николаевну еще в юности, посвятил ей несколько строк в первой главе «Евгения Онегина»: </a:t>
            </a:r>
            <a:r>
              <a:rPr lang="ru-RU" sz="2000" smtClean="0">
                <a:solidFill>
                  <a:srgbClr val="FF6600"/>
                </a:solidFill>
              </a:rPr>
              <a:t>«Я помню море пред грозою: Как я завидовал волнам, Бегущим бурной чередою С любовью лечь к ее ногам! Как я желал тогда с волнами Коснуться милых ног устами! Нет, никогда порыв страстей Так не терзал души моей!». </a:t>
            </a: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ru-RU" sz="240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716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16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9" grpId="0"/>
      <p:bldP spid="71689" grpId="1"/>
      <p:bldP spid="71688" grpId="0" build="p"/>
      <p:bldP spid="71688" grpId="1" build="p"/>
      <p:bldP spid="71690" grpId="0" build="p"/>
      <p:bldP spid="71690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/>
              <a:t>«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Кому на Руси жить хорошо?»</a:t>
            </a:r>
            <a:b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 smtClean="0"/>
              <a:t>Еще в 1860-е гг. у Некрасова родился замысел создания «народной книги», в 1866 поэт начал работу над эпической поэмой «Кому на Руси жить хорошо» (1866-1876).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Поэма состоит из отдельных, относительно автономных частей и глав, связанных между собой единой темой дороги: семь мужиков-правдоискателей странствуют по Руси, пытаясь найти ответ на вопрос, кому на Руси жить хорошо? </a:t>
            </a:r>
          </a:p>
          <a:p>
            <a:pPr>
              <a:lnSpc>
                <a:spcPct val="90000"/>
              </a:lnSpc>
            </a:pPr>
            <a:r>
              <a:rPr lang="ru-RU" sz="2000" dirty="0" smtClean="0"/>
              <a:t>В «Прологе» намечена четкая схема путешествия — встречи с попом, помещиком, купцом, министром и царем. Однако Некрасов не всегда придерживался этой схемы, его </a:t>
            </a:r>
            <a:r>
              <a:rPr lang="ru-RU" sz="2000" dirty="0" smtClean="0">
                <a:solidFill>
                  <a:srgbClr val="FF6600"/>
                </a:solidFill>
              </a:rPr>
              <a:t>основной задачей было наиболее полное и объемное воссоздание картины русской жизни, выявление всего разнообразия народных характеров, особенностей мышления, мировосприятия русского народа.</a:t>
            </a:r>
            <a:endParaRPr lang="ru-RU" sz="2000" dirty="0" smtClean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9063" y="214313"/>
            <a:ext cx="4929187" cy="6643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/>
              <a:t>Начало работы Н.А. Некрасова над поэмой </a:t>
            </a:r>
            <a:r>
              <a:rPr lang="ru-RU" sz="2400" smtClean="0">
                <a:solidFill>
                  <a:srgbClr val="FF6600"/>
                </a:solidFill>
              </a:rPr>
              <a:t>«Кому на Руси жить хорошо?»</a:t>
            </a:r>
            <a:r>
              <a:rPr lang="ru-RU" sz="2400" smtClean="0"/>
              <a:t> относят к 1865 году, и эта работа продолжалась до 1877 года. Однако есть свидетельства о том, что работу над ней Некрасов начал уже в 1860 году. Поэма осталась незаконченной, поэтому нумерация ее частей принята такой, какую дал сам поэт в процессе работы над ней: </a:t>
            </a:r>
            <a:r>
              <a:rPr lang="ru-RU" sz="2400" smtClean="0">
                <a:solidFill>
                  <a:srgbClr val="FF6600"/>
                </a:solidFill>
              </a:rPr>
              <a:t>1. Пролог и первая часть. 2. Крестьянка. 3. Последыш. 4. Пир — на весь мир.</a:t>
            </a:r>
          </a:p>
        </p:txBody>
      </p:sp>
      <p:pic>
        <p:nvPicPr>
          <p:cNvPr id="82948" name="Picture 4" descr="к поэме Кому на Руси"/>
          <p:cNvPicPr>
            <a:picLocks noGrp="1" noChangeAspect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214313"/>
            <a:ext cx="2390775" cy="1785937"/>
          </a:xfr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42875"/>
            <a:ext cx="7239000" cy="785813"/>
          </a:xfrm>
        </p:spPr>
        <p:txBody>
          <a:bodyPr/>
          <a:lstStyle/>
          <a:p>
            <a:pPr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Последние дни жизни</a:t>
            </a:r>
            <a:r>
              <a:rPr lang="ru-RU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0" y="928688"/>
            <a:ext cx="34290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1800" dirty="0" smtClean="0"/>
              <a:t>В начале 1875 Некрасов тяжело заболел, ни знаменитый хирург, ни операция не могли приостановить стремительно развивавшегося рака. В это время он начал работу над циклом «Последние песни» (1877), своеобразным поэтическим завещанием, посвященным </a:t>
            </a:r>
            <a:r>
              <a:rPr lang="ru-RU" sz="1800" dirty="0" err="1" smtClean="0"/>
              <a:t>Фекле</a:t>
            </a:r>
            <a:r>
              <a:rPr lang="ru-RU" sz="1800" dirty="0" smtClean="0"/>
              <a:t> Анисимовне Викторовой (в творчестве Некрасова Зинаида), последней любви поэта. Некрасов скончался в возрасте 56 лет.</a:t>
            </a:r>
          </a:p>
        </p:txBody>
      </p:sp>
      <p:pic>
        <p:nvPicPr>
          <p:cNvPr id="33796" name="Picture 4" descr="некрасов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03800" y="1916113"/>
            <a:ext cx="4051300" cy="4510087"/>
          </a:xfrm>
          <a:noFill/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послесловие</a:t>
            </a:r>
            <a:endParaRPr lang="ru-RU" dirty="0"/>
          </a:p>
        </p:txBody>
      </p:sp>
      <p:sp>
        <p:nvSpPr>
          <p:cNvPr id="34819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4820" name="Содержимое 3"/>
          <p:cNvSpPr>
            <a:spLocks noGrp="1"/>
          </p:cNvSpPr>
          <p:nvPr>
            <p:ph sz="half" idx="2"/>
          </p:nvPr>
        </p:nvSpPr>
        <p:spPr>
          <a:xfrm>
            <a:off x="5286375" y="1857375"/>
            <a:ext cx="3581400" cy="43434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4821" name="Picture 5" descr="C:\Documents and Settings\Admin.MEGACOMP\Рабочий стол\0005-005-Nekrasov-vyrazhaja-mnenija-luchshikh-ljudej-svoej-Rodiny-prizyval-kazhd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285860"/>
            <a:ext cx="695325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«Последние песни»</a:t>
            </a:r>
          </a:p>
        </p:txBody>
      </p:sp>
      <p:sp>
        <p:nvSpPr>
          <p:cNvPr id="3584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sz="2000" dirty="0" smtClean="0"/>
              <a:t>Все, чем жил поэт, о чем думал на пороге смерти, с потрясающей силой звучит в его «Последних песнях»:</a:t>
            </a:r>
          </a:p>
        </p:txBody>
      </p:sp>
      <p:sp>
        <p:nvSpPr>
          <p:cNvPr id="3584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400" dirty="0" smtClean="0"/>
              <a:t>Сейте разумное, доброе</a:t>
            </a:r>
            <a:r>
              <a:rPr lang="ru-RU" sz="2400" dirty="0" smtClean="0"/>
              <a:t>, вечное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Сейте! Спасибо вам скажет сердечное</a:t>
            </a:r>
          </a:p>
          <a:p>
            <a:r>
              <a:rPr lang="ru-RU" sz="2400" dirty="0" smtClean="0"/>
              <a:t>Русский народ…</a:t>
            </a:r>
          </a:p>
        </p:txBody>
      </p:sp>
    </p:spTree>
  </p:cSld>
  <p:clrMapOvr>
    <a:masterClrMapping/>
  </p:clrMapOvr>
  <p:transition>
    <p:cover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3357563" y="3286125"/>
            <a:ext cx="1214437" cy="65405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ru-RU" smtClean="0"/>
              <a:t>    </a:t>
            </a:r>
          </a:p>
        </p:txBody>
      </p:sp>
      <p:sp>
        <p:nvSpPr>
          <p:cNvPr id="10243" name="Текст 2"/>
          <p:cNvSpPr>
            <a:spLocks noGrp="1"/>
          </p:cNvSpPr>
          <p:nvPr>
            <p:ph type="body" sz="half" idx="2"/>
          </p:nvPr>
        </p:nvSpPr>
        <p:spPr>
          <a:xfrm>
            <a:off x="5072063" y="714375"/>
            <a:ext cx="3714750" cy="50720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Именем Некрасова названы улицы: в Петербурге в 1918, в Рыбацком, Парголово. Его имя присвоено библиотеке №9 </a:t>
            </a:r>
            <a:r>
              <a:rPr lang="ru-RU" sz="24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Смольнинского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района и Педагогическому училищу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ru-RU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№1. В 1971 году на углу улицы Некрасова и Греческого проспекта открыт памятник Некрасову.</a:t>
            </a:r>
          </a:p>
        </p:txBody>
      </p:sp>
      <p:pic>
        <p:nvPicPr>
          <p:cNvPr id="36868" name="Picture 2" descr="Памятник Н.А. Некрасову в Ярославле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3448" b="3448"/>
          <a:stretch>
            <a:fillRect/>
          </a:stretch>
        </p:blipFill>
        <p:spPr>
          <a:xfrm>
            <a:off x="1785938" y="255588"/>
            <a:ext cx="1873250" cy="1744662"/>
          </a:xfrm>
        </p:spPr>
      </p:pic>
      <p:pic>
        <p:nvPicPr>
          <p:cNvPr id="36869" name="Picture 2" descr="Памятник на могиле Н.А. Некрас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2357438"/>
            <a:ext cx="1857375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 descr="Памятник Н.А. Некрасову в Санкт-Петербург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4643438"/>
            <a:ext cx="17859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187450" y="6400800"/>
            <a:ext cx="7705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ru-RU" sz="1200" i="1"/>
              <a:t>«</a:t>
            </a:r>
            <a:endParaRPr kumimoji="0" lang="ru-RU" sz="1200" i="1">
              <a:solidFill>
                <a:schemeClr val="bg1"/>
              </a:solidFill>
            </a:endParaRPr>
          </a:p>
        </p:txBody>
      </p:sp>
      <p:sp>
        <p:nvSpPr>
          <p:cNvPr id="10243" name="Заголовок 4"/>
          <p:cNvSpPr>
            <a:spLocks noGrp="1"/>
          </p:cNvSpPr>
          <p:nvPr>
            <p:ph type="title"/>
          </p:nvPr>
        </p:nvSpPr>
        <p:spPr>
          <a:xfrm>
            <a:off x="1500188" y="571500"/>
            <a:ext cx="4857750" cy="1857375"/>
          </a:xfrm>
        </p:spPr>
        <p:txBody>
          <a:bodyPr/>
          <a:lstStyle/>
          <a:p>
            <a:r>
              <a:rPr lang="ru-RU" sz="3200" smtClean="0"/>
              <a:t>«То сердце не научиться любить, которое устало ненавидеть…»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0244" name="Содержимое 5"/>
          <p:cNvSpPr>
            <a:spLocks noGrp="1"/>
          </p:cNvSpPr>
          <p:nvPr>
            <p:ph idx="1"/>
          </p:nvPr>
        </p:nvSpPr>
        <p:spPr>
          <a:xfrm>
            <a:off x="1652588" y="2643188"/>
            <a:ext cx="7491412" cy="3929062"/>
          </a:xfrm>
        </p:spPr>
        <p:txBody>
          <a:bodyPr/>
          <a:lstStyle/>
          <a:p>
            <a:r>
              <a:rPr lang="ru-RU" sz="2400" smtClean="0"/>
              <a:t>Эту мысль Некрасов по-разному повторяет в своих статьях и письмах. Любовь-ненависть владеет поэтом, потому что желать счастья родине –значит ненавидеть все, что ее позорит. Истинный патриотизм не может мириться с угнетением и рабской покорностью.</a:t>
            </a:r>
          </a:p>
        </p:txBody>
      </p:sp>
      <p:pic>
        <p:nvPicPr>
          <p:cNvPr id="10245" name="Picture 8" descr="Н.А. Некрас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57188"/>
            <a:ext cx="2160588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500063"/>
            <a:ext cx="7572375" cy="56435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Ф . Достоевский позднее написал о Некрасове : «Это было раненное в самом начале жизни сердце ; и эта-то никогда не зажившая рана его и была началом и источником всей страстной страдальческой поэзии его на всю потом жизнь».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/>
          <p:cNvSpPr>
            <a:spLocks noChangeArrowheads="1"/>
          </p:cNvSpPr>
          <p:nvPr/>
        </p:nvSpPr>
        <p:spPr bwMode="auto">
          <a:xfrm flipV="1">
            <a:off x="1116013" y="0"/>
            <a:ext cx="8027987" cy="8572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1428728" y="4429132"/>
            <a:ext cx="7143800" cy="214314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>
                <a:latin typeface="Impact" pitchFamily="34" charset="0"/>
              </a:rPr>
              <a:t>Домашнее      задание:</a:t>
            </a:r>
          </a:p>
          <a:p>
            <a:pPr algn="ctr"/>
            <a:r>
              <a:rPr lang="ru-RU" sz="2000" dirty="0">
                <a:latin typeface="Impact" pitchFamily="34" charset="0"/>
              </a:rPr>
              <a:t>Подготовить  монологический  ответ </a:t>
            </a:r>
            <a:r>
              <a:rPr lang="ru-RU" sz="2000" dirty="0" smtClean="0">
                <a:latin typeface="Impact" pitchFamily="34" charset="0"/>
              </a:rPr>
              <a:t>  </a:t>
            </a:r>
            <a:r>
              <a:rPr lang="ru-RU" sz="2000" dirty="0">
                <a:latin typeface="Impact" pitchFamily="34" charset="0"/>
              </a:rPr>
              <a:t>о  </a:t>
            </a:r>
            <a:r>
              <a:rPr lang="ru-RU" sz="2000" dirty="0" smtClean="0">
                <a:latin typeface="Impact" pitchFamily="34" charset="0"/>
              </a:rPr>
              <a:t>жизни и творчестве</a:t>
            </a:r>
          </a:p>
          <a:p>
            <a:pPr algn="ctr"/>
            <a:r>
              <a:rPr lang="ru-RU" sz="2000" dirty="0" smtClean="0">
                <a:latin typeface="Impact" pitchFamily="34" charset="0"/>
              </a:rPr>
              <a:t> Некрасова;</a:t>
            </a:r>
            <a:endParaRPr lang="ru-RU" sz="2000" dirty="0">
              <a:latin typeface="Impact" pitchFamily="34" charset="0"/>
            </a:endParaRPr>
          </a:p>
          <a:p>
            <a:pPr algn="ctr"/>
            <a:r>
              <a:rPr lang="ru-RU" sz="2000" dirty="0" smtClean="0">
                <a:latin typeface="Impact" pitchFamily="34" charset="0"/>
              </a:rPr>
              <a:t>прочитать материал учебника об основных темах и идеях</a:t>
            </a:r>
          </a:p>
          <a:p>
            <a:pPr algn="ctr"/>
            <a:r>
              <a:rPr lang="ru-RU" sz="2000" dirty="0" smtClean="0">
                <a:latin typeface="Impact" pitchFamily="34" charset="0"/>
              </a:rPr>
              <a:t>лирики поэта,</a:t>
            </a:r>
          </a:p>
          <a:p>
            <a:pPr algn="ctr"/>
            <a:r>
              <a:rPr lang="ru-RU" sz="2000" dirty="0" smtClean="0">
                <a:latin typeface="Impact" pitchFamily="34" charset="0"/>
              </a:rPr>
              <a:t>выучить </a:t>
            </a:r>
            <a:r>
              <a:rPr lang="ru-RU" sz="2000" dirty="0">
                <a:latin typeface="Impact" pitchFamily="34" charset="0"/>
              </a:rPr>
              <a:t>наизусть одно  из  стихотворений </a:t>
            </a:r>
          </a:p>
          <a:p>
            <a:pPr algn="ctr"/>
            <a:r>
              <a:rPr lang="ru-RU" sz="2000" dirty="0" smtClean="0">
                <a:latin typeface="Impact" pitchFamily="34" charset="0"/>
              </a:rPr>
              <a:t>поэта</a:t>
            </a:r>
            <a:endParaRPr lang="ru-RU" sz="2000" dirty="0">
              <a:latin typeface="Impact" pitchFamily="34" charset="0"/>
            </a:endParaRPr>
          </a:p>
        </p:txBody>
      </p:sp>
      <p:sp>
        <p:nvSpPr>
          <p:cNvPr id="318469" name="Text Box 5"/>
          <p:cNvSpPr txBox="1">
            <a:spLocks noChangeArrowheads="1"/>
          </p:cNvSpPr>
          <p:nvPr/>
        </p:nvSpPr>
        <p:spPr bwMode="auto">
          <a:xfrm>
            <a:off x="1347788" y="0"/>
            <a:ext cx="68961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dirty="0">
                <a:latin typeface="Impact" pitchFamily="34" charset="0"/>
              </a:rPr>
              <a:t>Итог  урока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8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8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8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animBg="1"/>
      <p:bldP spid="318468" grpId="0" animBg="1"/>
      <p:bldP spid="3184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357313" y="285750"/>
            <a:ext cx="7491412" cy="1357313"/>
          </a:xfrm>
        </p:spPr>
        <p:txBody>
          <a:bodyPr/>
          <a:lstStyle/>
          <a:p>
            <a:r>
              <a:rPr lang="ru-RU" sz="2800" dirty="0" smtClean="0"/>
              <a:t>Мечта о народной революции, стремление приблизить ее одушевляет все творчество поэта. Он хочет, чтобы каждый мыслящий человек в России понял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dirty="0" smtClean="0"/>
              <a:t>: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500188" y="2071688"/>
            <a:ext cx="7491412" cy="4429125"/>
          </a:xfrm>
        </p:spPr>
        <p:txBody>
          <a:bodyPr/>
          <a:lstStyle/>
          <a:p>
            <a:r>
              <a:rPr lang="ru-RU" sz="2400" dirty="0" smtClean="0"/>
              <a:t>Кто живет без печали и гнева,</a:t>
            </a:r>
          </a:p>
          <a:p>
            <a:r>
              <a:rPr lang="ru-RU" sz="2400" dirty="0" smtClean="0"/>
              <a:t>Тот не любит отчизны своей…</a:t>
            </a:r>
          </a:p>
        </p:txBody>
      </p:sp>
      <p:pic>
        <p:nvPicPr>
          <p:cNvPr id="4" name="Picture 6" descr="берег водохранилищ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214688"/>
            <a:ext cx="24939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Прямоугольник 4"/>
          <p:cNvSpPr>
            <a:spLocks noChangeArrowheads="1"/>
          </p:cNvSpPr>
          <p:nvPr/>
        </p:nvSpPr>
        <p:spPr bwMode="auto">
          <a:xfrm>
            <a:off x="1285875" y="3357563"/>
            <a:ext cx="428625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Перед нами стихотворение Некрасова «Родина» (184</a:t>
            </a:r>
            <a:r>
              <a:rPr lang="ru-RU" dirty="0">
                <a:sym typeface="Wingdings" pitchFamily="2" charset="2"/>
              </a:rPr>
              <a:t>6).</a:t>
            </a:r>
            <a:br>
              <a:rPr lang="ru-RU" dirty="0">
                <a:sym typeface="Wingdings" pitchFamily="2" charset="2"/>
              </a:rPr>
            </a:br>
            <a:r>
              <a:rPr lang="ru-RU" dirty="0">
                <a:sym typeface="Wingdings" pitchFamily="2" charset="2"/>
              </a:rPr>
              <a:t>В нем отражены далекие воспоминания, тягостные впечатления юного сердца, раненного в детстве и навсегда сохранившего боль первых ран.</a:t>
            </a:r>
            <a:endParaRPr lang="ru-RU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438275" y="6143625"/>
            <a:ext cx="7705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kumimoji="0" lang="ru-RU" sz="1200" i="1"/>
              <a:t>- "</a:t>
            </a:r>
            <a:r>
              <a:rPr kumimoji="0" lang="ru-RU" sz="1200" i="1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2291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ДЕТСТВО</a:t>
            </a:r>
          </a:p>
        </p:txBody>
      </p:sp>
      <p:sp>
        <p:nvSpPr>
          <p:cNvPr id="8196" name="Содержимое 4"/>
          <p:cNvSpPr>
            <a:spLocks noGrp="1"/>
          </p:cNvSpPr>
          <p:nvPr>
            <p:ph idx="1"/>
          </p:nvPr>
        </p:nvSpPr>
        <p:spPr>
          <a:xfrm>
            <a:off x="1500188" y="1714500"/>
            <a:ext cx="7491412" cy="45720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О семье и жизни в </a:t>
            </a:r>
            <a:r>
              <a:rPr lang="ru-RU" sz="2400" dirty="0" err="1" smtClean="0">
                <a:solidFill>
                  <a:schemeClr val="accent6">
                    <a:lumMod val="50000"/>
                  </a:schemeClr>
                </a:solidFill>
              </a:rPr>
              <a:t>Грешневе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 известно довольно мало, частью из-за противоречивости свидетельств, частью благодаря стараниям самого поэта, всю жизнь создававшего миф о своей биографии. В своих автобиографических записках Некрасов все время говорит о жестокости и деспотизме полуграмотного отца, о покорности и забитости матери, придавая своей биографии трагический оттенок .</a:t>
            </a:r>
          </a:p>
          <a:p>
            <a:pPr>
              <a:defRPr/>
            </a:pPr>
            <a:endParaRPr lang="ru-RU" dirty="0" smtClean="0"/>
          </a:p>
        </p:txBody>
      </p:sp>
      <p:pic>
        <p:nvPicPr>
          <p:cNvPr id="12293" name="Picture 5" descr="C:\Documents and Settings\Admin.MEGACOMP\Рабочий стол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285750"/>
            <a:ext cx="221456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smtClean="0"/>
              <a:t>Обстановка помещичьей усадьбы, где вырос Некрасов, не развратила, а закалила душу будущего поэта, наполнила его отвращением к миру рабства и насилия.</a:t>
            </a:r>
            <a:r>
              <a:rPr lang="ru-RU" sz="2800" b="1" smtClean="0"/>
              <a:t/>
            </a:r>
            <a:br>
              <a:rPr lang="ru-RU" sz="2800" b="1" smtClean="0"/>
            </a:br>
            <a:endParaRPr lang="ru-RU" sz="2800" b="1" smtClean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500188" y="1785938"/>
            <a:ext cx="7491412" cy="4714875"/>
          </a:xfrm>
        </p:spPr>
        <p:txBody>
          <a:bodyPr/>
          <a:lstStyle/>
          <a:p>
            <a:r>
              <a:rPr lang="ru-RU" sz="2000" smtClean="0"/>
              <a:t>Окна грешневской усадьбы выходили на знаменитую Владимирку, которую народ назвал «проторенной цепями»: по ней гнали колодников в Сибирь, на каторгу. Виденные картины воплотились в одном из стихотворений «Перед дождем»:</a:t>
            </a:r>
          </a:p>
          <a:p>
            <a:r>
              <a:rPr lang="ru-RU" sz="2000" smtClean="0"/>
              <a:t>Над проезжей таратайкой</a:t>
            </a:r>
          </a:p>
          <a:p>
            <a:r>
              <a:rPr lang="ru-RU" sz="2000" smtClean="0"/>
              <a:t>Спущен верх, перед закрыт;</a:t>
            </a:r>
          </a:p>
          <a:p>
            <a:r>
              <a:rPr lang="ru-RU" sz="2000" smtClean="0"/>
              <a:t>И «пошел!» – привстав с нагайкой,</a:t>
            </a:r>
          </a:p>
          <a:p>
            <a:r>
              <a:rPr lang="ru-RU" sz="2000" smtClean="0"/>
              <a:t>Ямщику жандарм кричит…</a:t>
            </a:r>
          </a:p>
          <a:p>
            <a:endParaRPr lang="ru-RU" sz="2000" smtClean="0"/>
          </a:p>
        </p:txBody>
      </p:sp>
      <p:pic>
        <p:nvPicPr>
          <p:cNvPr id="13316" name="Picture 3" descr="C:\Documents and Settings\Admin.MEGACOMP\Рабочий стол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429125"/>
            <a:ext cx="257175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 Петербурге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008000"/>
                </a:solidFill>
              </a:rPr>
              <a:t>В 1832 Некрасов поступил в ярославскую гимназию, где окончил 5 классов. По настоянию отца, желавшего для сына военной карьеры, отправился в 1838 в Петербург поступать на военную службу, однако на службу не пошел, а вместо этого начал активную подготовку к сдаче вступительных экзаменов в университет. Экзамены Некрасов провалил и записался вольнослушателем на филологический факультет. Отец, разгневанный поступком сына, оставил его без материальной поддержки. </a:t>
            </a:r>
          </a:p>
          <a:p>
            <a:endParaRPr lang="ru-RU" smtClean="0"/>
          </a:p>
        </p:txBody>
      </p:sp>
      <p:pic>
        <p:nvPicPr>
          <p:cNvPr id="14340" name="Picture 2" descr="C:\Documents and Settings\Admin.MEGACOMP\Рабочий стол\17fda8bf6de6923ec41a90026e4_pr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214313"/>
            <a:ext cx="2074862" cy="133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38" y="3571875"/>
            <a:ext cx="7491412" cy="2786063"/>
          </a:xfrm>
        </p:spPr>
        <p:txBody>
          <a:bodyPr/>
          <a:lstStyle/>
          <a:p>
            <a:pPr>
              <a:defRPr/>
            </a:pPr>
            <a:r>
              <a:rPr lang="ru-RU" sz="2000" dirty="0" smtClean="0"/>
              <a:t>Вполне понятно, почему в стихах часто встречается образ Петербурга – города страшных социальных контрастов:</a:t>
            </a:r>
            <a:br>
              <a:rPr lang="ru-RU" sz="2000" dirty="0" smtClean="0"/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Город пышный ,город бедный,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Дух неволи, стройный вид.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Свод небес зелено-бледный,</a:t>
            </a:r>
            <a:b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Скука, голод и гранит.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286250" y="214313"/>
            <a:ext cx="4000500" cy="3143250"/>
          </a:xfrm>
        </p:spPr>
        <p:txBody>
          <a:bodyPr/>
          <a:lstStyle/>
          <a:p>
            <a:r>
              <a:rPr lang="ru-RU" sz="2400" smtClean="0"/>
              <a:t>«Восемь лет я боролся с нищетою, видел лицом к лицу голодную смерть…Уму непостижимо, сколько я работал!»- вспоминал поэт.</a:t>
            </a:r>
          </a:p>
        </p:txBody>
      </p:sp>
      <p:pic>
        <p:nvPicPr>
          <p:cNvPr id="4" name="Picture 5" descr="некрас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214313"/>
            <a:ext cx="2357437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/>
              <a:t>Начало творческого пути.</a:t>
            </a:r>
            <a:endParaRPr lang="ru-RU" sz="2800" smtClean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1500188" y="2071688"/>
            <a:ext cx="7491412" cy="4167187"/>
          </a:xfrm>
        </p:spPr>
        <p:txBody>
          <a:bodyPr/>
          <a:lstStyle/>
          <a:p>
            <a:r>
              <a:rPr lang="ru-RU" sz="2400" smtClean="0"/>
              <a:t>Некрасов столкнулся с острой нуждой, зарабатывал репетиторством, переписывал письма для неграмотных отправителей, писал рецензии на спектакли и книги, стихотворные пародии, заметки, публиковавшиеся в </a:t>
            </a:r>
            <a:r>
              <a:rPr lang="ru-RU" sz="2400" smtClean="0">
                <a:solidFill>
                  <a:srgbClr val="FF6600"/>
                </a:solidFill>
              </a:rPr>
              <a:t>«Литературном прибавлении к Русскому инвалиду » и в «Литературной газете »,</a:t>
            </a:r>
            <a:r>
              <a:rPr lang="ru-RU" sz="2400" smtClean="0"/>
              <a:t> фельетоны и водевили, которые с успехом шли в </a:t>
            </a:r>
            <a:r>
              <a:rPr lang="ru-RU" sz="2400" smtClean="0">
                <a:solidFill>
                  <a:srgbClr val="FF6600"/>
                </a:solidFill>
              </a:rPr>
              <a:t>Петербургском Александринском театре</a:t>
            </a:r>
            <a:r>
              <a:rPr lang="ru-RU" sz="2400" smtClean="0"/>
              <a:t>.</a:t>
            </a:r>
          </a:p>
          <a:p>
            <a:endParaRPr lang="ru-RU" smtClean="0"/>
          </a:p>
        </p:txBody>
      </p:sp>
      <p:pic>
        <p:nvPicPr>
          <p:cNvPr id="4" name="Picture 6" descr="александрийский театр 19 ве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63" y="0"/>
            <a:ext cx="242887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porting Progress or Status">
  <a:themeElements>
    <a:clrScheme name="Reporting Progress or Statu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Reporting Progress or Stat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eporting Progress or Statu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porting Progress or Statu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890</TotalTime>
  <Words>2035</Words>
  <Application>Microsoft PowerPoint</Application>
  <PresentationFormat>Экран (4:3)</PresentationFormat>
  <Paragraphs>96</Paragraphs>
  <Slides>31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Reporting Progress or Status</vt:lpstr>
      <vt:lpstr>Презентация</vt:lpstr>
      <vt:lpstr>Муниципальное  общеобразовательное  учреждение   средняя  общеобразовательная  школа № 95 города Краснодара</vt:lpstr>
      <vt:lpstr>Жизнь и творчество   Н.А.Некрасова</vt:lpstr>
      <vt:lpstr>«То сердце не научиться любить, которое устало ненавидеть…» </vt:lpstr>
      <vt:lpstr>Мечта о народной революции, стремление приблизить ее одушевляет все творчество поэта. Он хочет, чтобы каждый мыслящий человек в России понял :</vt:lpstr>
      <vt:lpstr>ДЕТСТВО</vt:lpstr>
      <vt:lpstr>Обстановка помещичьей усадьбы, где вырос Некрасов, не развратила, а закалила душу будущего поэта, наполнила его отвращением к миру рабства и насилия. </vt:lpstr>
      <vt:lpstr>В Петербурге</vt:lpstr>
      <vt:lpstr>Вполне понятно, почему в стихах часто встречается образ Петербурга – города страшных социальных контрастов: Город пышный ,город бедный, Дух неволи, стройный вид. Свод небес зелено-бледный, Скука, голод и гранит.</vt:lpstr>
      <vt:lpstr>Начало творческого пути.</vt:lpstr>
      <vt:lpstr>Слайд 10</vt:lpstr>
      <vt:lpstr>           В начале 1840-х гг.</vt:lpstr>
      <vt:lpstr>Слайд 12</vt:lpstr>
      <vt:lpstr>Работа в  «Современнике»</vt:lpstr>
      <vt:lpstr>Работа в «Отечественных записках»</vt:lpstr>
      <vt:lpstr>                                    </vt:lpstr>
      <vt:lpstr>Слайд 16</vt:lpstr>
      <vt:lpstr>Расцвет творчества Некрасова</vt:lpstr>
      <vt:lpstr>Отзывы о творчестве поэта.</vt:lpstr>
      <vt:lpstr>Стихотворения </vt:lpstr>
      <vt:lpstr>О поэмах.</vt:lpstr>
      <vt:lpstr>Мотивы поэзии Некрасова.</vt:lpstr>
      <vt:lpstr>Поэма  «Русские женщины»</vt:lpstr>
      <vt:lpstr>Мария Николаевна Волконская</vt:lpstr>
      <vt:lpstr>«Кому на Руси жить хорошо?» </vt:lpstr>
      <vt:lpstr>Слайд 25</vt:lpstr>
      <vt:lpstr>Последние дни жизни.</vt:lpstr>
      <vt:lpstr>послесловие</vt:lpstr>
      <vt:lpstr>«Последние песни»</vt:lpstr>
      <vt:lpstr>    </vt:lpstr>
      <vt:lpstr>Ф . Достоевский позднее написал о Некрасове : «Это было раненное в самом начале жизни сердце ; и эта-то никогда не зажившая рана его и была началом и источником всей страстной страдальческой поэзии его на всю потом жизнь».</vt:lpstr>
      <vt:lpstr>Слайд 31</vt:lpstr>
    </vt:vector>
  </TitlesOfParts>
  <Company>Кабинет Рус.яз и литературы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 Серебряный  век               русской  поэзии</dc:title>
  <dc:creator>Кондратьева Т.Г.</dc:creator>
  <cp:lastModifiedBy>Admin</cp:lastModifiedBy>
  <cp:revision>73</cp:revision>
  <cp:lastPrinted>1601-01-01T00:00:00Z</cp:lastPrinted>
  <dcterms:created xsi:type="dcterms:W3CDTF">2009-10-19T13:53:02Z</dcterms:created>
  <dcterms:modified xsi:type="dcterms:W3CDTF">2012-02-05T19:00:27Z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