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sldIdLst>
    <p:sldId id="505" r:id="rId2"/>
    <p:sldId id="511" r:id="rId3"/>
    <p:sldId id="512" r:id="rId4"/>
    <p:sldId id="510" r:id="rId5"/>
    <p:sldId id="509" r:id="rId6"/>
    <p:sldId id="508" r:id="rId7"/>
    <p:sldId id="507" r:id="rId8"/>
    <p:sldId id="513" r:id="rId9"/>
    <p:sldId id="506" r:id="rId10"/>
    <p:sldId id="514" r:id="rId11"/>
    <p:sldId id="517" r:id="rId12"/>
    <p:sldId id="518" r:id="rId13"/>
    <p:sldId id="516" r:id="rId14"/>
    <p:sldId id="515" r:id="rId15"/>
    <p:sldId id="520" r:id="rId16"/>
    <p:sldId id="521" r:id="rId17"/>
    <p:sldId id="532" r:id="rId18"/>
    <p:sldId id="522" r:id="rId19"/>
    <p:sldId id="524" r:id="rId20"/>
    <p:sldId id="519" r:id="rId21"/>
    <p:sldId id="523" r:id="rId22"/>
    <p:sldId id="525" r:id="rId23"/>
    <p:sldId id="526" r:id="rId24"/>
    <p:sldId id="527" r:id="rId25"/>
    <p:sldId id="529" r:id="rId26"/>
    <p:sldId id="531" r:id="rId27"/>
    <p:sldId id="528" r:id="rId28"/>
  </p:sldIdLst>
  <p:sldSz cx="9144000" cy="6858000" type="screen4x3"/>
  <p:notesSz cx="7102475" cy="89916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908"/>
    <a:srgbClr val="FFFFCC"/>
    <a:srgbClr val="595CD3"/>
    <a:srgbClr val="B673F9"/>
    <a:srgbClr val="C1C107"/>
    <a:srgbClr val="FFCCCC"/>
    <a:srgbClr val="FFFF01"/>
    <a:srgbClr val="FCCD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2" autoAdjust="0"/>
    <p:restoredTop sz="94531" autoAdjust="0"/>
  </p:normalViewPr>
  <p:slideViewPr>
    <p:cSldViewPr>
      <p:cViewPr varScale="1">
        <p:scale>
          <a:sx n="74" d="100"/>
          <a:sy n="74" d="100"/>
        </p:scale>
        <p:origin x="-7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inEnd"/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АЭС</c:v>
                </c:pt>
                <c:pt idx="1">
                  <c:v>ТЭС</c:v>
                </c:pt>
                <c:pt idx="2">
                  <c:v>ГЭС</c:v>
                </c:pt>
                <c:pt idx="3">
                  <c:v>Другие ЭС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0.17</c:v>
                </c:pt>
                <c:pt idx="1">
                  <c:v>0.63000000000000012</c:v>
                </c:pt>
                <c:pt idx="2">
                  <c:v>0.19000000000000003</c:v>
                </c:pt>
                <c:pt idx="3">
                  <c:v>1.0000000000000002E-2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</c:legendEntry>
      <c:layout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E1876-F0A5-4438-8B3C-3407677CD2F9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03338" y="674688"/>
            <a:ext cx="44958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270375"/>
            <a:ext cx="5683250" cy="4046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765F-2CD3-4909-83DE-D8C69BF152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486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0765F-2CD3-4909-83DE-D8C69BF152D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0456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0765F-2CD3-4909-83DE-D8C69BF152D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0456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0765F-2CD3-4909-83DE-D8C69BF152D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045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89947-5B59-4CE2-AD07-A298AC6DB6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59135-15BE-4784-BB80-3DE3F29FD3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7BAA4-16F9-44DD-AC1B-87F7B1612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07A75-144D-415F-9B7B-911F996C94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6F682-FB1A-468A-8895-24067B264F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3CB69-C8FA-4D6B-A690-CD855DBB8E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34A31-2FDD-4D92-A038-9D129166CB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1301A-9C26-448F-B1AF-10755B5774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B27F6-9703-4651-A965-A137F46890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5030D-3748-4453-86A9-1C6BDE8D14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6C6E2-CF34-44CD-BBBA-B9BF246DBC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FC6D204D-9C05-4EFB-A25D-6F9EC78FEB0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728" y="3361416"/>
            <a:ext cx="5067448" cy="338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8728" y="104068"/>
            <a:ext cx="7396484" cy="284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Курение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Наркомания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Алкоголизм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Автомобильные ДТП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Атомная энергетика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Огнестрельное оружи</a:t>
            </a: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е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Полет на самолете</a:t>
            </a:r>
            <a:endParaRPr lang="ru-RU" sz="4000" b="1" dirty="0">
              <a:solidFill>
                <a:schemeClr val="bg1">
                  <a:lumMod val="7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728" y="3387650"/>
            <a:ext cx="5121275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895" y="3100204"/>
            <a:ext cx="4863114" cy="36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738" y="3201541"/>
            <a:ext cx="4911253" cy="344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697" y="2901917"/>
            <a:ext cx="4982306" cy="37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697" y="3108047"/>
            <a:ext cx="5175195" cy="337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0096" y="3496793"/>
            <a:ext cx="5076080" cy="285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187624" y="264449"/>
            <a:ext cx="4122341" cy="264343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1187004" y="3990471"/>
            <a:ext cx="4050333" cy="269588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email"/>
          <a:stretch>
            <a:fillRect/>
          </a:stretch>
        </p:blipFill>
        <p:spPr>
          <a:xfrm>
            <a:off x="4932040" y="2276872"/>
            <a:ext cx="4033068" cy="284551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7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907703" y="620688"/>
            <a:ext cx="5940425" cy="3957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0860" y="4869160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Первая в мире АЭС, 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г. Обнинск, 1954 г.</a:t>
            </a:r>
          </a:p>
          <a:p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Мощность 5 МВт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15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979712" y="404664"/>
            <a:ext cx="5976664" cy="1080120"/>
          </a:xfrm>
          <a:prstGeom prst="roundRect">
            <a:avLst/>
          </a:prstGeom>
          <a:ln w="571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АЭС в мире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2276872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ru-RU" sz="3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</a:t>
            </a:r>
            <a:r>
              <a:rPr lang="ru-RU" sz="36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31 стране мира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194 станции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436 энергоблока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Суммарная мощность </a:t>
            </a:r>
          </a:p>
          <a:p>
            <a:pPr algn="l"/>
            <a:r>
              <a:rPr lang="ru-RU" sz="3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           около 370 ГВт</a:t>
            </a:r>
            <a:endParaRPr lang="ru-RU" sz="3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302296" y="2132856"/>
            <a:ext cx="7302152" cy="389940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81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840036" y="0"/>
            <a:ext cx="7992888" cy="4608512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1331640" y="4005064"/>
            <a:ext cx="7416823" cy="250353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17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848872" cy="5112568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1655676" y="302228"/>
            <a:ext cx="6444716" cy="1152128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 АЭС в России: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10 станций,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33 энергоблока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37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2656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Плавучая АТЭС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714500" y="1609724"/>
            <a:ext cx="6745932" cy="462758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90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002207968"/>
              </p:ext>
            </p:extLst>
          </p:nvPr>
        </p:nvGraphicFramePr>
        <p:xfrm>
          <a:off x="2004392" y="18448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35696" y="476672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Мировая выработка электроэнергии </a:t>
            </a:r>
            <a:endParaRPr lang="ru-RU" sz="3600" b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462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Рисунок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1994"/>
            <a:ext cx="885825" cy="88582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9088" y="5373216"/>
            <a:ext cx="8842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8842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5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8094E-6 C -0.02292 0.00948 -0.04878 0.0185 -0.06024 0.03029 C -0.0717 0.04324 -0.07778 0.05851 -0.08316 0.07354 C -0.08906 0.08904 -0.08316 0.10176 -0.07778 0.11586 C -0.0717 0.12904 -0.06319 0.14315 -0.04288 0.15472 C -0.02604 0.16651 0.00295 0.17599 0.0342 0.18293 C 0.06302 0.18964 0.0974 0.19472 0.13177 0.19681 C 0.16615 0.19935 0.20035 0.19935 0.23229 0.19681 C 0.26667 0.19472 0.29792 0.18871 0.32379 0.17946 C 0.34965 0.17114 0.37257 0.1605 0.38403 0.14778 C 0.39844 0.13598 0.40399 0.11956 0.40399 0.10638 C 0.40695 0.09366 0.40399 0.07863 0.38958 0.06545 C 0.37552 0.05388 0.34965 0.0444 0.31545 0.03978 C 0.28056 0.03631 0.24618 0.04093 0.22326 0.04926 C 0.20347 0.05735 0.18906 0.07007 0.18594 0.08557 C 0.18594 0.10083 0.18906 0.11494 0.20347 0.1265 C 0.21788 0.1383 0.21493 0.14061 0.27205 0.15587 C 0.32379 0.17229 0.37552 0.16743 0.40695 0.16882 C 0.4382 0.16882 0.46406 0.16397 0.49549 0.15934 C 0.53038 0.15333 0.55868 0.14315 0.57917 0.13367 C 0.59896 0.12419 0.60747 0.11239 0.61892 0.09366 C 0.62743 0.07493 0.62743 0.06545 0.62743 0.05134 C 0.62743 0.03723 0.62743 0.02312 0.62743 0.00948 " pathEditMode="relative" rAng="0" ptsTypes="fffffffffffffffffffffff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0" y="9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8529E-6 C -0.00989 0.02868 -0.01927 0.06036 -0.03368 0.07609 C -0.04983 0.09274 -0.06944 0.10269 -0.08941 0.1124 C -0.1092 0.12327 -0.12691 0.11864 -0.14601 0.11587 C -0.16441 0.1124 -0.18437 0.10523 -0.20226 0.08465 C -0.21962 0.068 -0.23576 0.03747 -0.24878 0.00301 C -0.26094 -0.02867 -0.27101 -0.06706 -0.2783 -0.10592 C -0.28507 -0.14477 -0.28889 -0.18432 -0.28958 -0.22109 C -0.2901 -0.2611 -0.28559 -0.29787 -0.27621 -0.32978 C -0.26788 -0.36193 -0.25625 -0.39084 -0.24045 -0.40633 C -0.22639 -0.4253 -0.20469 -0.4357 -0.18733 -0.4394 C -0.17066 -0.44472 -0.15 -0.44565 -0.13108 -0.432 C -0.11389 -0.41882 -0.09826 -0.3913 -0.08819 -0.35314 C -0.07969 -0.31383 -0.08194 -0.27243 -0.09062 -0.24514 C -0.0993 -0.22039 -0.11493 -0.20097 -0.13524 -0.19357 C -0.1559 -0.19056 -0.17483 -0.19056 -0.19184 -0.20397 C -0.2092 -0.21854 -0.21215 -0.21438 -0.23871 -0.27613 C -0.26684 -0.3321 -0.26597 -0.39269 -0.27118 -0.42715 C -0.275 -0.46369 -0.27101 -0.49375 -0.2684 -0.53214 C -0.26424 -0.57308 -0.25364 -0.60846 -0.2434 -0.6339 C -0.23281 -0.65911 -0.21823 -0.67137 -0.19462 -0.68894 C -0.16962 -0.70189 -0.15746 -0.70397 -0.13871 -0.70721 C -0.11962 -0.71114 -0.10121 -0.71369 -0.08264 -0.71739 " pathEditMode="relative" rAng="4958557" ptsTypes="fffffffffffffffffffffff">
                                      <p:cBhvr>
                                        <p:cTn id="9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-28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57 0.00047 C -0.11268 -0.02659 -0.10365 -0.05619 -0.08976 -0.07146 C -0.07413 -0.08718 -0.05504 -0.0969 -0.03594 -0.10707 C -0.0165 -0.11748 0.00069 -0.11378 0.01996 -0.111 C 0.0375 -0.10846 0.05677 -0.10268 0.07465 -0.08395 C 0.09166 -0.06845 0.10729 -0.04 0.11996 -0.00809 C 0.13229 0.02128 0.14271 0.0569 0.1493 0.09321 C 0.15625 0.12928 0.16007 0.16652 0.16093 0.20074 C 0.16198 0.23798 0.15781 0.27336 0.14861 0.30297 C 0.14062 0.33303 0.12951 0.36009 0.11423 0.37535 C 0.10069 0.39339 0.07986 0.4038 0.06267 0.40727 C 0.04653 0.41351 0.02639 0.41397 0.00781 0.40172 C -0.00903 0.38969 -0.02431 0.36425 -0.03438 0.32864 C -0.04288 0.2921 -0.0408 0.25417 -0.03264 0.2278 C -0.02413 0.20421 -0.0092 0.18548 0.01059 0.17854 C 0.03038 0.17484 0.04913 0.17461 0.06597 0.1871 C 0.08281 0.19959 0.08559 0.19589 0.11198 0.25347 C 0.13958 0.30458 0.13906 0.36194 0.14444 0.39478 C 0.14774 0.42854 0.14444 0.45745 0.14218 0.49191 C 0.13854 0.53076 0.12812 0.56383 0.1184 0.58789 C 0.10816 0.61148 0.09409 0.62327 0.07083 0.64038 C 0.04739 0.6538 0.03507 0.65634 0.01666 0.65981 C -0.00157 0.66328 -0.01997 0.66675 -0.03802 0.67022 " pathEditMode="relative" rAng="15713513" ptsTypes="fffffffffffffffffffffff">
                                      <p:cBhvr>
                                        <p:cTn id="12" dur="4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26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112"/>
            <a:ext cx="3816425" cy="3202879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1103413" y="3717032"/>
            <a:ext cx="3828628" cy="293977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5" cstate="email"/>
          <a:stretch>
            <a:fillRect/>
          </a:stretch>
        </p:blipFill>
        <p:spPr>
          <a:xfrm>
            <a:off x="4594363" y="1951226"/>
            <a:ext cx="4524485" cy="323569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55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62068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Преимущества АЭС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700808"/>
            <a:ext cx="6984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Небольшое количество используемого топлива; расходы на перевозку топлива малы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Относительная экологическая чистота; АЭС не потребляет кислород, не засоряет среду продуктами сгорания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Большая мощность с одного реактора (до 1,5 ГВт на энергоблок)</a:t>
            </a:r>
          </a:p>
          <a:p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97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728" y="104068"/>
            <a:ext cx="7396484" cy="284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Курение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Наркомания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Алкоголизм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Автомобильные ДТП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Атомная энергетика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Огнестрельное оружи</a:t>
            </a: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е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Полет на самолете</a:t>
            </a:r>
            <a:endParaRPr lang="ru-RU" sz="4000" b="1" dirty="0">
              <a:solidFill>
                <a:schemeClr val="bg1">
                  <a:lumMod val="7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8728" y="3501008"/>
            <a:ext cx="7875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Оцените степень опасности различных факторов повседневной жизни человека </a:t>
            </a:r>
            <a:endParaRPr lang="ru-RU" sz="3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0" name="Picture 2" descr="C:\Разно\Школа\ДЛЯ ПРЕЗЕНТАЦИЙ ИАДОСКИ\картинки\26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2097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34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0848" y="18864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rPr>
              <a:t>Радиационная чистота</a:t>
            </a:r>
            <a:endParaRPr lang="ru-RU" sz="4000" b="1" dirty="0">
              <a:solidFill>
                <a:schemeClr val="bg2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448" y="18864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1971328" y="1120180"/>
            <a:ext cx="5295265" cy="47529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89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259632" y="188640"/>
            <a:ext cx="7488832" cy="2736304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2631728" y="3212976"/>
            <a:ext cx="5076329" cy="319835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10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60648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Проблемы АЭС</a:t>
            </a:r>
            <a:endParaRPr lang="ru-RU" sz="44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044178"/>
            <a:ext cx="6840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Использование атомных реакторов для производства материалов, из которых можно изготовить ядерное оружие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Сложный демонтаж АЭС, </a:t>
            </a:r>
          </a:p>
          <a:p>
            <a:pPr algn="l"/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 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т.е. вывод из эксплуатации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Опасность заражения окружающей среды радиоактивными отходами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6588224" y="4005064"/>
            <a:ext cx="2376264" cy="266429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15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521804" y="783868"/>
            <a:ext cx="8496944" cy="1060956"/>
          </a:xfrm>
          <a:prstGeom prst="roundRect">
            <a:avLst/>
          </a:prstGeom>
          <a:solidFill>
            <a:srgbClr val="EA790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56" y="1052736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Главный недостаток – опасность аварий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2132856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Всего – 150 инцидентов и аварий различной сложности в 14 странах. </a:t>
            </a:r>
          </a:p>
          <a:p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Самые крупные: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в 1979 г. – Три–</a:t>
            </a:r>
            <a:r>
              <a:rPr lang="ru-RU" sz="32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Майл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–</a:t>
            </a:r>
            <a:r>
              <a:rPr lang="ru-RU" sz="32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Айленд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в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1986 г. – Чернобыль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в 2011 г. – </a:t>
            </a:r>
            <a:r>
              <a:rPr lang="ru-RU" sz="32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Фукусима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98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5148064" y="1124694"/>
            <a:ext cx="3766257" cy="4680569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918568" y="1124695"/>
            <a:ext cx="3816423" cy="4680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4571" y="332656"/>
            <a:ext cx="3780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Чернобыль (СССР)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55976" y="332656"/>
            <a:ext cx="496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и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Фукусима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(Япония) 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7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310433" y="188640"/>
            <a:ext cx="518457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x_e9e8968ca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283968" y="3356992"/>
            <a:ext cx="4535736" cy="3303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1680" y="3356992"/>
            <a:ext cx="208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2011 г. Фукусима-1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2566645"/>
            <a:ext cx="208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1986 г. Чернобыль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6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253580" y="188640"/>
            <a:ext cx="3810000" cy="3086100"/>
          </a:xfrm>
          <a:prstGeom prst="rect">
            <a:avLst/>
          </a:prstGeom>
          <a:ln w="190500" cap="sq">
            <a:solidFill>
              <a:schemeClr val="accent5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253580" y="3573016"/>
            <a:ext cx="7566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i="1" dirty="0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Courier New" pitchFamily="49" charset="0"/>
              </a:rPr>
              <a:t>Природа мудра, и, вторгаясь в ее тайны, нельзя нарушать её законы, </a:t>
            </a:r>
          </a:p>
          <a:p>
            <a:pPr algn="l"/>
            <a:r>
              <a:rPr lang="ru-RU" sz="2400" b="1" i="1" dirty="0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Courier New" pitchFamily="49" charset="0"/>
              </a:rPr>
              <a:t>нужно быть осмотрительным, внимательным, просчитывать десятки связей и ходов наперед, </a:t>
            </a:r>
          </a:p>
          <a:p>
            <a:pPr algn="l"/>
            <a:r>
              <a:rPr lang="ru-RU" sz="2400" b="1" i="1" dirty="0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Courier New" pitchFamily="49" charset="0"/>
              </a:rPr>
              <a:t>а главное – всегда помнить о ценности жизни, уникальности нашей природы…</a:t>
            </a:r>
            <a:endParaRPr lang="ru-RU" sz="2400" b="1" i="1" dirty="0">
              <a:solidFill>
                <a:schemeClr val="accent4">
                  <a:lumMod val="10000"/>
                </a:schemeClr>
              </a:solidFill>
              <a:latin typeface="Cambria" pitchFamily="18" charset="0"/>
              <a:cs typeface="Courier New" pitchFamily="49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22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119312" y="192584"/>
            <a:ext cx="3668711" cy="3452439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5148064" y="3645023"/>
            <a:ext cx="3782063" cy="2917701"/>
          </a:xfrm>
          <a:prstGeom prst="rect">
            <a:avLst/>
          </a:prstGeom>
        </p:spPr>
      </p:pic>
      <p:sp>
        <p:nvSpPr>
          <p:cNvPr id="4" name="Облако 3"/>
          <p:cNvSpPr/>
          <p:nvPr/>
        </p:nvSpPr>
        <p:spPr bwMode="auto">
          <a:xfrm>
            <a:off x="1441499" y="4509120"/>
            <a:ext cx="3024336" cy="1728192"/>
          </a:xfrm>
          <a:prstGeom prst="cloud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«За!»</a:t>
            </a:r>
          </a:p>
        </p:txBody>
      </p:sp>
      <p:sp>
        <p:nvSpPr>
          <p:cNvPr id="5" name="Облако 4"/>
          <p:cNvSpPr/>
          <p:nvPr/>
        </p:nvSpPr>
        <p:spPr bwMode="auto">
          <a:xfrm>
            <a:off x="5364088" y="1198722"/>
            <a:ext cx="3240360" cy="1582205"/>
          </a:xfrm>
          <a:prstGeom prst="cloud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«Против!»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97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728" y="104068"/>
            <a:ext cx="7396484" cy="284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Курение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Наркомания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Алкоголизм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Автомобильные ДТП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Атомная энергетика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Огнестрельное оружи</a:t>
            </a: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е</a:t>
            </a:r>
          </a:p>
          <a:p>
            <a:pPr marL="571500" indent="-571500" algn="l">
              <a:lnSpc>
                <a:spcPts val="3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Полет на самолете</a:t>
            </a:r>
            <a:endParaRPr lang="ru-RU" sz="4000" b="1" dirty="0">
              <a:solidFill>
                <a:schemeClr val="bg1">
                  <a:lumMod val="7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4255" y="476672"/>
            <a:ext cx="6765429" cy="584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82428"/>
            <a:ext cx="5871241" cy="443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44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504056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070468"/>
              </p:ext>
            </p:extLst>
          </p:nvPr>
        </p:nvGraphicFramePr>
        <p:xfrm>
          <a:off x="1079610" y="3789040"/>
          <a:ext cx="7848876" cy="238641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08146"/>
                <a:gridCol w="1308146"/>
                <a:gridCol w="1308146"/>
                <a:gridCol w="1308146"/>
                <a:gridCol w="1308146"/>
                <a:gridCol w="1308146"/>
              </a:tblGrid>
              <a:tr h="413904"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Общее кол-во ДТП за 2010</a:t>
                      </a:r>
                      <a:r>
                        <a:rPr lang="ru-RU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и 2011 годы в России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852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ДТП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Погибло, </a:t>
                      </a:r>
                      <a:r>
                        <a:rPr lang="ru-RU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чел.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Ранено,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чел.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9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2010 г.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2011 г.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2010 г.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2011 г.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2010 г.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2011 г.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90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199 431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199 868 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a:t>↑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26 567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27 953</a:t>
                      </a:r>
                    </a:p>
                    <a:p>
                      <a:pPr algn="ctr"/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a:t>↑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250 635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251 848</a:t>
                      </a:r>
                    </a:p>
                    <a:p>
                      <a:pPr algn="ctr"/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a:t>↑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9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970" y="548680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__4939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16216" y="3103859"/>
            <a:ext cx="2536290" cy="347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ьная выноска 3"/>
          <p:cNvSpPr/>
          <p:nvPr/>
        </p:nvSpPr>
        <p:spPr bwMode="auto">
          <a:xfrm>
            <a:off x="3811282" y="1268760"/>
            <a:ext cx="5030922" cy="2016224"/>
          </a:xfrm>
          <a:prstGeom prst="wedgeEllipseCallout">
            <a:avLst>
              <a:gd name="adj1" fmla="val -85479"/>
              <a:gd name="adj2" fmla="val 8643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Я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ДЕРНАЯ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ЭНЕРГ</a:t>
            </a:r>
            <a:r>
              <a:rPr lang="ru-RU" sz="4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ЕТИКА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1070159" y="4144479"/>
            <a:ext cx="5256584" cy="720080"/>
          </a:xfrm>
          <a:prstGeom prst="roundRect">
            <a:avLst/>
          </a:prstGeom>
          <a:ln w="38100">
            <a:solidFill>
              <a:schemeClr val="accent4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СМЕРТЕЛЬНАЯ ОПАСНОСТЬ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4870901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5000"/>
                  </a:schemeClr>
                </a:solidFill>
                <a:latin typeface="Courier New" pitchFamily="49" charset="0"/>
                <a:cs typeface="Courier New" pitchFamily="49" charset="0"/>
              </a:rPr>
              <a:t>ИЛИ</a:t>
            </a:r>
            <a:endParaRPr lang="ru-RU" sz="3600" b="1" dirty="0">
              <a:solidFill>
                <a:schemeClr val="accent4">
                  <a:lumMod val="2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022896" y="5517232"/>
            <a:ext cx="5853360" cy="721821"/>
          </a:xfrm>
          <a:prstGeom prst="roundRect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ЖИЗНЕННАЯ НЕОБХОДИМОСТЬ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5936" y="188640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Тема урока:</a:t>
            </a:r>
            <a:endParaRPr lang="ru-RU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75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663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ВАЖНЫЕ ЭТАПЫ РАЗВИТИЯ ЯДЕРНОЙ ФИЗИКИ</a:t>
            </a:r>
            <a:endParaRPr lang="ru-RU" sz="32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800" y="1193850"/>
            <a:ext cx="7056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Деление ядер урана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Ядерная модель строения атома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Цепная реакция деления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Радиоактивные превращения ядер </a:t>
            </a:r>
          </a:p>
          <a:p>
            <a:pPr algn="l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   при </a:t>
            </a:r>
            <a:r>
              <a:rPr lang="el-GR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α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- и </a:t>
            </a:r>
            <a:r>
              <a:rPr lang="el-GR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–распадах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Радиоактивность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Открытие </a:t>
            </a:r>
            <a:r>
              <a:rPr lang="el-GR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α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–, </a:t>
            </a:r>
            <a:r>
              <a:rPr lang="el-GR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– и  </a:t>
            </a:r>
            <a:r>
              <a:rPr lang="el-GR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γ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–частиц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Открытие нейтрона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Состав атомного ядра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Открытие протона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28800" y="5949280"/>
            <a:ext cx="2351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1 кг урана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Picture 4" descr="3348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185" y="2663527"/>
            <a:ext cx="2770341" cy="328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9992" y="54452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=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6" descr="L22172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26618"/>
            <a:ext cx="3240360" cy="106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66308" y="594928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3 т угля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04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570189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Ядерный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исследовательский </a:t>
            </a:r>
            <a:r>
              <a:rPr lang="ru-RU" b="1" u="sng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реактор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2064692" y="297532"/>
            <a:ext cx="5057775" cy="52197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98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73672"/>
            <a:ext cx="7704856" cy="38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2068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Схема </a:t>
            </a:r>
          </a:p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ядерного реактора на АЭС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1115616" y="1840886"/>
            <a:ext cx="7704856" cy="461245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49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44522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Э.Ферми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, 1942 г.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1447311" y="1144364"/>
            <a:ext cx="3441065" cy="4267200"/>
          </a:xfrm>
          <a:prstGeom prst="rect">
            <a:avLst/>
          </a:prstGeom>
          <a:ln w="190500" cap="sq">
            <a:solidFill>
              <a:schemeClr val="bg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613152" y="4509120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И.В.Курчатов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, 1946 г.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5744239" y="658664"/>
            <a:ext cx="2858135" cy="372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75-144D-415F-9B7B-911F996C944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47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Копия (2) 3D-элементы презентаций">
  <a:themeElements>
    <a:clrScheme name="Элементы презентаций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Элементы презентаций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Элементы презентаций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менты презентаций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менты презентаций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менты презентаций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менты презентаций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менты презентаций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менты презентаций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Копия (2) 3D-элементы презентаций</Template>
  <TotalTime>521</TotalTime>
  <Words>420</Words>
  <Application>Microsoft Office PowerPoint</Application>
  <PresentationFormat>Экран (4:3)</PresentationFormat>
  <Paragraphs>134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Копия (2) 3D-элементы презентаций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revaz</cp:lastModifiedBy>
  <cp:revision>32</cp:revision>
  <dcterms:created xsi:type="dcterms:W3CDTF">2009-11-23T18:11:06Z</dcterms:created>
  <dcterms:modified xsi:type="dcterms:W3CDTF">2013-02-04T18:47:41Z</dcterms:modified>
</cp:coreProperties>
</file>