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1" r:id="rId3"/>
    <p:sldId id="262" r:id="rId4"/>
    <p:sldId id="263" r:id="rId5"/>
    <p:sldId id="264" r:id="rId6"/>
    <p:sldId id="260" r:id="rId7"/>
    <p:sldId id="257" r:id="rId8"/>
    <p:sldId id="258" r:id="rId9"/>
    <p:sldId id="259"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48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3CDDD3-3E61-4255-BB96-9CAF6FB68A6C}" type="datetimeFigureOut">
              <a:rPr lang="ru-RU" smtClean="0"/>
              <a:pPr/>
              <a:t>30.11.2012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0D7745-0488-468A-A03D-08E5DB77811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C0D7745-0488-468A-A03D-08E5DB778117}"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D011F6BF-B23F-4C8C-B960-D9A718E3D834}" type="datetimeFigureOut">
              <a:rPr lang="ru-RU" smtClean="0"/>
              <a:pPr/>
              <a:t>30.11.2012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18C39807-8DBF-402A-9955-DA2905C1741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011F6BF-B23F-4C8C-B960-D9A718E3D834}" type="datetimeFigureOut">
              <a:rPr lang="ru-RU" smtClean="0"/>
              <a:pPr/>
              <a:t>30.11.2012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C39807-8DBF-402A-9955-DA2905C1741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011F6BF-B23F-4C8C-B960-D9A718E3D834}" type="datetimeFigureOut">
              <a:rPr lang="ru-RU" smtClean="0"/>
              <a:pPr/>
              <a:t>30.11.2012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C39807-8DBF-402A-9955-DA2905C1741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011F6BF-B23F-4C8C-B960-D9A718E3D834}" type="datetimeFigureOut">
              <a:rPr lang="ru-RU" smtClean="0"/>
              <a:pPr/>
              <a:t>30.11.2012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18C39807-8DBF-402A-9955-DA2905C1741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D011F6BF-B23F-4C8C-B960-D9A718E3D834}" type="datetimeFigureOut">
              <a:rPr lang="ru-RU" smtClean="0"/>
              <a:pPr/>
              <a:t>30.11.2012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18C39807-8DBF-402A-9955-DA2905C1741B}"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D011F6BF-B23F-4C8C-B960-D9A718E3D834}" type="datetimeFigureOut">
              <a:rPr lang="ru-RU" smtClean="0"/>
              <a:pPr/>
              <a:t>30.11.2012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8C39807-8DBF-402A-9955-DA2905C1741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D011F6BF-B23F-4C8C-B960-D9A718E3D834}" type="datetimeFigureOut">
              <a:rPr lang="ru-RU" smtClean="0"/>
              <a:pPr/>
              <a:t>30.11.2012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18C39807-8DBF-402A-9955-DA2905C1741B}"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D011F6BF-B23F-4C8C-B960-D9A718E3D834}" type="datetimeFigureOut">
              <a:rPr lang="ru-RU" smtClean="0"/>
              <a:pPr/>
              <a:t>30.11.2012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C39807-8DBF-402A-9955-DA2905C1741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011F6BF-B23F-4C8C-B960-D9A718E3D834}" type="datetimeFigureOut">
              <a:rPr lang="ru-RU" smtClean="0"/>
              <a:pPr/>
              <a:t>30.11.2012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C39807-8DBF-402A-9955-DA2905C1741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011F6BF-B23F-4C8C-B960-D9A718E3D834}" type="datetimeFigureOut">
              <a:rPr lang="ru-RU" smtClean="0"/>
              <a:pPr/>
              <a:t>30.11.2012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C39807-8DBF-402A-9955-DA2905C1741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D011F6BF-B23F-4C8C-B960-D9A718E3D834}" type="datetimeFigureOut">
              <a:rPr lang="ru-RU" smtClean="0"/>
              <a:pPr/>
              <a:t>30.11.2012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8C39807-8DBF-402A-9955-DA2905C1741B}"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011F6BF-B23F-4C8C-B960-D9A718E3D834}" type="datetimeFigureOut">
              <a:rPr lang="ru-RU" smtClean="0"/>
              <a:pPr/>
              <a:t>30.11.2012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8C39807-8DBF-402A-9955-DA2905C1741B}"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4149080"/>
            <a:ext cx="8295456" cy="2376264"/>
          </a:xfrm>
        </p:spPr>
        <p:txBody>
          <a:bodyPr/>
          <a:lstStyle/>
          <a:p>
            <a:pPr algn="r"/>
            <a:r>
              <a:rPr lang="ru-RU" dirty="0" smtClean="0"/>
              <a:t>               </a:t>
            </a:r>
            <a:br>
              <a:rPr lang="ru-RU" dirty="0" smtClean="0"/>
            </a:br>
            <a:r>
              <a:rPr lang="ru-RU" dirty="0" smtClean="0"/>
              <a:t>                        </a:t>
            </a:r>
            <a:r>
              <a:rPr lang="ru-RU" sz="2000" dirty="0" smtClean="0">
                <a:latin typeface="Times New Roman" pitchFamily="18" charset="0"/>
                <a:cs typeface="Times New Roman" pitchFamily="18" charset="0"/>
              </a:rPr>
              <a:t>Учитель: Кириллова Раиса Петровна   </a:t>
            </a:r>
            <a:endParaRPr lang="ru-RU" sz="2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85800" y="548680"/>
            <a:ext cx="8134672" cy="648072"/>
          </a:xfrm>
        </p:spPr>
        <p:txBody>
          <a:bodyPr>
            <a:normAutofit/>
          </a:bodyPr>
          <a:lstStyle/>
          <a:p>
            <a:pPr algn="ctr"/>
            <a:r>
              <a:rPr lang="ru-RU" sz="2000" dirty="0" smtClean="0">
                <a:latin typeface="Times New Roman" pitchFamily="18" charset="0"/>
                <a:cs typeface="Times New Roman" pitchFamily="18" charset="0"/>
              </a:rPr>
              <a:t>Муниципальное бюджетное общеобразовательное учреждение гимназия</a:t>
            </a:r>
          </a:p>
          <a:p>
            <a:pPr algn="ctr"/>
            <a:endParaRPr lang="ru-RU" sz="2000" dirty="0">
              <a:latin typeface="Times New Roman" pitchFamily="18" charset="0"/>
              <a:cs typeface="Times New Roman" pitchFamily="18" charset="0"/>
            </a:endParaRPr>
          </a:p>
        </p:txBody>
      </p:sp>
      <p:sp>
        <p:nvSpPr>
          <p:cNvPr id="4" name="TextBox 3"/>
          <p:cNvSpPr txBox="1"/>
          <p:nvPr/>
        </p:nvSpPr>
        <p:spPr>
          <a:xfrm>
            <a:off x="1043608" y="1268760"/>
            <a:ext cx="7117718" cy="2092881"/>
          </a:xfrm>
          <a:prstGeom prst="rect">
            <a:avLst/>
          </a:prstGeom>
          <a:noFill/>
        </p:spPr>
        <p:txBody>
          <a:bodyPr wrap="square" rtlCol="0">
            <a:spAutoFit/>
          </a:bodyPr>
          <a:lstStyle/>
          <a:p>
            <a:r>
              <a:rPr lang="ru-RU" sz="2800" dirty="0" smtClean="0">
                <a:solidFill>
                  <a:schemeClr val="tx2"/>
                </a:solidFill>
                <a:latin typeface="Times New Roman" pitchFamily="18" charset="0"/>
                <a:cs typeface="Times New Roman" pitchFamily="18" charset="0"/>
              </a:rPr>
              <a:t>         Урок английского языка в 7 классе</a:t>
            </a:r>
          </a:p>
          <a:p>
            <a:pPr algn="ctr"/>
            <a:endParaRPr lang="ru-RU" sz="2800" dirty="0" smtClean="0">
              <a:solidFill>
                <a:schemeClr val="tx2"/>
              </a:solidFill>
              <a:latin typeface="Times New Roman" pitchFamily="18" charset="0"/>
              <a:cs typeface="Times New Roman" pitchFamily="18" charset="0"/>
            </a:endParaRPr>
          </a:p>
          <a:p>
            <a:pPr algn="ctr"/>
            <a:r>
              <a:rPr lang="en-US" sz="4000" dirty="0" smtClean="0">
                <a:solidFill>
                  <a:schemeClr val="tx2"/>
                </a:solidFill>
                <a:latin typeface="Times New Roman" pitchFamily="18" charset="0"/>
                <a:cs typeface="Times New Roman" pitchFamily="18" charset="0"/>
              </a:rPr>
              <a:t>Meeting Foreign </a:t>
            </a:r>
            <a:r>
              <a:rPr lang="en-US" sz="4000" dirty="0" smtClean="0">
                <a:solidFill>
                  <a:schemeClr val="tx2"/>
                </a:solidFill>
                <a:latin typeface="Times New Roman" pitchFamily="18" charset="0"/>
                <a:cs typeface="Times New Roman" pitchFamily="18" charset="0"/>
              </a:rPr>
              <a:t>Friends</a:t>
            </a:r>
            <a:endParaRPr lang="en-US" sz="4000" dirty="0" smtClean="0">
              <a:solidFill>
                <a:schemeClr val="tx2"/>
              </a:solidFill>
              <a:latin typeface="Times New Roman" pitchFamily="18" charset="0"/>
              <a:cs typeface="Times New Roman" pitchFamily="18" charset="0"/>
            </a:endParaRPr>
          </a:p>
          <a:p>
            <a:pPr algn="ctr"/>
            <a:r>
              <a:rPr lang="ru-RU" dirty="0" smtClean="0">
                <a:solidFill>
                  <a:schemeClr val="tx2"/>
                </a:solidFill>
                <a:latin typeface="Times New Roman" pitchFamily="18" charset="0"/>
                <a:cs typeface="Times New Roman" pitchFamily="18" charset="0"/>
              </a:rPr>
              <a:t>Встречаем зарубежных </a:t>
            </a:r>
            <a:r>
              <a:rPr lang="ru-RU" dirty="0" smtClean="0">
                <a:solidFill>
                  <a:schemeClr val="tx2"/>
                </a:solidFill>
                <a:latin typeface="Times New Roman" pitchFamily="18" charset="0"/>
                <a:cs typeface="Times New Roman" pitchFamily="18" charset="0"/>
              </a:rPr>
              <a:t>друзей</a:t>
            </a:r>
            <a:endParaRPr lang="en-US" dirty="0" smtClean="0">
              <a:solidFill>
                <a:schemeClr val="tx2"/>
              </a:solidFill>
              <a:latin typeface="Times New Roman" pitchFamily="18" charset="0"/>
              <a:cs typeface="Times New Roman" pitchFamily="18" charset="0"/>
            </a:endParaRPr>
          </a:p>
          <a:p>
            <a:pPr algn="ctr"/>
            <a:endParaRPr lang="ru-RU" sz="1600" dirty="0">
              <a:solidFill>
                <a:schemeClr val="tx2"/>
              </a:solidFill>
              <a:latin typeface="Times New Roman" pitchFamily="18" charset="0"/>
              <a:cs typeface="Times New Roman" pitchFamily="18" charset="0"/>
            </a:endParaRPr>
          </a:p>
        </p:txBody>
      </p:sp>
      <p:sp>
        <p:nvSpPr>
          <p:cNvPr id="8" name="TextBox 7"/>
          <p:cNvSpPr txBox="1"/>
          <p:nvPr/>
        </p:nvSpPr>
        <p:spPr>
          <a:xfrm>
            <a:off x="3995936" y="5877272"/>
            <a:ext cx="2749599" cy="646331"/>
          </a:xfrm>
          <a:prstGeom prst="rect">
            <a:avLst/>
          </a:prstGeom>
          <a:noFill/>
        </p:spPr>
        <p:txBody>
          <a:bodyPr wrap="none" rtlCol="0">
            <a:spAutoFit/>
          </a:bodyPr>
          <a:lstStyle/>
          <a:p>
            <a:pPr algn="ctr"/>
            <a:r>
              <a:rPr lang="ru-RU" dirty="0" smtClean="0">
                <a:solidFill>
                  <a:schemeClr val="accent2">
                    <a:lumMod val="75000"/>
                  </a:schemeClr>
                </a:solidFill>
                <a:latin typeface="Times New Roman" pitchFamily="18" charset="0"/>
                <a:cs typeface="Times New Roman" pitchFamily="18" charset="0"/>
              </a:rPr>
              <a:t>Узловая Тульской области</a:t>
            </a:r>
          </a:p>
          <a:p>
            <a:pPr algn="ctr"/>
            <a:r>
              <a:rPr lang="ru-RU" dirty="0">
                <a:solidFill>
                  <a:schemeClr val="accent2">
                    <a:lumMod val="75000"/>
                  </a:schemeClr>
                </a:solidFill>
                <a:latin typeface="Times New Roman" pitchFamily="18" charset="0"/>
                <a:cs typeface="Times New Roman" pitchFamily="18" charset="0"/>
              </a:rPr>
              <a:t> </a:t>
            </a:r>
            <a:r>
              <a:rPr lang="ru-RU" dirty="0" smtClean="0">
                <a:solidFill>
                  <a:schemeClr val="accent2">
                    <a:lumMod val="75000"/>
                  </a:schemeClr>
                </a:solidFill>
                <a:latin typeface="Times New Roman" pitchFamily="18" charset="0"/>
                <a:cs typeface="Times New Roman" pitchFamily="18" charset="0"/>
              </a:rPr>
              <a:t>2012 год</a:t>
            </a:r>
            <a:endParaRPr lang="ru-RU" dirty="0">
              <a:solidFill>
                <a:schemeClr val="accent2">
                  <a:lumMod val="75000"/>
                </a:schemeClr>
              </a:solidFill>
              <a:latin typeface="Times New Roman" pitchFamily="18" charset="0"/>
              <a:cs typeface="Times New Roman" pitchFamily="18" charset="0"/>
            </a:endParaRPr>
          </a:p>
        </p:txBody>
      </p:sp>
      <p:pic>
        <p:nvPicPr>
          <p:cNvPr id="9" name="Рисунок 8" descr="9b782fc1862c.gif"/>
          <p:cNvPicPr>
            <a:picLocks noChangeAspect="1"/>
          </p:cNvPicPr>
          <p:nvPr/>
        </p:nvPicPr>
        <p:blipFill>
          <a:blip r:embed="rId3" cstate="print"/>
          <a:stretch>
            <a:fillRect/>
          </a:stretch>
        </p:blipFill>
        <p:spPr>
          <a:xfrm>
            <a:off x="323528" y="2276872"/>
            <a:ext cx="1656000" cy="129375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7236296" y="2276872"/>
            <a:ext cx="1656000" cy="1077481"/>
          </a:xfrm>
          <a:prstGeom prst="rect">
            <a:avLst/>
          </a:prstGeom>
          <a:noFill/>
          <a:ln w="9525">
            <a:noFill/>
            <a:miter lim="800000"/>
            <a:headEnd/>
            <a:tailEnd/>
          </a:ln>
        </p:spPr>
      </p:pic>
      <p:pic>
        <p:nvPicPr>
          <p:cNvPr id="11" name="Рисунок 10" descr="Фото автора.png"/>
          <p:cNvPicPr>
            <a:picLocks noChangeAspect="1"/>
          </p:cNvPicPr>
          <p:nvPr/>
        </p:nvPicPr>
        <p:blipFill>
          <a:blip r:embed="rId5" cstate="print"/>
          <a:stretch>
            <a:fillRect/>
          </a:stretch>
        </p:blipFill>
        <p:spPr>
          <a:xfrm>
            <a:off x="467544" y="4293096"/>
            <a:ext cx="1476000" cy="2047231"/>
          </a:xfrm>
          <a:prstGeom prst="rect">
            <a:avLst/>
          </a:prstGeom>
        </p:spPr>
      </p:pic>
      <p:sp>
        <p:nvSpPr>
          <p:cNvPr id="10" name="TextBox 9"/>
          <p:cNvSpPr txBox="1"/>
          <p:nvPr/>
        </p:nvSpPr>
        <p:spPr>
          <a:xfrm>
            <a:off x="7164288" y="5445224"/>
            <a:ext cx="1492716" cy="369332"/>
          </a:xfrm>
          <a:prstGeom prst="rect">
            <a:avLst/>
          </a:prstGeom>
          <a:noFill/>
        </p:spPr>
        <p:txBody>
          <a:bodyPr wrap="square" rtlCol="0">
            <a:spAutoFit/>
          </a:bodyPr>
          <a:lstStyle/>
          <a:p>
            <a:r>
              <a:rPr lang="ru-RU" dirty="0" smtClean="0">
                <a:solidFill>
                  <a:schemeClr val="tx2"/>
                </a:solidFill>
              </a:rPr>
              <a:t>216-095-850</a:t>
            </a:r>
            <a:endParaRPr lang="ru-RU"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                            Short ANSWERS</a:t>
            </a:r>
            <a:endParaRPr lang="ru-RU" sz="2800" dirty="0">
              <a:latin typeface="Times New Roman" pitchFamily="18" charset="0"/>
              <a:cs typeface="Times New Roman" pitchFamily="18" charset="0"/>
            </a:endParaRPr>
          </a:p>
        </p:txBody>
      </p:sp>
      <p:pic>
        <p:nvPicPr>
          <p:cNvPr id="4" name="Содержимое 3" descr="Flashcards - Play - Google Chrome_2012-11-30_02-33-19.png"/>
          <p:cNvPicPr>
            <a:picLocks noGrp="1" noChangeAspect="1"/>
          </p:cNvPicPr>
          <p:nvPr>
            <p:ph idx="1"/>
          </p:nvPr>
        </p:nvPicPr>
        <p:blipFill>
          <a:blip r:embed="rId2" cstate="print"/>
          <a:stretch>
            <a:fillRect/>
          </a:stretch>
        </p:blipFill>
        <p:spPr>
          <a:xfrm>
            <a:off x="323528" y="1196744"/>
            <a:ext cx="4824000" cy="2653611"/>
          </a:xfrm>
        </p:spPr>
      </p:pic>
      <p:pic>
        <p:nvPicPr>
          <p:cNvPr id="5" name="Рисунок 4" descr="Flashcards - Play - Google Chrome_2012-11-30_02-34-51.png"/>
          <p:cNvPicPr>
            <a:picLocks noChangeAspect="1"/>
          </p:cNvPicPr>
          <p:nvPr/>
        </p:nvPicPr>
        <p:blipFill>
          <a:blip r:embed="rId3" cstate="print"/>
          <a:stretch>
            <a:fillRect/>
          </a:stretch>
        </p:blipFill>
        <p:spPr>
          <a:xfrm>
            <a:off x="3419872" y="3717032"/>
            <a:ext cx="5076000" cy="280264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800" dirty="0" smtClean="0">
                <a:latin typeface="Times New Roman" pitchFamily="18" charset="0"/>
                <a:cs typeface="Times New Roman" pitchFamily="18" charset="0"/>
              </a:rPr>
              <a:t>Short Answers</a:t>
            </a:r>
            <a:endParaRPr lang="ru-RU" sz="2800" dirty="0">
              <a:latin typeface="Times New Roman" pitchFamily="18" charset="0"/>
              <a:cs typeface="Times New Roman" pitchFamily="18" charset="0"/>
            </a:endParaRPr>
          </a:p>
        </p:txBody>
      </p:sp>
      <p:pic>
        <p:nvPicPr>
          <p:cNvPr id="4" name="Содержимое 3" descr="Flashcards - Play - Google Chrome_2012-11-30_02-35-45.png"/>
          <p:cNvPicPr>
            <a:picLocks noGrp="1" noChangeAspect="1"/>
          </p:cNvPicPr>
          <p:nvPr>
            <p:ph idx="1"/>
          </p:nvPr>
        </p:nvPicPr>
        <p:blipFill>
          <a:blip r:embed="rId2" cstate="print"/>
          <a:stretch>
            <a:fillRect/>
          </a:stretch>
        </p:blipFill>
        <p:spPr>
          <a:xfrm>
            <a:off x="251520" y="1124745"/>
            <a:ext cx="4860000" cy="2745853"/>
          </a:xfrm>
        </p:spPr>
      </p:pic>
      <p:pic>
        <p:nvPicPr>
          <p:cNvPr id="5" name="Рисунок 4" descr="Flashcards - Play - Google Chrome_2012-11-30_02-36-37.png"/>
          <p:cNvPicPr>
            <a:picLocks noChangeAspect="1"/>
          </p:cNvPicPr>
          <p:nvPr/>
        </p:nvPicPr>
        <p:blipFill>
          <a:blip r:embed="rId3" cstate="print"/>
          <a:stretch>
            <a:fillRect/>
          </a:stretch>
        </p:blipFill>
        <p:spPr>
          <a:xfrm>
            <a:off x="3923928" y="3789040"/>
            <a:ext cx="4968000" cy="27837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800" dirty="0" smtClean="0">
                <a:latin typeface="Times New Roman" pitchFamily="18" charset="0"/>
                <a:cs typeface="Times New Roman" pitchFamily="18" charset="0"/>
              </a:rPr>
              <a:t>Remember the answer</a:t>
            </a:r>
            <a:endParaRPr lang="ru-RU" sz="2800" dirty="0">
              <a:latin typeface="Times New Roman" pitchFamily="18" charset="0"/>
              <a:cs typeface="Times New Roman" pitchFamily="18" charset="0"/>
            </a:endParaRPr>
          </a:p>
        </p:txBody>
      </p:sp>
      <p:pic>
        <p:nvPicPr>
          <p:cNvPr id="4" name="Содержимое 3" descr="Flashcards - Play - Google Chrome_2012-11-30_02-37-22.png"/>
          <p:cNvPicPr>
            <a:picLocks noGrp="1" noChangeAspect="1"/>
          </p:cNvPicPr>
          <p:nvPr>
            <p:ph idx="1"/>
          </p:nvPr>
        </p:nvPicPr>
        <p:blipFill>
          <a:blip r:embed="rId2" cstate="print"/>
          <a:stretch>
            <a:fillRect/>
          </a:stretch>
        </p:blipFill>
        <p:spPr>
          <a:xfrm>
            <a:off x="467544" y="1340768"/>
            <a:ext cx="4320000" cy="2374509"/>
          </a:xfrm>
        </p:spPr>
      </p:pic>
      <p:pic>
        <p:nvPicPr>
          <p:cNvPr id="5" name="Рисунок 4" descr="Flashcards - Play - Google Chrome_2012-11-30_02-37-59.png"/>
          <p:cNvPicPr>
            <a:picLocks noChangeAspect="1"/>
          </p:cNvPicPr>
          <p:nvPr/>
        </p:nvPicPr>
        <p:blipFill>
          <a:blip r:embed="rId3" cstate="print"/>
          <a:stretch>
            <a:fillRect/>
          </a:stretch>
        </p:blipFill>
        <p:spPr>
          <a:xfrm>
            <a:off x="3347864" y="3789040"/>
            <a:ext cx="5191125" cy="25717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800" dirty="0" smtClean="0">
                <a:latin typeface="Times New Roman" pitchFamily="18" charset="0"/>
                <a:cs typeface="Times New Roman" pitchFamily="18" charset="0"/>
              </a:rPr>
              <a:t>Type the answer in</a:t>
            </a:r>
            <a:endParaRPr lang="ru-RU" sz="2800" dirty="0">
              <a:latin typeface="Times New Roman" pitchFamily="18" charset="0"/>
              <a:cs typeface="Times New Roman" pitchFamily="18" charset="0"/>
            </a:endParaRPr>
          </a:p>
        </p:txBody>
      </p:sp>
      <p:pic>
        <p:nvPicPr>
          <p:cNvPr id="4" name="Содержимое 3" descr="Flashcards - Play - Google Chrome_2012-11-30_02-40-09.png"/>
          <p:cNvPicPr>
            <a:picLocks noGrp="1" noChangeAspect="1"/>
          </p:cNvPicPr>
          <p:nvPr>
            <p:ph idx="1"/>
          </p:nvPr>
        </p:nvPicPr>
        <p:blipFill>
          <a:blip r:embed="rId2" cstate="print"/>
          <a:stretch>
            <a:fillRect/>
          </a:stretch>
        </p:blipFill>
        <p:spPr>
          <a:xfrm>
            <a:off x="395536" y="1268773"/>
            <a:ext cx="4572000" cy="2574227"/>
          </a:xfrm>
        </p:spPr>
      </p:pic>
      <p:pic>
        <p:nvPicPr>
          <p:cNvPr id="5" name="Рисунок 4" descr="Flashcards - Play - Google Chrome_2012-11-30_02-41-13.png"/>
          <p:cNvPicPr>
            <a:picLocks noChangeAspect="1"/>
          </p:cNvPicPr>
          <p:nvPr/>
        </p:nvPicPr>
        <p:blipFill>
          <a:blip r:embed="rId3" cstate="print"/>
          <a:stretch>
            <a:fillRect/>
          </a:stretch>
        </p:blipFill>
        <p:spPr>
          <a:xfrm>
            <a:off x="4211960" y="4077072"/>
            <a:ext cx="4356000" cy="252803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Difficult  Phrases  in  the Film:</a:t>
            </a:r>
            <a:endParaRPr lang="ru-RU" dirty="0" smtClean="0"/>
          </a:p>
        </p:txBody>
      </p:sp>
      <p:sp>
        <p:nvSpPr>
          <p:cNvPr id="3" name="Содержимое 2"/>
          <p:cNvSpPr>
            <a:spLocks noGrp="1"/>
          </p:cNvSpPr>
          <p:nvPr>
            <p:ph idx="1"/>
          </p:nvPr>
        </p:nvSpPr>
        <p:spPr>
          <a:xfrm>
            <a:off x="304800" y="1268760"/>
            <a:ext cx="8686800" cy="4811365"/>
          </a:xfrm>
        </p:spPr>
        <p:txBody>
          <a:bodyPr>
            <a:normAutofit fontScale="25000" lnSpcReduction="20000"/>
          </a:bodyPr>
          <a:lstStyle/>
          <a:p>
            <a:pPr>
              <a:buNone/>
            </a:pPr>
            <a:endParaRPr lang="ru-RU" dirty="0" smtClean="0"/>
          </a:p>
          <a:p>
            <a:r>
              <a:rPr lang="en-US" sz="6400" dirty="0" smtClean="0">
                <a:latin typeface="Times New Roman" pitchFamily="18" charset="0"/>
                <a:cs typeface="Times New Roman" pitchFamily="18" charset="0"/>
              </a:rPr>
              <a:t>… in the heart of  Russia – </a:t>
            </a:r>
            <a:r>
              <a:rPr lang="ru-RU" sz="6400" dirty="0" smtClean="0">
                <a:latin typeface="Times New Roman" pitchFamily="18" charset="0"/>
                <a:cs typeface="Times New Roman" pitchFamily="18" charset="0"/>
              </a:rPr>
              <a:t>в сердце России</a:t>
            </a:r>
          </a:p>
          <a:p>
            <a:r>
              <a:rPr lang="en-US" sz="6400" dirty="0" smtClean="0">
                <a:latin typeface="Times New Roman" pitchFamily="18" charset="0"/>
                <a:cs typeface="Times New Roman" pitchFamily="18" charset="0"/>
              </a:rPr>
              <a:t>… the land of skilled workmen – </a:t>
            </a:r>
            <a:r>
              <a:rPr lang="ru-RU" sz="6400" dirty="0" smtClean="0">
                <a:latin typeface="Times New Roman" pitchFamily="18" charset="0"/>
                <a:cs typeface="Times New Roman" pitchFamily="18" charset="0"/>
              </a:rPr>
              <a:t>край умельцев</a:t>
            </a:r>
          </a:p>
          <a:p>
            <a:r>
              <a:rPr lang="en-US" sz="6400" dirty="0" smtClean="0">
                <a:latin typeface="Times New Roman" pitchFamily="18" charset="0"/>
                <a:cs typeface="Times New Roman" pitchFamily="18" charset="0"/>
              </a:rPr>
              <a:t>… the first Field of Russian Glory – </a:t>
            </a:r>
            <a:r>
              <a:rPr lang="ru-RU" sz="6400" dirty="0" smtClean="0">
                <a:latin typeface="Times New Roman" pitchFamily="18" charset="0"/>
                <a:cs typeface="Times New Roman" pitchFamily="18" charset="0"/>
              </a:rPr>
              <a:t>первое Поле русской славы</a:t>
            </a:r>
          </a:p>
          <a:p>
            <a:r>
              <a:rPr lang="en-US" sz="6400" dirty="0" smtClean="0">
                <a:latin typeface="Times New Roman" pitchFamily="18" charset="0"/>
                <a:cs typeface="Times New Roman" pitchFamily="18" charset="0"/>
              </a:rPr>
              <a:t>… was mentioned in a chronicle in…- </a:t>
            </a:r>
            <a:r>
              <a:rPr lang="ru-RU" sz="6400" dirty="0" smtClean="0">
                <a:latin typeface="Times New Roman" pitchFamily="18" charset="0"/>
                <a:cs typeface="Times New Roman" pitchFamily="18" charset="0"/>
              </a:rPr>
              <a:t>упоминалось в хронике</a:t>
            </a:r>
          </a:p>
          <a:p>
            <a:r>
              <a:rPr lang="ru-RU" sz="6400" dirty="0" smtClean="0">
                <a:latin typeface="Times New Roman" pitchFamily="18" charset="0"/>
                <a:cs typeface="Times New Roman" pitchFamily="18" charset="0"/>
              </a:rPr>
              <a:t>… </a:t>
            </a:r>
            <a:r>
              <a:rPr lang="en-US" sz="6400" dirty="0" smtClean="0">
                <a:latin typeface="Times New Roman" pitchFamily="18" charset="0"/>
                <a:cs typeface="Times New Roman" pitchFamily="18" charset="0"/>
              </a:rPr>
              <a:t>is connected … </a:t>
            </a:r>
            <a:r>
              <a:rPr lang="ru-RU" sz="6400" dirty="0" smtClean="0">
                <a:latin typeface="Times New Roman" pitchFamily="18" charset="0"/>
                <a:cs typeface="Times New Roman" pitchFamily="18" charset="0"/>
              </a:rPr>
              <a:t>связана…</a:t>
            </a:r>
          </a:p>
          <a:p>
            <a:r>
              <a:rPr lang="en-US" sz="6400" dirty="0" smtClean="0">
                <a:latin typeface="Times New Roman" pitchFamily="18" charset="0"/>
                <a:cs typeface="Times New Roman" pitchFamily="18" charset="0"/>
              </a:rPr>
              <a:t>… In 1712 under Peter’s the First direction the first </a:t>
            </a:r>
            <a:r>
              <a:rPr lang="en-US" sz="6400" dirty="0" err="1" smtClean="0">
                <a:latin typeface="Times New Roman" pitchFamily="18" charset="0"/>
                <a:cs typeface="Times New Roman" pitchFamily="18" charset="0"/>
              </a:rPr>
              <a:t>armoury</a:t>
            </a:r>
            <a:r>
              <a:rPr lang="en-US" sz="6400" dirty="0" smtClean="0">
                <a:latin typeface="Times New Roman" pitchFamily="18" charset="0"/>
                <a:cs typeface="Times New Roman" pitchFamily="18" charset="0"/>
              </a:rPr>
              <a:t> enterprise was built – </a:t>
            </a:r>
            <a:endParaRPr lang="ru-RU" sz="6400" dirty="0" smtClean="0">
              <a:latin typeface="Times New Roman" pitchFamily="18" charset="0"/>
              <a:cs typeface="Times New Roman" pitchFamily="18" charset="0"/>
            </a:endParaRPr>
          </a:p>
          <a:p>
            <a:r>
              <a:rPr lang="ru-RU" sz="6400" dirty="0" smtClean="0">
                <a:latin typeface="Times New Roman" pitchFamily="18" charset="0"/>
                <a:cs typeface="Times New Roman" pitchFamily="18" charset="0"/>
              </a:rPr>
              <a:t>     по указу Петра </a:t>
            </a:r>
            <a:r>
              <a:rPr lang="en-US" sz="6400" dirty="0" smtClean="0">
                <a:latin typeface="Times New Roman" pitchFamily="18" charset="0"/>
                <a:cs typeface="Times New Roman" pitchFamily="18" charset="0"/>
              </a:rPr>
              <a:t>I </a:t>
            </a:r>
            <a:r>
              <a:rPr lang="ru-RU" sz="6400" dirty="0" smtClean="0">
                <a:latin typeface="Times New Roman" pitchFamily="18" charset="0"/>
                <a:cs typeface="Times New Roman" pitchFamily="18" charset="0"/>
              </a:rPr>
              <a:t>был построен первый  оружейный завод</a:t>
            </a:r>
          </a:p>
          <a:p>
            <a:r>
              <a:rPr lang="ru-RU" sz="6400" dirty="0" smtClean="0">
                <a:latin typeface="Times New Roman" pitchFamily="18" charset="0"/>
                <a:cs typeface="Times New Roman" pitchFamily="18" charset="0"/>
              </a:rPr>
              <a:t>…</a:t>
            </a:r>
            <a:r>
              <a:rPr lang="en-US" sz="6400" dirty="0" smtClean="0">
                <a:latin typeface="Times New Roman" pitchFamily="18" charset="0"/>
                <a:cs typeface="Times New Roman" pitchFamily="18" charset="0"/>
              </a:rPr>
              <a:t>Taking into account a historic importance of the Tula Arms Plant the Tula </a:t>
            </a:r>
            <a:r>
              <a:rPr lang="en-US" sz="6400" dirty="0" err="1" smtClean="0">
                <a:latin typeface="Times New Roman" pitchFamily="18" charset="0"/>
                <a:cs typeface="Times New Roman" pitchFamily="18" charset="0"/>
              </a:rPr>
              <a:t>Armoury</a:t>
            </a:r>
            <a:r>
              <a:rPr lang="en-US" sz="6400" dirty="0" smtClean="0">
                <a:latin typeface="Times New Roman" pitchFamily="18" charset="0"/>
                <a:cs typeface="Times New Roman" pitchFamily="18" charset="0"/>
              </a:rPr>
              <a:t> Museum was organized in </a:t>
            </a:r>
            <a:r>
              <a:rPr lang="ru-RU" sz="6400" dirty="0" smtClean="0">
                <a:latin typeface="Times New Roman" pitchFamily="18" charset="0"/>
                <a:cs typeface="Times New Roman" pitchFamily="18" charset="0"/>
              </a:rPr>
              <a:t>1920  -  Принимая во внимание историческое значение Тульского оружейного завода был организован  музей оружия в 1920 году.</a:t>
            </a:r>
          </a:p>
          <a:p>
            <a:r>
              <a:rPr lang="en-US" sz="6400" dirty="0" smtClean="0">
                <a:latin typeface="Times New Roman" pitchFamily="18" charset="0"/>
                <a:cs typeface="Times New Roman" pitchFamily="18" charset="0"/>
              </a:rPr>
              <a:t>… It retains much surprising about the history of fire-arms production and mastership …</a:t>
            </a:r>
            <a:endParaRPr lang="ru-RU" sz="6400" dirty="0" smtClean="0">
              <a:latin typeface="Times New Roman" pitchFamily="18" charset="0"/>
              <a:cs typeface="Times New Roman" pitchFamily="18" charset="0"/>
            </a:endParaRPr>
          </a:p>
          <a:p>
            <a:r>
              <a:rPr lang="ru-RU" sz="6400" dirty="0" smtClean="0">
                <a:latin typeface="Times New Roman" pitchFamily="18" charset="0"/>
                <a:cs typeface="Times New Roman" pitchFamily="18" charset="0"/>
              </a:rPr>
              <a:t>    Он сохраняет много удивительного об истории оружейного производства и мастерства…</a:t>
            </a:r>
          </a:p>
          <a:p>
            <a:r>
              <a:rPr lang="ru-RU" sz="6400" dirty="0" smtClean="0">
                <a:latin typeface="Times New Roman" pitchFamily="18" charset="0"/>
                <a:cs typeface="Times New Roman" pitchFamily="18" charset="0"/>
              </a:rPr>
              <a:t>…</a:t>
            </a:r>
            <a:r>
              <a:rPr lang="en-US" sz="6400" dirty="0" smtClean="0">
                <a:latin typeface="Times New Roman" pitchFamily="18" charset="0"/>
                <a:cs typeface="Times New Roman" pitchFamily="18" charset="0"/>
              </a:rPr>
              <a:t> unique models – </a:t>
            </a:r>
            <a:r>
              <a:rPr lang="ru-RU" sz="6400" dirty="0" smtClean="0">
                <a:latin typeface="Times New Roman" pitchFamily="18" charset="0"/>
                <a:cs typeface="Times New Roman" pitchFamily="18" charset="0"/>
              </a:rPr>
              <a:t>уникальные образцы</a:t>
            </a:r>
          </a:p>
          <a:p>
            <a:r>
              <a:rPr lang="ru-RU" sz="6400" dirty="0" smtClean="0">
                <a:latin typeface="Times New Roman" pitchFamily="18" charset="0"/>
                <a:cs typeface="Times New Roman" pitchFamily="18" charset="0"/>
              </a:rPr>
              <a:t>… </a:t>
            </a:r>
            <a:r>
              <a:rPr lang="en-US" sz="6400" dirty="0" smtClean="0">
                <a:latin typeface="Times New Roman" pitchFamily="18" charset="0"/>
                <a:cs typeface="Times New Roman" pitchFamily="18" charset="0"/>
              </a:rPr>
              <a:t>an impregnable fortress –</a:t>
            </a:r>
            <a:r>
              <a:rPr lang="ru-RU" sz="6400" dirty="0" smtClean="0">
                <a:latin typeface="Times New Roman" pitchFamily="18" charset="0"/>
                <a:cs typeface="Times New Roman" pitchFamily="18" charset="0"/>
              </a:rPr>
              <a:t> неприступная  крепость</a:t>
            </a:r>
          </a:p>
          <a:p>
            <a:r>
              <a:rPr lang="en-US" sz="6400" dirty="0" smtClean="0">
                <a:latin typeface="Times New Roman" pitchFamily="18" charset="0"/>
                <a:cs typeface="Times New Roman" pitchFamily="18" charset="0"/>
              </a:rPr>
              <a:t>… A Russian singer is Tula accordion! – </a:t>
            </a:r>
            <a:r>
              <a:rPr lang="ru-RU" sz="6400" dirty="0" smtClean="0">
                <a:latin typeface="Times New Roman" pitchFamily="18" charset="0"/>
                <a:cs typeface="Times New Roman" pitchFamily="18" charset="0"/>
              </a:rPr>
              <a:t>Русская певунья </a:t>
            </a:r>
            <a:r>
              <a:rPr lang="en-US" sz="6400" dirty="0" smtClean="0">
                <a:latin typeface="Times New Roman" pitchFamily="18" charset="0"/>
                <a:cs typeface="Times New Roman" pitchFamily="18" charset="0"/>
              </a:rPr>
              <a:t>– </a:t>
            </a:r>
            <a:r>
              <a:rPr lang="ru-RU" sz="6400" dirty="0" smtClean="0">
                <a:latin typeface="Times New Roman" pitchFamily="18" charset="0"/>
                <a:cs typeface="Times New Roman" pitchFamily="18" charset="0"/>
              </a:rPr>
              <a:t>Тульская гармонь</a:t>
            </a:r>
            <a:r>
              <a:rPr lang="en-US" sz="6400" dirty="0" smtClean="0">
                <a:latin typeface="Times New Roman" pitchFamily="18" charset="0"/>
                <a:cs typeface="Times New Roman" pitchFamily="18" charset="0"/>
              </a:rPr>
              <a:t>!</a:t>
            </a:r>
            <a:endParaRPr lang="ru-RU" sz="6400" dirty="0" smtClean="0">
              <a:latin typeface="Times New Roman" pitchFamily="18" charset="0"/>
              <a:cs typeface="Times New Roman" pitchFamily="18" charset="0"/>
            </a:endParaRPr>
          </a:p>
          <a:p>
            <a:r>
              <a:rPr lang="en-US" sz="6400" dirty="0" smtClean="0">
                <a:latin typeface="Times New Roman" pitchFamily="18" charset="0"/>
                <a:cs typeface="Times New Roman" pitchFamily="18" charset="0"/>
              </a:rPr>
              <a:t>…It is the main part of folk singing and dancing in a ring – </a:t>
            </a:r>
            <a:r>
              <a:rPr lang="ru-RU" sz="6400" dirty="0" smtClean="0">
                <a:latin typeface="Times New Roman" pitchFamily="18" charset="0"/>
                <a:cs typeface="Times New Roman" pitchFamily="18" charset="0"/>
              </a:rPr>
              <a:t>Это главная часть хороводов и народного пения</a:t>
            </a:r>
            <a:r>
              <a:rPr lang="en-US" sz="6400" dirty="0" smtClean="0">
                <a:latin typeface="Times New Roman" pitchFamily="18" charset="0"/>
                <a:cs typeface="Times New Roman" pitchFamily="18" charset="0"/>
              </a:rPr>
              <a:t>.</a:t>
            </a:r>
            <a:endParaRPr lang="ru-RU" sz="6400" dirty="0" smtClean="0">
              <a:latin typeface="Times New Roman" pitchFamily="18" charset="0"/>
              <a:cs typeface="Times New Roman" pitchFamily="18" charset="0"/>
            </a:endParaRPr>
          </a:p>
          <a:p>
            <a:r>
              <a:rPr lang="en-US" sz="6400" dirty="0" smtClean="0">
                <a:latin typeface="Times New Roman" pitchFamily="18" charset="0"/>
                <a:cs typeface="Times New Roman" pitchFamily="18" charset="0"/>
              </a:rPr>
              <a:t>… Nobody knows where a samovar appeared for the first time, but one thing is clear: it’s a Russian invention.  </a:t>
            </a:r>
            <a:r>
              <a:rPr lang="ru-RU" sz="6400" dirty="0" smtClean="0">
                <a:latin typeface="Times New Roman" pitchFamily="18" charset="0"/>
                <a:cs typeface="Times New Roman" pitchFamily="18" charset="0"/>
              </a:rPr>
              <a:t>– Никто не знает, где впервые появились самовары, но ясно одно: это русское изобретение.</a:t>
            </a:r>
            <a:endParaRPr lang="ru-RU" sz="6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en-US" dirty="0" smtClean="0">
                <a:latin typeface="Times New Roman" pitchFamily="18" charset="0"/>
                <a:cs typeface="Times New Roman" pitchFamily="18" charset="0"/>
              </a:rPr>
              <a:t>My Native Land</a:t>
            </a:r>
            <a:endParaRPr lang="ru-RU" dirty="0">
              <a:latin typeface="Times New Roman" pitchFamily="18" charset="0"/>
              <a:cs typeface="Times New Roman" pitchFamily="18" charset="0"/>
            </a:endParaRPr>
          </a:p>
        </p:txBody>
      </p:sp>
      <p:pic>
        <p:nvPicPr>
          <p:cNvPr id="5" name="Рисунок 4" descr="сканирование0012.jpg"/>
          <p:cNvPicPr>
            <a:picLocks noChangeAspect="1"/>
          </p:cNvPicPr>
          <p:nvPr/>
        </p:nvPicPr>
        <p:blipFill>
          <a:blip r:embed="rId2" cstate="print"/>
          <a:stretch>
            <a:fillRect/>
          </a:stretch>
        </p:blipFill>
        <p:spPr>
          <a:xfrm>
            <a:off x="395536" y="1628803"/>
            <a:ext cx="2412000" cy="3342946"/>
          </a:xfrm>
          <a:prstGeom prst="rect">
            <a:avLst/>
          </a:prstGeom>
        </p:spPr>
      </p:pic>
      <p:sp>
        <p:nvSpPr>
          <p:cNvPr id="7" name="TextBox 6"/>
          <p:cNvSpPr txBox="1"/>
          <p:nvPr/>
        </p:nvSpPr>
        <p:spPr>
          <a:xfrm>
            <a:off x="2843808" y="1628800"/>
            <a:ext cx="5976664" cy="3754874"/>
          </a:xfrm>
          <a:prstGeom prst="rect">
            <a:avLst/>
          </a:prstGeom>
          <a:noFill/>
        </p:spPr>
        <p:txBody>
          <a:bodyPr wrap="square" rtlCol="0">
            <a:spAutoFit/>
          </a:bodyPr>
          <a:lstStyle/>
          <a:p>
            <a:r>
              <a:rPr lang="en-US" sz="2000" dirty="0">
                <a:latin typeface="Times New Roman" pitchFamily="18" charset="0"/>
                <a:cs typeface="Times New Roman" pitchFamily="18" charset="0"/>
              </a:rPr>
              <a:t>We live in </a:t>
            </a:r>
            <a:r>
              <a:rPr lang="en-US" sz="2000" dirty="0" smtClean="0">
                <a:solidFill>
                  <a:srgbClr val="C00000"/>
                </a:solidFill>
                <a:latin typeface="Times New Roman" pitchFamily="18" charset="0"/>
                <a:cs typeface="Times New Roman" pitchFamily="18" charset="0"/>
              </a:rPr>
              <a:t>_Tula  region_.</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It’s the land of  </a:t>
            </a:r>
            <a:r>
              <a:rPr lang="en-US" sz="2000" dirty="0" smtClean="0">
                <a:latin typeface="Times New Roman" pitchFamily="18" charset="0"/>
                <a:cs typeface="Times New Roman" pitchFamily="18" charset="0"/>
              </a:rPr>
              <a:t>2</a:t>
            </a:r>
            <a:r>
              <a:rPr lang="en-US" sz="2000" dirty="0" smtClean="0">
                <a:solidFill>
                  <a:srgbClr val="C00000"/>
                </a:solidFill>
                <a:latin typeface="Times New Roman" pitchFamily="18" charset="0"/>
                <a:cs typeface="Times New Roman" pitchFamily="18" charset="0"/>
              </a:rPr>
              <a:t>_rivers_:</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the</a:t>
            </a:r>
            <a:r>
              <a:rPr lang="en-US" sz="2000" dirty="0" err="1" smtClean="0">
                <a:solidFill>
                  <a:srgbClr val="C00000"/>
                </a:solidFill>
                <a:latin typeface="Times New Roman" pitchFamily="18" charset="0"/>
                <a:cs typeface="Times New Roman" pitchFamily="18" charset="0"/>
              </a:rPr>
              <a:t>_Oka</a:t>
            </a:r>
            <a:r>
              <a:rPr lang="en-US" sz="2000" dirty="0" smtClean="0">
                <a:solidFill>
                  <a:srgbClr val="C00000"/>
                </a:solidFill>
                <a:latin typeface="Times New Roman" pitchFamily="18" charset="0"/>
                <a:cs typeface="Times New Roman" pitchFamily="18" charset="0"/>
              </a:rPr>
              <a:t>_</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and </a:t>
            </a:r>
            <a:r>
              <a:rPr lang="en-US" sz="2000" dirty="0" err="1">
                <a:latin typeface="Times New Roman" pitchFamily="18" charset="0"/>
                <a:cs typeface="Times New Roman" pitchFamily="18" charset="0"/>
              </a:rPr>
              <a:t>the</a:t>
            </a:r>
            <a:r>
              <a:rPr lang="en-US" sz="2000" dirty="0" err="1" smtClean="0">
                <a:solidFill>
                  <a:srgbClr val="C00000"/>
                </a:solidFill>
                <a:latin typeface="Times New Roman" pitchFamily="18" charset="0"/>
                <a:cs typeface="Times New Roman" pitchFamily="18" charset="0"/>
              </a:rPr>
              <a:t>__Don</a:t>
            </a:r>
            <a:r>
              <a:rPr lang="en-US" sz="2000" dirty="0" smtClean="0">
                <a:solidFill>
                  <a:srgbClr val="C00000"/>
                </a:solidFill>
                <a:latin typeface="Times New Roman" pitchFamily="18" charset="0"/>
                <a:cs typeface="Times New Roman" pitchFamily="18" charset="0"/>
              </a:rPr>
              <a:t>__.</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It’s the land </a:t>
            </a:r>
            <a:r>
              <a:rPr lang="en-US" sz="2000" dirty="0" err="1">
                <a:latin typeface="Times New Roman" pitchFamily="18" charset="0"/>
                <a:cs typeface="Times New Roman" pitchFamily="18" charset="0"/>
              </a:rPr>
              <a:t>of</a:t>
            </a:r>
            <a:r>
              <a:rPr lang="en-US" sz="2000" dirty="0" err="1" smtClean="0">
                <a:solidFill>
                  <a:srgbClr val="C00000"/>
                </a:solidFill>
                <a:latin typeface="Times New Roman" pitchFamily="18" charset="0"/>
                <a:cs typeface="Times New Roman" pitchFamily="18" charset="0"/>
              </a:rPr>
              <a:t>__beautiful</a:t>
            </a:r>
            <a:r>
              <a:rPr lang="en-US" sz="2000" dirty="0" smtClean="0">
                <a:solidFill>
                  <a:srgbClr val="C00000"/>
                </a:solidFill>
                <a:latin typeface="Times New Roman" pitchFamily="18" charset="0"/>
                <a:cs typeface="Times New Roman" pitchFamily="18" charset="0"/>
              </a:rPr>
              <a:t>___</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nature. It’s the land of </a:t>
            </a:r>
            <a:r>
              <a:rPr lang="en-US" sz="2000" dirty="0" smtClean="0">
                <a:solidFill>
                  <a:srgbClr val="C00000"/>
                </a:solidFill>
                <a:latin typeface="Times New Roman" pitchFamily="18" charset="0"/>
                <a:cs typeface="Times New Roman" pitchFamily="18" charset="0"/>
              </a:rPr>
              <a:t>__national__</a:t>
            </a:r>
            <a:endParaRPr lang="ru-RU" sz="2000" dirty="0">
              <a:solidFill>
                <a:srgbClr val="C00000"/>
              </a:solidFill>
              <a:latin typeface="Times New Roman" pitchFamily="18" charset="0"/>
              <a:cs typeface="Times New Roman" pitchFamily="18" charset="0"/>
            </a:endParaRPr>
          </a:p>
          <a:p>
            <a:r>
              <a:rPr lang="en-US" sz="2000" dirty="0">
                <a:latin typeface="Times New Roman" pitchFamily="18" charset="0"/>
                <a:cs typeface="Times New Roman" pitchFamily="18" charset="0"/>
              </a:rPr>
              <a:t>traditions.</a:t>
            </a:r>
            <a:endParaRPr lang="ru-RU"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Our region is </a:t>
            </a:r>
            <a:r>
              <a:rPr lang="en-US" sz="2000" dirty="0" smtClean="0">
                <a:solidFill>
                  <a:srgbClr val="C00000"/>
                </a:solidFill>
                <a:latin typeface="Times New Roman" pitchFamily="18" charset="0"/>
                <a:cs typeface="Times New Roman" pitchFamily="18" charset="0"/>
              </a:rPr>
              <a:t>_famous__</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for </a:t>
            </a:r>
            <a:r>
              <a:rPr lang="en-US" sz="2000" dirty="0" smtClean="0">
                <a:solidFill>
                  <a:srgbClr val="C00000"/>
                </a:solidFill>
                <a:latin typeface="Times New Roman" pitchFamily="18" charset="0"/>
                <a:cs typeface="Times New Roman" pitchFamily="18" charset="0"/>
              </a:rPr>
              <a:t>__</a:t>
            </a:r>
            <a:r>
              <a:rPr lang="en-US" sz="2000" dirty="0" err="1" smtClean="0">
                <a:solidFill>
                  <a:srgbClr val="C00000"/>
                </a:solidFill>
                <a:latin typeface="Times New Roman" pitchFamily="18" charset="0"/>
                <a:cs typeface="Times New Roman" pitchFamily="18" charset="0"/>
              </a:rPr>
              <a:t>cakes__</a:t>
            </a:r>
            <a:r>
              <a:rPr lang="en-US" sz="2000" dirty="0" err="1" smtClean="0">
                <a:latin typeface="Times New Roman" pitchFamily="18" charset="0"/>
                <a:cs typeface="Times New Roman" pitchFamily="18" charset="0"/>
              </a:rPr>
              <a:t>and</a:t>
            </a:r>
            <a:r>
              <a:rPr lang="en-US" sz="2000" dirty="0" smtClean="0">
                <a:latin typeface="Times New Roman" pitchFamily="18" charset="0"/>
                <a:cs typeface="Times New Roman" pitchFamily="18" charset="0"/>
              </a:rPr>
              <a:t> </a:t>
            </a:r>
            <a:r>
              <a:rPr lang="en-US" sz="2000" dirty="0" smtClean="0">
                <a:solidFill>
                  <a:srgbClr val="C00000"/>
                </a:solidFill>
                <a:latin typeface="Times New Roman" pitchFamily="18" charset="0"/>
                <a:cs typeface="Times New Roman" pitchFamily="18" charset="0"/>
              </a:rPr>
              <a:t>_samovars_.</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They are </a:t>
            </a:r>
            <a:r>
              <a:rPr lang="en-US" sz="2000" dirty="0" smtClean="0">
                <a:solidFill>
                  <a:srgbClr val="C00000"/>
                </a:solidFill>
                <a:latin typeface="Times New Roman" pitchFamily="18" charset="0"/>
                <a:cs typeface="Times New Roman" pitchFamily="18" charset="0"/>
              </a:rPr>
              <a:t>_symbols__</a:t>
            </a:r>
            <a:r>
              <a:rPr lang="en-US" sz="2000" dirty="0" smtClean="0">
                <a:latin typeface="Times New Roman" pitchFamily="18" charset="0"/>
                <a:cs typeface="Times New Roman" pitchFamily="18" charset="0"/>
              </a:rPr>
              <a:t> of  hospitality</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solidFill>
                  <a:srgbClr val="C00000"/>
                </a:solidFill>
                <a:latin typeface="Times New Roman" pitchFamily="18" charset="0"/>
                <a:cs typeface="Times New Roman" pitchFamily="18" charset="0"/>
              </a:rPr>
              <a:t>___</a:t>
            </a:r>
            <a:r>
              <a:rPr lang="en-US" sz="2000" dirty="0" err="1" smtClean="0">
                <a:solidFill>
                  <a:srgbClr val="C00000"/>
                </a:solidFill>
                <a:latin typeface="Times New Roman" pitchFamily="18" charset="0"/>
                <a:cs typeface="Times New Roman" pitchFamily="18" charset="0"/>
              </a:rPr>
              <a:t>Filimonovskaya</a:t>
            </a:r>
            <a:r>
              <a:rPr lang="en-US" sz="2000" dirty="0" smtClean="0">
                <a:solidFill>
                  <a:srgbClr val="C00000"/>
                </a:solidFill>
                <a:latin typeface="Times New Roman" pitchFamily="18" charset="0"/>
                <a:cs typeface="Times New Roman" pitchFamily="18" charset="0"/>
              </a:rPr>
              <a:t>__</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toy can decorate every home. Many </a:t>
            </a:r>
            <a:r>
              <a:rPr lang="en-US" sz="2000" dirty="0" smtClean="0">
                <a:solidFill>
                  <a:srgbClr val="C00000"/>
                </a:solidFill>
                <a:latin typeface="Times New Roman" pitchFamily="18" charset="0"/>
                <a:cs typeface="Times New Roman" pitchFamily="18" charset="0"/>
              </a:rPr>
              <a:t>_famous  </a:t>
            </a:r>
            <a:r>
              <a:rPr lang="en-US" sz="2000" dirty="0" smtClean="0">
                <a:latin typeface="Times New Roman" pitchFamily="18" charset="0"/>
                <a:cs typeface="Times New Roman" pitchFamily="18" charset="0"/>
              </a:rPr>
              <a:t>people</a:t>
            </a:r>
            <a:endParaRPr lang="ru-RU"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lived in our </a:t>
            </a:r>
            <a:r>
              <a:rPr lang="en-US" sz="2000" dirty="0" smtClean="0">
                <a:solidFill>
                  <a:srgbClr val="C00000"/>
                </a:solidFill>
                <a:latin typeface="Times New Roman" pitchFamily="18" charset="0"/>
                <a:cs typeface="Times New Roman" pitchFamily="18" charset="0"/>
              </a:rPr>
              <a:t>__native___</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land.  I can name  </a:t>
            </a:r>
            <a:r>
              <a:rPr lang="en-US" sz="2000" dirty="0" smtClean="0">
                <a:solidFill>
                  <a:srgbClr val="C00000"/>
                </a:solidFill>
                <a:latin typeface="Times New Roman" pitchFamily="18" charset="0"/>
                <a:cs typeface="Times New Roman" pitchFamily="18" charset="0"/>
              </a:rPr>
              <a:t>_</a:t>
            </a:r>
            <a:r>
              <a:rPr lang="en-US" sz="2000" dirty="0" err="1" smtClean="0">
                <a:solidFill>
                  <a:srgbClr val="C00000"/>
                </a:solidFill>
                <a:latin typeface="Times New Roman" pitchFamily="18" charset="0"/>
                <a:cs typeface="Times New Roman" pitchFamily="18" charset="0"/>
              </a:rPr>
              <a:t>L.N.Tolstoi_,_V.D.Polenov__,__V.F.Rudnev</a:t>
            </a:r>
            <a:r>
              <a:rPr lang="en-US" sz="2000" dirty="0" smtClean="0">
                <a:solidFill>
                  <a:srgbClr val="C00000"/>
                </a:solidFill>
                <a:latin typeface="Times New Roman" pitchFamily="18" charset="0"/>
                <a:cs typeface="Times New Roman" pitchFamily="18" charset="0"/>
              </a:rPr>
              <a:t>__.</a:t>
            </a:r>
            <a:endParaRPr lang="ru-RU" sz="2000" dirty="0">
              <a:solidFill>
                <a:srgbClr val="C00000"/>
              </a:solidFill>
              <a:latin typeface="Times New Roman" pitchFamily="18" charset="0"/>
              <a:cs typeface="Times New Roman" pitchFamily="18" charset="0"/>
            </a:endParaRPr>
          </a:p>
          <a:p>
            <a:r>
              <a:rPr lang="en-US" sz="2000" dirty="0">
                <a:latin typeface="Times New Roman" pitchFamily="18" charset="0"/>
                <a:cs typeface="Times New Roman" pitchFamily="18" charset="0"/>
              </a:rPr>
              <a:t>We are</a:t>
            </a:r>
            <a:r>
              <a:rPr lang="ru-RU"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smtClean="0">
                <a:solidFill>
                  <a:srgbClr val="C00000"/>
                </a:solidFill>
                <a:latin typeface="Times New Roman" pitchFamily="18" charset="0"/>
                <a:cs typeface="Times New Roman" pitchFamily="18" charset="0"/>
              </a:rPr>
              <a:t>proud</a:t>
            </a:r>
            <a:r>
              <a:rPr lang="ru-RU" sz="2000" dirty="0" smtClean="0">
                <a:solidFill>
                  <a:srgbClr val="C00000"/>
                </a:solidFill>
                <a:latin typeface="Times New Roman" pitchFamily="18" charset="0"/>
                <a:cs typeface="Times New Roman" pitchFamily="18" charset="0"/>
              </a:rPr>
              <a:t>_</a:t>
            </a:r>
            <a:r>
              <a:rPr lang="ru-RU"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of</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our</a:t>
            </a:r>
            <a:r>
              <a:rPr lang="ru-RU" sz="2000" dirty="0">
                <a:latin typeface="Times New Roman" pitchFamily="18" charset="0"/>
                <a:cs typeface="Times New Roman" pitchFamily="18" charset="0"/>
              </a:rPr>
              <a:t> </a:t>
            </a:r>
            <a:r>
              <a:rPr lang="ru-RU" sz="2000" dirty="0" smtClean="0">
                <a:solidFill>
                  <a:srgbClr val="C00000"/>
                </a:solidFill>
                <a:latin typeface="Times New Roman" pitchFamily="18" charset="0"/>
                <a:cs typeface="Times New Roman" pitchFamily="18" charset="0"/>
              </a:rPr>
              <a:t>__</a:t>
            </a:r>
            <a:r>
              <a:rPr lang="en-US" sz="2000" dirty="0" smtClean="0">
                <a:solidFill>
                  <a:srgbClr val="C00000"/>
                </a:solidFill>
                <a:latin typeface="Times New Roman" pitchFamily="18" charset="0"/>
                <a:cs typeface="Times New Roman" pitchFamily="18" charset="0"/>
              </a:rPr>
              <a:t>native  land</a:t>
            </a:r>
            <a:r>
              <a:rPr lang="ru-RU" sz="2000" dirty="0" smtClean="0">
                <a:solidFill>
                  <a:srgbClr val="C00000"/>
                </a:solidFill>
                <a:latin typeface="Times New Roman" pitchFamily="18" charset="0"/>
                <a:cs typeface="Times New Roman" pitchFamily="18" charset="0"/>
              </a:rPr>
              <a:t>_.</a:t>
            </a:r>
            <a:endParaRPr lang="ru-RU" sz="2000" dirty="0">
              <a:solidFill>
                <a:srgbClr val="C00000"/>
              </a:solidFill>
              <a:latin typeface="Times New Roman" pitchFamily="18" charset="0"/>
              <a:cs typeface="Times New Roman" pitchFamily="18" charset="0"/>
            </a:endParaRPr>
          </a:p>
          <a:p>
            <a:r>
              <a:rPr lang="ru-RU" dirty="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sz="2800" dirty="0" smtClean="0">
                <a:latin typeface="Times New Roman" pitchFamily="18" charset="0"/>
                <a:cs typeface="Times New Roman" pitchFamily="18" charset="0"/>
              </a:rPr>
              <a:t>Conclusion of the lesson:</a:t>
            </a:r>
            <a:br>
              <a:rPr lang="en-US"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TextBox 2"/>
          <p:cNvSpPr txBox="1"/>
          <p:nvPr/>
        </p:nvSpPr>
        <p:spPr>
          <a:xfrm>
            <a:off x="3203848" y="1196752"/>
            <a:ext cx="5616624" cy="5509200"/>
          </a:xfrm>
          <a:prstGeom prst="rect">
            <a:avLst/>
          </a:prstGeom>
          <a:noFill/>
        </p:spPr>
        <p:txBody>
          <a:bodyPr wrap="square" rtlCol="0">
            <a:spAutoFit/>
          </a:bodyPr>
          <a:lstStyle/>
          <a:p>
            <a:r>
              <a:rPr lang="en-US" sz="3200" dirty="0" smtClean="0">
                <a:solidFill>
                  <a:schemeClr val="tx2">
                    <a:lumMod val="75000"/>
                  </a:schemeClr>
                </a:solidFill>
                <a:latin typeface="Times New Roman" pitchFamily="18" charset="0"/>
                <a:cs typeface="Times New Roman" pitchFamily="18" charset="0"/>
              </a:rPr>
              <a:t>Nowadays it’s absolutely important to be able at least to read English. The most educated people can speak English fluently. If you know English, you can talk to people of any nationality, you can get information anywhere in the world.</a:t>
            </a:r>
          </a:p>
          <a:p>
            <a:r>
              <a:rPr lang="en-US" sz="3200" dirty="0" smtClean="0">
                <a:solidFill>
                  <a:schemeClr val="tx2">
                    <a:lumMod val="75000"/>
                  </a:schemeClr>
                </a:solidFill>
                <a:latin typeface="Times New Roman" pitchFamily="18" charset="0"/>
                <a:cs typeface="Times New Roman" pitchFamily="18" charset="0"/>
              </a:rPr>
              <a:t>Remember:  learning never stops!</a:t>
            </a:r>
            <a:endParaRPr lang="ru-RU" sz="3200" dirty="0">
              <a:solidFill>
                <a:schemeClr val="tx2">
                  <a:lumMod val="75000"/>
                </a:schemeClr>
              </a:solidFill>
              <a:latin typeface="Times New Roman" pitchFamily="18" charset="0"/>
              <a:cs typeface="Times New Roman" pitchFamily="18" charset="0"/>
            </a:endParaRPr>
          </a:p>
        </p:txBody>
      </p:sp>
      <p:pic>
        <p:nvPicPr>
          <p:cNvPr id="4" name="Рисунок 3" descr="p9_filologivseredine.jpg"/>
          <p:cNvPicPr>
            <a:picLocks noChangeAspect="1"/>
          </p:cNvPicPr>
          <p:nvPr/>
        </p:nvPicPr>
        <p:blipFill>
          <a:blip r:embed="rId2" cstate="print"/>
          <a:stretch>
            <a:fillRect/>
          </a:stretch>
        </p:blipFill>
        <p:spPr>
          <a:xfrm>
            <a:off x="251520" y="1268760"/>
            <a:ext cx="2664000" cy="2664000"/>
          </a:xfrm>
          <a:prstGeom prst="rect">
            <a:avLst/>
          </a:prstGeom>
        </p:spPr>
      </p:pic>
      <p:pic>
        <p:nvPicPr>
          <p:cNvPr id="5" name="Рисунок 4" descr="main1.jpg"/>
          <p:cNvPicPr>
            <a:picLocks noChangeAspect="1"/>
          </p:cNvPicPr>
          <p:nvPr/>
        </p:nvPicPr>
        <p:blipFill>
          <a:blip r:embed="rId3" cstate="print"/>
          <a:stretch>
            <a:fillRect/>
          </a:stretch>
        </p:blipFill>
        <p:spPr>
          <a:xfrm>
            <a:off x="251520" y="4797152"/>
            <a:ext cx="2808000" cy="164040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Рефлексия</a:t>
            </a:r>
            <a:endParaRPr lang="ru-RU" dirty="0"/>
          </a:p>
        </p:txBody>
      </p:sp>
      <p:pic>
        <p:nvPicPr>
          <p:cNvPr id="4" name="Рисунок 3" descr="400_F_17390466_rAWnAO29LXsGeYyjnyPBzMeiuKfYIVxz.jpg"/>
          <p:cNvPicPr>
            <a:picLocks noChangeAspect="1"/>
          </p:cNvPicPr>
          <p:nvPr/>
        </p:nvPicPr>
        <p:blipFill>
          <a:blip r:embed="rId2" cstate="print"/>
          <a:stretch>
            <a:fillRect/>
          </a:stretch>
        </p:blipFill>
        <p:spPr>
          <a:xfrm>
            <a:off x="323528" y="1772816"/>
            <a:ext cx="2268000" cy="3397748"/>
          </a:xfrm>
          <a:prstGeom prst="rect">
            <a:avLst/>
          </a:prstGeom>
        </p:spPr>
      </p:pic>
      <p:sp>
        <p:nvSpPr>
          <p:cNvPr id="5" name="TextBox 4"/>
          <p:cNvSpPr txBox="1"/>
          <p:nvPr/>
        </p:nvSpPr>
        <p:spPr>
          <a:xfrm>
            <a:off x="3203848" y="2060848"/>
            <a:ext cx="5222135" cy="3046988"/>
          </a:xfrm>
          <a:prstGeom prst="rect">
            <a:avLst/>
          </a:prstGeom>
          <a:noFill/>
        </p:spPr>
        <p:txBody>
          <a:bodyPr wrap="none" rtlCol="0">
            <a:spAutoFit/>
          </a:bodyPr>
          <a:lstStyle/>
          <a:p>
            <a:r>
              <a:rPr lang="ru-RU" sz="2400" dirty="0" smtClean="0">
                <a:solidFill>
                  <a:schemeClr val="accent1">
                    <a:lumMod val="75000"/>
                  </a:schemeClr>
                </a:solidFill>
                <a:latin typeface="Times New Roman" pitchFamily="18" charset="0"/>
                <a:cs typeface="Times New Roman" pitchFamily="18" charset="0"/>
              </a:rPr>
              <a:t>Я узнал…..</a:t>
            </a:r>
          </a:p>
          <a:p>
            <a:r>
              <a:rPr lang="ru-RU" sz="2400" dirty="0" smtClean="0">
                <a:solidFill>
                  <a:schemeClr val="accent1">
                    <a:lumMod val="75000"/>
                  </a:schemeClr>
                </a:solidFill>
                <a:latin typeface="Times New Roman" pitchFamily="18" charset="0"/>
                <a:cs typeface="Times New Roman" pitchFamily="18" charset="0"/>
              </a:rPr>
              <a:t>Я вспомнил….</a:t>
            </a:r>
          </a:p>
          <a:p>
            <a:r>
              <a:rPr lang="ru-RU" sz="2400" dirty="0" smtClean="0">
                <a:solidFill>
                  <a:schemeClr val="accent1">
                    <a:lumMod val="75000"/>
                  </a:schemeClr>
                </a:solidFill>
                <a:latin typeface="Times New Roman" pitchFamily="18" charset="0"/>
                <a:cs typeface="Times New Roman" pitchFamily="18" charset="0"/>
              </a:rPr>
              <a:t>Легче всего было….</a:t>
            </a:r>
          </a:p>
          <a:p>
            <a:r>
              <a:rPr lang="ru-RU" sz="2400" dirty="0" smtClean="0">
                <a:solidFill>
                  <a:schemeClr val="accent1">
                    <a:lumMod val="75000"/>
                  </a:schemeClr>
                </a:solidFill>
                <a:latin typeface="Times New Roman" pitchFamily="18" charset="0"/>
                <a:cs typeface="Times New Roman" pitchFamily="18" charset="0"/>
              </a:rPr>
              <a:t>Для меня было особенно трудно….</a:t>
            </a:r>
          </a:p>
          <a:p>
            <a:r>
              <a:rPr lang="ru-RU" sz="2400" dirty="0" smtClean="0">
                <a:solidFill>
                  <a:schemeClr val="accent1">
                    <a:lumMod val="75000"/>
                  </a:schemeClr>
                </a:solidFill>
                <a:latin typeface="Times New Roman" pitchFamily="18" charset="0"/>
                <a:cs typeface="Times New Roman" pitchFamily="18" charset="0"/>
              </a:rPr>
              <a:t>Мне стоит повторить…</a:t>
            </a:r>
          </a:p>
          <a:p>
            <a:r>
              <a:rPr lang="ru-RU" sz="2400" dirty="0" smtClean="0">
                <a:solidFill>
                  <a:schemeClr val="accent1">
                    <a:lumMod val="75000"/>
                  </a:schemeClr>
                </a:solidFill>
                <a:latin typeface="Times New Roman" pitchFamily="18" charset="0"/>
                <a:cs typeface="Times New Roman" pitchFamily="18" charset="0"/>
              </a:rPr>
              <a:t>Дома я расскажу…..</a:t>
            </a:r>
          </a:p>
          <a:p>
            <a:r>
              <a:rPr lang="ru-RU" sz="2400" dirty="0" smtClean="0">
                <a:solidFill>
                  <a:schemeClr val="accent1">
                    <a:lumMod val="75000"/>
                  </a:schemeClr>
                </a:solidFill>
                <a:latin typeface="Times New Roman" pitchFamily="18" charset="0"/>
                <a:cs typeface="Times New Roman" pitchFamily="18" charset="0"/>
              </a:rPr>
              <a:t>Полученные знания пригодятся мне…</a:t>
            </a:r>
          </a:p>
          <a:p>
            <a:r>
              <a:rPr lang="ru-RU" sz="2400" dirty="0" smtClean="0">
                <a:solidFill>
                  <a:schemeClr val="accent1">
                    <a:lumMod val="75000"/>
                  </a:schemeClr>
                </a:solidFill>
                <a:latin typeface="Times New Roman" pitchFamily="18" charset="0"/>
                <a:cs typeface="Times New Roman" pitchFamily="18" charset="0"/>
              </a:rPr>
              <a:t>Самым интересным на уроке было….</a:t>
            </a:r>
            <a:endParaRPr lang="ru-RU" sz="2400"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133</TotalTime>
  <Words>469</Words>
  <Application>Microsoft Office PowerPoint</Application>
  <PresentationFormat>Экран (4:3)</PresentationFormat>
  <Paragraphs>51</Paragraphs>
  <Slides>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Трек</vt:lpstr>
      <vt:lpstr>                                        Учитель: Кириллова Раиса Петровна   </vt:lpstr>
      <vt:lpstr>                            Short ANSWERS</vt:lpstr>
      <vt:lpstr>Short Answers</vt:lpstr>
      <vt:lpstr>Remember the answer</vt:lpstr>
      <vt:lpstr>Type the answer in</vt:lpstr>
      <vt:lpstr>Difficult  Phrases  in  the Film:</vt:lpstr>
      <vt:lpstr>My Native Land</vt:lpstr>
      <vt:lpstr>Conclusion of the lesson: </vt:lpstr>
      <vt:lpstr>Рефлексия</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21</cp:revision>
  <dcterms:created xsi:type="dcterms:W3CDTF">2012-10-19T20:51:50Z</dcterms:created>
  <dcterms:modified xsi:type="dcterms:W3CDTF">2012-11-29T23:11:52Z</dcterms:modified>
</cp:coreProperties>
</file>