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23B"/>
    <a:srgbClr val="3E6247"/>
    <a:srgbClr val="578964"/>
    <a:srgbClr val="419F7B"/>
    <a:srgbClr val="2FB1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16000" y="0"/>
            <a:ext cx="5867400" cy="3822700"/>
            <a:chOff x="640" y="0"/>
            <a:chExt cx="3696" cy="2408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184" y="1368"/>
              <a:ext cx="3152" cy="10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1333" y="1232"/>
              <a:ext cx="2859" cy="1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640" y="0"/>
              <a:ext cx="683" cy="17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624" y="1416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768" y="0"/>
              <a:ext cx="416" cy="20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624" y="1416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9" name="Picture 11" descr="liam_ball_1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81000"/>
            <a:ext cx="866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057400"/>
            <a:ext cx="4343400" cy="14478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191000" cy="11430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14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590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450B-FCC2-454F-AD35-9C775904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7AF1D-B4CB-414C-B776-4F515231C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381000"/>
            <a:ext cx="16764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48768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61D6-873E-4B19-B61E-8FC0DD8BD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04800" y="165100"/>
            <a:ext cx="8813800" cy="6692900"/>
            <a:chOff x="192" y="104"/>
            <a:chExt cx="5552" cy="4216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192" y="104"/>
              <a:ext cx="3763" cy="6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296" y="192"/>
              <a:ext cx="3817" cy="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1112" y="751"/>
              <a:ext cx="0" cy="3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640" y="680"/>
              <a:ext cx="5104" cy="1792"/>
            </a:xfrm>
            <a:custGeom>
              <a:avLst/>
              <a:gdLst/>
              <a:ahLst/>
              <a:cxnLst>
                <a:cxn ang="0">
                  <a:pos x="4816" y="0"/>
                </a:cxn>
                <a:cxn ang="0">
                  <a:pos x="0" y="0"/>
                </a:cxn>
                <a:cxn ang="0">
                  <a:pos x="0" y="1984"/>
                </a:cxn>
                <a:cxn ang="0">
                  <a:pos x="448" y="1984"/>
                </a:cxn>
              </a:cxnLst>
              <a:rect l="0" t="0" r="r" b="b"/>
              <a:pathLst>
                <a:path w="4816" h="1984">
                  <a:moveTo>
                    <a:pt x="4816" y="0"/>
                  </a:moveTo>
                  <a:lnTo>
                    <a:pt x="0" y="0"/>
                  </a:lnTo>
                  <a:lnTo>
                    <a:pt x="0" y="1984"/>
                  </a:lnTo>
                  <a:lnTo>
                    <a:pt x="448" y="1984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9" name="Picture 6" descr="liam_ball_1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0"/>
            <a:ext cx="866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41E2-6C3A-44B5-945A-A3A63DF17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44E6C-07D4-4E27-A6E1-E904ADC26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868E0-9B0E-4FAE-A84B-E35336643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54C9-0F37-4092-BC2B-1D55F2E68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8A8BF-1D83-4024-A3D6-B78B1B1DA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47F6-2206-471B-92C0-2808A9965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2CE04-545F-4EDF-BD0F-8D67DF6A4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4800" y="165100"/>
            <a:ext cx="8813800" cy="6692900"/>
            <a:chOff x="192" y="104"/>
            <a:chExt cx="5552" cy="4216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192" y="104"/>
              <a:ext cx="3763" cy="6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96" y="192"/>
              <a:ext cx="3817" cy="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1112" y="751"/>
              <a:ext cx="0" cy="3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640" y="680"/>
              <a:ext cx="5104" cy="1792"/>
            </a:xfrm>
            <a:custGeom>
              <a:avLst/>
              <a:gdLst/>
              <a:ahLst/>
              <a:cxnLst>
                <a:cxn ang="0">
                  <a:pos x="4816" y="0"/>
                </a:cxn>
                <a:cxn ang="0">
                  <a:pos x="0" y="0"/>
                </a:cxn>
                <a:cxn ang="0">
                  <a:pos x="0" y="1984"/>
                </a:cxn>
                <a:cxn ang="0">
                  <a:pos x="448" y="1984"/>
                </a:cxn>
              </a:cxnLst>
              <a:rect l="0" t="0" r="r" b="b"/>
              <a:pathLst>
                <a:path w="4816" h="1984">
                  <a:moveTo>
                    <a:pt x="4816" y="0"/>
                  </a:moveTo>
                  <a:lnTo>
                    <a:pt x="0" y="0"/>
                  </a:lnTo>
                  <a:lnTo>
                    <a:pt x="0" y="1984"/>
                  </a:lnTo>
                  <a:lnTo>
                    <a:pt x="448" y="1984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pic>
        <p:nvPicPr>
          <p:cNvPr id="10" name="Picture 8" descr="Bitmap_125.bmp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009" t="15208" r="13008" b="12808"/>
          <a:stretch>
            <a:fillRect/>
          </a:stretch>
        </p:blipFill>
        <p:spPr>
          <a:xfrm>
            <a:off x="914400" y="1371600"/>
            <a:ext cx="5715000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1752600"/>
            <a:ext cx="5257800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8822-70B1-46DC-B07A-E427A452C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76400"/>
            <a:ext cx="541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fld id="{E754B351-8AF8-4C66-A077-1426CC8B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9943" name="Group 11"/>
          <p:cNvGrpSpPr>
            <a:grpSpLocks/>
          </p:cNvGrpSpPr>
          <p:nvPr/>
        </p:nvGrpSpPr>
        <p:grpSpPr bwMode="auto">
          <a:xfrm>
            <a:off x="304800" y="165100"/>
            <a:ext cx="8813800" cy="6692900"/>
            <a:chOff x="192" y="104"/>
            <a:chExt cx="5552" cy="4216"/>
          </a:xfrm>
        </p:grpSpPr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92" y="104"/>
              <a:ext cx="3763" cy="6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277" name="Rectangle 13"/>
            <p:cNvSpPr>
              <a:spLocks noChangeArrowheads="1"/>
            </p:cNvSpPr>
            <p:nvPr/>
          </p:nvSpPr>
          <p:spPr bwMode="auto">
            <a:xfrm>
              <a:off x="296" y="192"/>
              <a:ext cx="3817" cy="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1112" y="751"/>
              <a:ext cx="0" cy="3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640" y="680"/>
              <a:ext cx="5104" cy="1792"/>
            </a:xfrm>
            <a:custGeom>
              <a:avLst/>
              <a:gdLst/>
              <a:ahLst/>
              <a:cxnLst>
                <a:cxn ang="0">
                  <a:pos x="4816" y="0"/>
                </a:cxn>
                <a:cxn ang="0">
                  <a:pos x="0" y="0"/>
                </a:cxn>
                <a:cxn ang="0">
                  <a:pos x="0" y="1984"/>
                </a:cxn>
                <a:cxn ang="0">
                  <a:pos x="448" y="1984"/>
                </a:cxn>
              </a:cxnLst>
              <a:rect l="0" t="0" r="r" b="b"/>
              <a:pathLst>
                <a:path w="4816" h="1984">
                  <a:moveTo>
                    <a:pt x="4816" y="0"/>
                  </a:moveTo>
                  <a:lnTo>
                    <a:pt x="0" y="0"/>
                  </a:lnTo>
                  <a:lnTo>
                    <a:pt x="0" y="1984"/>
                  </a:lnTo>
                  <a:lnTo>
                    <a:pt x="448" y="1984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70" r:id="rId9"/>
    <p:sldLayoutId id="2147483661" r:id="rId10"/>
    <p:sldLayoutId id="214748366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812899"/>
            <a:ext cx="5832648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endParaRPr lang="ru-RU" b="1" i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МОУ «Оболенская средняя общеобразовательная школа»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Фитболгимнастика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 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путь  к здоровью</a:t>
            </a: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b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err="1">
                <a:solidFill>
                  <a:srgbClr val="FF0000"/>
                </a:solidFill>
              </a:rPr>
              <a:t>Fitballgymnastics</a:t>
            </a:r>
            <a:r>
              <a:rPr lang="en-US" sz="3200" b="1" dirty="0">
                <a:solidFill>
                  <a:srgbClr val="FF0000"/>
                </a:solidFill>
              </a:rPr>
              <a:t> is a way to health)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Автор: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 err="1">
                <a:solidFill>
                  <a:srgbClr val="FF0000"/>
                </a:solidFill>
              </a:rPr>
              <a:t>Милюсин</a:t>
            </a:r>
            <a:r>
              <a:rPr lang="ru-RU" dirty="0">
                <a:solidFill>
                  <a:srgbClr val="FF0000"/>
                </a:solidFill>
              </a:rPr>
              <a:t> Владимир Сергеевич,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учитель физкультуры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1400" b="1" dirty="0">
                <a:solidFill>
                  <a:srgbClr val="FF0000"/>
                </a:solidFill>
              </a:rPr>
              <a:t>2012г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1908175" y="1557338"/>
            <a:ext cx="45720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FF0000"/>
                </a:solidFill>
              </a:rPr>
              <a:t>Фитболгимнастика </a:t>
            </a:r>
            <a:r>
              <a:rPr lang="ru-RU" sz="2000">
                <a:solidFill>
                  <a:srgbClr val="FF0000"/>
                </a:solidFill>
              </a:rPr>
              <a:t>— это программа, которая включает в себя самые разнообразные упражнения, которые выполняются сидя или лежа на специальном гимнастическом мяче-фитболе и является одним из путей в решении проблем оздоровления детей и профилактики различных заболеваний.</a:t>
            </a:r>
            <a:r>
              <a:rPr lang="ru-RU" sz="2000"/>
              <a:t/>
            </a:r>
            <a:br>
              <a:rPr lang="ru-RU" sz="2000"/>
            </a:br>
            <a:endParaRPr lang="ru-RU"/>
          </a:p>
        </p:txBody>
      </p:sp>
      <p:pic>
        <p:nvPicPr>
          <p:cNvPr id="22530" name="Picture 2" descr="G:\ДОКУМЕНТЫ  ВЛАДИМИРА СЕРГЕЕВИЧА\ВСЁ О ФИТБОЛГИМНАСТИКЕ\гимнастика\_MG_0347.JPG"/>
          <p:cNvPicPr>
            <a:picLocks noChangeAspect="1" noChangeArrowheads="1"/>
          </p:cNvPicPr>
          <p:nvPr/>
        </p:nvPicPr>
        <p:blipFill>
          <a:blip r:embed="rId2"/>
          <a:srcRect t="9209" b="-1302"/>
          <a:stretch>
            <a:fillRect/>
          </a:stretch>
        </p:blipFill>
        <p:spPr bwMode="auto">
          <a:xfrm>
            <a:off x="5508625" y="4100513"/>
            <a:ext cx="34036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835150" y="1412875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Arial Black" pitchFamily="34" charset="0"/>
              </a:rPr>
              <a:t>Фитбол – волшебный швейцарский мяч</a:t>
            </a:r>
          </a:p>
          <a:p>
            <a:pPr eaLnBrk="0" hangingPunct="0"/>
            <a:r>
              <a:rPr lang="ru-RU" sz="2400">
                <a:solidFill>
                  <a:srgbClr val="FF0000"/>
                </a:solidFill>
              </a:rPr>
              <a:t>Фитбол  был создан в 1960 году в Швейцарии. Впервые его начали использовать швейцарские врачи в качестве приспособления для физической реабилитации.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В 80-х.г.г. Джоан Позднер Мауэр стала использовать мяч после травм опорно-двигательного аппарата</a:t>
            </a:r>
          </a:p>
        </p:txBody>
      </p:sp>
      <p:pic>
        <p:nvPicPr>
          <p:cNvPr id="23554" name="Picture 2" descr="C:\Users\Игорь\Desktop\все к конкурсу\100NIKON\P1050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3588" y="4292600"/>
            <a:ext cx="309086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Игорь\Desktop\все к конкурсу\100NIKON\DSCN5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292600"/>
            <a:ext cx="32766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908175" y="1484313"/>
            <a:ext cx="45720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solidFill>
                  <a:srgbClr val="FF0000"/>
                </a:solidFill>
              </a:rPr>
              <a:t>Фитбол - это один из</a:t>
            </a:r>
          </a:p>
          <a:p>
            <a:pPr eaLnBrk="0" hangingPunct="0"/>
            <a:r>
              <a:rPr lang="ru-RU" sz="2400">
                <a:solidFill>
                  <a:srgbClr val="FF0000"/>
                </a:solidFill>
              </a:rPr>
              <a:t> мощных тренажёров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 для детей и взрослых!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Фитбол и расслабит, и укрепит, и накачает! 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Фитбол– великолепный способ привести себя в форму, вернуть утерянную подвижность, </a:t>
            </a:r>
          </a:p>
          <a:p>
            <a:pPr eaLnBrk="0" hangingPunct="0"/>
            <a:r>
              <a:rPr lang="ru-RU" sz="2400">
                <a:solidFill>
                  <a:srgbClr val="FF0000"/>
                </a:solidFill>
              </a:rPr>
              <a:t>оживить мышцы</a:t>
            </a:r>
            <a:r>
              <a:rPr lang="ru-RU"/>
              <a:t>. </a:t>
            </a:r>
          </a:p>
        </p:txBody>
      </p:sp>
      <p:pic>
        <p:nvPicPr>
          <p:cNvPr id="24579" name="Picture 3" descr="C:\Users\Игорь\Desktop\все к конкурсу\100NIKON\DSCN4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1488" y="260350"/>
            <a:ext cx="33162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1835150" y="1484313"/>
            <a:ext cx="45720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i="1">
                <a:solidFill>
                  <a:srgbClr val="FF0000"/>
                </a:solidFill>
              </a:rPr>
              <a:t>Занятия фитболгимнастикой способствуют: </a:t>
            </a:r>
          </a:p>
          <a:p>
            <a:pPr eaLnBrk="0" hangingPunct="0"/>
            <a:r>
              <a:rPr lang="ru-RU" sz="2400" b="1" i="1">
                <a:solidFill>
                  <a:srgbClr val="FF0000"/>
                </a:solidFill>
              </a:rPr>
              <a:t>      </a:t>
            </a:r>
            <a:r>
              <a:rPr lang="ru-RU" sz="2400">
                <a:solidFill>
                  <a:srgbClr val="FF0000"/>
                </a:solidFill>
              </a:rPr>
              <a:t>- улучшению координации движений;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-снижению нарушений опорно-двигательного аппарата; -активизации дыхательной системы;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-спортивной закалке и укреплению иммунитета.</a:t>
            </a:r>
          </a:p>
        </p:txBody>
      </p:sp>
      <p:pic>
        <p:nvPicPr>
          <p:cNvPr id="25602" name="Рисунок 2" descr="G:\ДОКУМЕНТЫ  ВЛАДИМИРА СЕРГЕЕВИЧА\ВСЁ О ФИТБОЛГИМНАСТИКЕ\гимнастика1\DSCN3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60350"/>
            <a:ext cx="2232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G:\ДОКУМЕНТЫ  ВЛАДИМИРА СЕРГЕЕВИЧА\ВСЁ О ФИТБОЛГИМНАСТИКЕ\фитбол\DSCN4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276475"/>
            <a:ext cx="2232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G:\ДОКУМЕНТЫ  ВЛАДИМИРА СЕРГЕЕВИЧА\ВСЁ О ФИТБОЛГИМНАСТИКЕ\гимнастика\DSCN32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581525"/>
            <a:ext cx="23050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835150" y="1484313"/>
            <a:ext cx="45720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</a:rPr>
              <a:t>Фитбол помогает развить </a:t>
            </a:r>
          </a:p>
          <a:p>
            <a:pPr eaLnBrk="0" hangingPunct="0"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</a:rPr>
              <a:t>нашу гибкость.</a:t>
            </a:r>
          </a:p>
          <a:p>
            <a:pPr eaLnBrk="0" hangingPunct="0"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</a:rPr>
              <a:t>Мы можем делать с помощью мяча эффективные упражнения на растяжку спинных и брюшных мышц.</a:t>
            </a:r>
          </a:p>
          <a:p>
            <a:pPr eaLnBrk="0" hangingPunct="0">
              <a:buFont typeface="Arial" charset="0"/>
              <a:buChar char="•"/>
            </a:pPr>
            <a:r>
              <a:rPr lang="ru-RU" sz="2400">
                <a:solidFill>
                  <a:srgbClr val="FF0000"/>
                </a:solidFill>
              </a:rPr>
              <a:t>Мяч незаменим, когда мы делаем упражнения на пресс</a:t>
            </a:r>
          </a:p>
          <a:p>
            <a:pPr eaLnBrk="0" hangingPunct="0"/>
            <a:endParaRPr lang="ru-RU"/>
          </a:p>
          <a:p>
            <a:pPr eaLnBrk="0" hangingPunct="0"/>
            <a:endParaRPr lang="ru-RU"/>
          </a:p>
        </p:txBody>
      </p:sp>
      <p:pic>
        <p:nvPicPr>
          <p:cNvPr id="26626" name="Рисунок 4" descr="G:\ДОКУМЕНТЫ  ВЛАДИМИРА СЕРГЕЕВИЧА\ВСЁ О ФИТБОЛГИМНАСТИКЕ\фитбол\IMGA0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260350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 descr="G:\ДОКУМЕНТЫ  ВЛАДИМИРА СЕРГЕЕВИЧА\ВСЁ О ФИТБОЛГИМНАСТИКЕ\фитбол\DSCN4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700213"/>
            <a:ext cx="1800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Игорь\Desktop\все к конкурсу\100NIKON\все все 2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652963"/>
            <a:ext cx="27781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7" descr="G:\ДОКУМЕНТЫ  ВЛАДИМИРА СЕРГЕЕВИЧА\ВСЁ О ФИТБОЛГИМНАСТИКЕ\гимнастика2\DSCN27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3141663"/>
            <a:ext cx="18002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04813"/>
            <a:ext cx="14398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581525"/>
            <a:ext cx="14398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1835150" y="1341438"/>
            <a:ext cx="4572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/>
              <a:t> </a:t>
            </a:r>
            <a:r>
              <a:rPr lang="ru-RU" b="1">
                <a:solidFill>
                  <a:srgbClr val="FF0000"/>
                </a:solidFill>
              </a:rPr>
              <a:t>Фитболл  используется в подготовке                                        беременных женщин к родам.</a:t>
            </a:r>
          </a:p>
          <a:p>
            <a:pPr eaLnBrk="0" hangingPunct="0"/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>
                <a:solidFill>
                  <a:srgbClr val="FF0000"/>
                </a:solidFill>
              </a:rPr>
              <a:t>Мяч помогает разгрузить позвоночник и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суставы, которые несут огромную нагрузку во время беременности. 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   </a:t>
            </a:r>
            <a:r>
              <a:rPr lang="ru-RU" b="1">
                <a:solidFill>
                  <a:srgbClr val="FF0000"/>
                </a:solidFill>
              </a:rPr>
              <a:t>Колебания мяча вызывают вибрации, которые: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      -обладают обезболивающим действием;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      - стимулируют функцию коры надпочечников;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      -усиливают перистальтику кишечника, 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      работу  желудка и др. внутренних органов;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      - улучшают работу легких и кровотоков;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      -смягчают  болевые ощущения и 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      организм насыщается  кислородом.</a:t>
            </a:r>
            <a:br>
              <a:rPr lang="ru-RU">
                <a:solidFill>
                  <a:srgbClr val="FF0000"/>
                </a:solidFill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7652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349500"/>
            <a:ext cx="249872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763713" y="1412875"/>
            <a:ext cx="45720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>
                <a:solidFill>
                  <a:srgbClr val="FF0000"/>
                </a:solidFill>
              </a:rPr>
              <a:t>Фитбол - это интересное и забавное занятие  		      для грудничков! </a:t>
            </a:r>
          </a:p>
          <a:p>
            <a:pPr eaLnBrk="0" hangingPunct="0"/>
            <a:r>
              <a:rPr lang="ru-RU" sz="2000" b="1" i="1">
                <a:solidFill>
                  <a:srgbClr val="FF0000"/>
                </a:solidFill>
              </a:rPr>
              <a:t>   </a:t>
            </a:r>
            <a:r>
              <a:rPr lang="ru-RU" sz="2000">
                <a:solidFill>
                  <a:srgbClr val="FF0000"/>
                </a:solidFill>
              </a:rPr>
              <a:t>Выполняя упражнения  с малышом на мяче, </a:t>
            </a:r>
            <a:br>
              <a:rPr lang="ru-RU" sz="2000">
                <a:solidFill>
                  <a:srgbClr val="FF0000"/>
                </a:solidFill>
              </a:rPr>
            </a:br>
            <a:r>
              <a:rPr lang="ru-RU" sz="2000">
                <a:solidFill>
                  <a:srgbClr val="FF0000"/>
                </a:solidFill>
              </a:rPr>
              <a:t>можно подтянуть его физическую форму и </a:t>
            </a:r>
            <a:br>
              <a:rPr lang="ru-RU" sz="2000">
                <a:solidFill>
                  <a:srgbClr val="FF0000"/>
                </a:solidFill>
              </a:rPr>
            </a:br>
            <a:r>
              <a:rPr lang="ru-RU" sz="2000">
                <a:solidFill>
                  <a:srgbClr val="FF0000"/>
                </a:solidFill>
              </a:rPr>
              <a:t>развить определенные группы мышц. </a:t>
            </a:r>
            <a:br>
              <a:rPr lang="ru-RU" sz="2000">
                <a:solidFill>
                  <a:srgbClr val="FF0000"/>
                </a:solidFill>
              </a:rPr>
            </a:br>
            <a:r>
              <a:rPr lang="ru-RU" sz="2000" b="1">
                <a:solidFill>
                  <a:srgbClr val="FF0000"/>
                </a:solidFill>
              </a:rPr>
              <a:t>Малыш станет:</a:t>
            </a:r>
            <a:r>
              <a:rPr lang="ru-RU" sz="2000">
                <a:solidFill>
                  <a:srgbClr val="FF0000"/>
                </a:solidFill>
              </a:rPr>
              <a:t/>
            </a:r>
            <a:br>
              <a:rPr lang="ru-RU" sz="2000">
                <a:solidFill>
                  <a:srgbClr val="FF0000"/>
                </a:solidFill>
              </a:rPr>
            </a:br>
            <a:r>
              <a:rPr lang="ru-RU" sz="2000">
                <a:solidFill>
                  <a:srgbClr val="FF0000"/>
                </a:solidFill>
              </a:rPr>
              <a:t>-активней и крепче;</a:t>
            </a:r>
            <a:br>
              <a:rPr lang="ru-RU" sz="2000">
                <a:solidFill>
                  <a:srgbClr val="FF0000"/>
                </a:solidFill>
              </a:rPr>
            </a:br>
            <a:r>
              <a:rPr lang="ru-RU" sz="2000">
                <a:solidFill>
                  <a:srgbClr val="FF0000"/>
                </a:solidFill>
              </a:rPr>
              <a:t>- перестанет бояться изменений положения своего тела;</a:t>
            </a:r>
            <a:br>
              <a:rPr lang="ru-RU" sz="2000">
                <a:solidFill>
                  <a:srgbClr val="FF0000"/>
                </a:solidFill>
              </a:rPr>
            </a:br>
            <a:r>
              <a:rPr lang="ru-RU" sz="2000">
                <a:solidFill>
                  <a:srgbClr val="FF0000"/>
                </a:solidFill>
              </a:rPr>
              <a:t>- улучшится аппетит и сон;</a:t>
            </a:r>
            <a:br>
              <a:rPr lang="ru-RU" sz="2000">
                <a:solidFill>
                  <a:srgbClr val="FF0000"/>
                </a:solidFill>
              </a:rPr>
            </a:br>
            <a:r>
              <a:rPr lang="ru-RU" sz="2000">
                <a:solidFill>
                  <a:srgbClr val="FF0000"/>
                </a:solidFill>
              </a:rPr>
              <a:t>-получит большой положительный эмоциональный заряд</a:t>
            </a:r>
            <a:r>
              <a:rPr lang="ru-RU"/>
              <a:t>.</a:t>
            </a:r>
            <a:br>
              <a:rPr lang="ru-RU"/>
            </a:br>
            <a:endParaRPr lang="ru-RU"/>
          </a:p>
        </p:txBody>
      </p:sp>
      <p:pic>
        <p:nvPicPr>
          <p:cNvPr id="2867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404813"/>
            <a:ext cx="1981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2636838"/>
            <a:ext cx="2016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4797425"/>
            <a:ext cx="1981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4" descr="G:\ДОКУМЕНТЫ  ВЛАДИМИРА СЕРГЕЕВИЧА\ВСЁ О ФИТБОЛГИМНАСТИКЕ\фитбол\DSCN4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4292600"/>
            <a:ext cx="28797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763713" y="1412875"/>
            <a:ext cx="6858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Фитбол это мяч</a:t>
            </a:r>
            <a:br>
              <a:rPr lang="ru-RU" sz="2800" b="1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>
                <a:solidFill>
                  <a:srgbClr val="FF0000"/>
                </a:solidFill>
                <a:latin typeface="Arial Black" pitchFamily="34" charset="0"/>
              </a:rPr>
              <a:t>оказывающий вибрационное воздействие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pic>
        <p:nvPicPr>
          <p:cNvPr id="29699" name="Picture 2" descr="G:\ДОКУМЕНТЫ  ВЛАДИМИРА СЕРГЕЕВИЧА\ВСЁ О ФИТБОЛГИМНАСТИКЕ\Милюсин В.С\P1150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781300"/>
            <a:ext cx="2938463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3" descr="G:\ДОКУМЕНТЫ  ВЛАДИМИРА СЕРГЕЕВИЧА\ВСЁ О ФИТБОЛГИМНАСТИКЕ\Милюсин В.С\P11505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708275"/>
            <a:ext cx="27352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2195513" y="1773238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FF0000"/>
                </a:solidFill>
              </a:rPr>
              <a:t>Из-за сидячего образа жизни               многие люди  страдают болями в спине. Если использовать фитбол </a:t>
            </a:r>
            <a:br>
              <a:rPr lang="ru-RU" sz="2000">
                <a:solidFill>
                  <a:srgbClr val="FF0000"/>
                </a:solidFill>
              </a:rPr>
            </a:br>
            <a:r>
              <a:rPr lang="ru-RU" sz="2000">
                <a:solidFill>
                  <a:srgbClr val="FF0000"/>
                </a:solidFill>
              </a:rPr>
              <a:t>в качестве стула, то можно уменьшить нагрузку на спину и</a:t>
            </a:r>
            <a:br>
              <a:rPr lang="ru-RU" sz="2000">
                <a:solidFill>
                  <a:srgbClr val="FF0000"/>
                </a:solidFill>
              </a:rPr>
            </a:br>
            <a:r>
              <a:rPr lang="ru-RU" sz="2000">
                <a:solidFill>
                  <a:srgbClr val="FF0000"/>
                </a:solidFill>
              </a:rPr>
              <a:t>избавиться от боли в мышцах спины</a:t>
            </a:r>
          </a:p>
        </p:txBody>
      </p:sp>
      <p:pic>
        <p:nvPicPr>
          <p:cNvPr id="30722" name="Picture 3" descr="C:\Users\Игорь\Desktop\все к конкурсу\100NIKON\DSCN5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860800"/>
            <a:ext cx="215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33375"/>
            <a:ext cx="2159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/>
          <a:srcRect l="3226" t="12253"/>
          <a:stretch>
            <a:fillRect/>
          </a:stretch>
        </p:blipFill>
        <p:spPr bwMode="auto">
          <a:xfrm>
            <a:off x="6732588" y="2924175"/>
            <a:ext cx="2160587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1908175" y="1557338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000">
                <a:solidFill>
                  <a:srgbClr val="FF0000"/>
                </a:solidFill>
              </a:rPr>
              <a:t>Сейчас некоторые бизнес-центры пересели </a:t>
            </a:r>
            <a:r>
              <a:rPr lang="ru-RU" sz="2000" b="1">
                <a:solidFill>
                  <a:srgbClr val="FF0000"/>
                </a:solidFill>
              </a:rPr>
              <a:t>с обычных стульев на цветные мячи</a:t>
            </a:r>
            <a:r>
              <a:rPr lang="ru-RU" sz="2000">
                <a:solidFill>
                  <a:srgbClr val="FF0000"/>
                </a:solidFill>
              </a:rPr>
              <a:t>.</a:t>
            </a:r>
            <a:r>
              <a:rPr lang="ru-RU" sz="2000" b="1"/>
              <a:t> </a:t>
            </a:r>
            <a:r>
              <a:rPr lang="ru-RU" sz="2000" b="1">
                <a:solidFill>
                  <a:srgbClr val="FF0000"/>
                </a:solidFill>
              </a:rPr>
              <a:t>Стул-мяч</a:t>
            </a:r>
            <a:r>
              <a:rPr lang="ru-RU" sz="2000">
                <a:solidFill>
                  <a:srgbClr val="FF0000"/>
                </a:solidFill>
              </a:rPr>
              <a:t> воспринимается как оптимальное решение для тех, у кого много работы за компьютером. </a:t>
            </a:r>
            <a:br>
              <a:rPr lang="ru-RU" sz="2000">
                <a:solidFill>
                  <a:srgbClr val="FF0000"/>
                </a:solidFill>
              </a:rPr>
            </a:br>
            <a:r>
              <a:rPr lang="ru-RU" sz="2000">
                <a:solidFill>
                  <a:srgbClr val="FF0000"/>
                </a:solidFill>
              </a:rPr>
              <a:t>Новый тип стула можно встретить и в крупных компаниях, школах и домашних кабинетах </a:t>
            </a:r>
          </a:p>
        </p:txBody>
      </p:sp>
      <p:pic>
        <p:nvPicPr>
          <p:cNvPr id="31746" name="Picture 3" descr="C:\Documents and Settings\Владелец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60350"/>
            <a:ext cx="2411413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429000"/>
            <a:ext cx="252095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437063"/>
            <a:ext cx="28082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2286000" y="1428750"/>
            <a:ext cx="6462713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Цель работы :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400">
                <a:solidFill>
                  <a:srgbClr val="FF0000"/>
                </a:solidFill>
              </a:rPr>
              <a:t>Проанализировать физическое состояние школьников и выявить наиболее распространенные заболевания учащихся.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400">
                <a:solidFill>
                  <a:srgbClr val="FF0000"/>
                </a:solidFill>
              </a:rPr>
              <a:t>Доказать необходимость физкультурно – оздоровительных занятий  в урочное и внеурочное время.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400">
                <a:solidFill>
                  <a:srgbClr val="FF0000"/>
                </a:solidFill>
              </a:rPr>
              <a:t>Способствовать освоению детьми норм ведения здорового образа жизни, норм сохранения и поддержания физического, психического и социального здоровья</a:t>
            </a:r>
            <a:r>
              <a:rPr lang="ru-RU" sz="2400" i="1">
                <a:solidFill>
                  <a:srgbClr val="FF0000"/>
                </a:solidFill>
              </a:rPr>
              <a:t>.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2400">
                <a:solidFill>
                  <a:srgbClr val="FF0000"/>
                </a:solidFill>
              </a:rPr>
              <a:t>Провести анкетирование среди школьников.</a:t>
            </a:r>
            <a:endParaRPr lang="ru-RU" sz="24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1908175" y="1484313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Не только женщины, но и мужчины с удовольствием занимаются фитнесом с этими большими мячами  ради гибкости мышц. </a:t>
            </a:r>
            <a:r>
              <a:rPr lang="ru-RU" sz="2000">
                <a:solidFill>
                  <a:srgbClr val="FF0000"/>
                </a:solidFill>
                <a:cs typeface="Times New Roman" pitchFamily="18" charset="0"/>
              </a:rPr>
              <a:t> </a:t>
            </a:r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Также этот мяч очень любят дети всех возрастов. Фитбол с уверенностью можно назвать полезным и эффективным тренажером для всей семьи. </a:t>
            </a:r>
            <a:endParaRPr lang="ru-RU" sz="2000" b="1">
              <a:solidFill>
                <a:srgbClr val="FF0000"/>
              </a:solidFill>
            </a:endParaRPr>
          </a:p>
        </p:txBody>
      </p:sp>
      <p:pic>
        <p:nvPicPr>
          <p:cNvPr id="3277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300663"/>
            <a:ext cx="18002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333375"/>
            <a:ext cx="18034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437063"/>
            <a:ext cx="18002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1844675"/>
            <a:ext cx="17145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3429000"/>
            <a:ext cx="1727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1908175" y="1484313"/>
            <a:ext cx="61023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 i="1">
                <a:solidFill>
                  <a:srgbClr val="FF0000"/>
                </a:solidFill>
              </a:rPr>
              <a:t>Фитбол-гимнастика позволяет решать следующие задачи</a:t>
            </a:r>
            <a:r>
              <a:rPr lang="ru-RU" i="1">
                <a:solidFill>
                  <a:srgbClr val="FF0000"/>
                </a:solidFill>
              </a:rPr>
              <a:t>:</a:t>
            </a:r>
            <a:r>
              <a:rPr lang="ru-RU" b="1" i="1">
                <a:solidFill>
                  <a:srgbClr val="FF0000"/>
                </a:solidFill>
              </a:rPr>
              <a:t> </a:t>
            </a:r>
            <a:endParaRPr lang="ru-RU" b="1">
              <a:solidFill>
                <a:srgbClr val="FF0000"/>
              </a:solidFill>
            </a:endParaRPr>
          </a:p>
          <a:p>
            <a:pPr algn="just" eaLnBrk="0" hangingPunct="0"/>
            <a:r>
              <a:rPr lang="ru-RU" b="1">
                <a:solidFill>
                  <a:srgbClr val="FF0000"/>
                </a:solidFill>
              </a:rPr>
              <a:t>1.Развитие двигательных качеств.</a:t>
            </a:r>
          </a:p>
          <a:p>
            <a:pPr algn="just" eaLnBrk="0" hangingPunct="0"/>
            <a:r>
              <a:rPr lang="ru-RU" b="1">
                <a:solidFill>
                  <a:srgbClr val="FF0000"/>
                </a:solidFill>
              </a:rPr>
              <a:t>2.Обучение основным двигательным действиям.</a:t>
            </a:r>
          </a:p>
          <a:p>
            <a:pPr algn="just" eaLnBrk="0" hangingPunct="0"/>
            <a:r>
              <a:rPr lang="ru-RU" b="1">
                <a:solidFill>
                  <a:srgbClr val="FF0000"/>
                </a:solidFill>
              </a:rPr>
              <a:t>3.Развитие и совершенствование координации движений и равновесия.</a:t>
            </a:r>
          </a:p>
          <a:p>
            <a:pPr algn="just" eaLnBrk="0" hangingPunct="0"/>
            <a:r>
              <a:rPr lang="ru-RU" b="1">
                <a:solidFill>
                  <a:srgbClr val="FF0000"/>
                </a:solidFill>
              </a:rPr>
              <a:t>4.Укрепление мышечного корсета, создание навыка правильной осанки.</a:t>
            </a:r>
          </a:p>
          <a:p>
            <a:pPr algn="just" eaLnBrk="0" hangingPunct="0"/>
            <a:r>
              <a:rPr lang="ru-RU" b="1">
                <a:solidFill>
                  <a:srgbClr val="FF0000"/>
                </a:solidFill>
              </a:rPr>
              <a:t>5.Улучшение функционирования сердечно-сосудистой и дыхательной систем.</a:t>
            </a:r>
          </a:p>
          <a:p>
            <a:pPr algn="just" eaLnBrk="0" hangingPunct="0"/>
            <a:r>
              <a:rPr lang="ru-RU" b="1">
                <a:solidFill>
                  <a:srgbClr val="FF0000"/>
                </a:solidFill>
              </a:rPr>
              <a:t>6.Нормализация работы нервной системы, стимуляция нервно-психического развития.</a:t>
            </a:r>
          </a:p>
          <a:p>
            <a:pPr algn="just" eaLnBrk="0" hangingPunct="0"/>
            <a:r>
              <a:rPr lang="ru-RU" b="1">
                <a:solidFill>
                  <a:srgbClr val="FF0000"/>
                </a:solidFill>
              </a:rPr>
              <a:t>7.Улучшение коммуникативной и эмоциональной-волевой сферы.</a:t>
            </a:r>
          </a:p>
          <a:p>
            <a:pPr algn="just" eaLnBrk="0" hangingPunct="0"/>
            <a:r>
              <a:rPr lang="ru-RU" b="1">
                <a:solidFill>
                  <a:srgbClr val="FF0000"/>
                </a:solidFill>
              </a:rPr>
              <a:t>8.Стимуляция развития анализаторных систем, проприорцептивной чувствительности.</a:t>
            </a:r>
          </a:p>
          <a:p>
            <a:pPr algn="just" eaLnBrk="0" hangingPunct="0"/>
            <a:r>
              <a:rPr lang="ru-RU" b="1">
                <a:solidFill>
                  <a:srgbClr val="FF0000"/>
                </a:solidFill>
              </a:rPr>
              <a:t>9.Развитие мелкой моторики и речи.</a:t>
            </a:r>
          </a:p>
          <a:p>
            <a:pPr algn="just" eaLnBrk="0" hangingPunct="0"/>
            <a:r>
              <a:rPr lang="ru-RU" b="1">
                <a:solidFill>
                  <a:srgbClr val="FF0000"/>
                </a:solidFill>
              </a:rPr>
              <a:t>10.Адаптация организма к физической нагрузки.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1331913" y="476250"/>
            <a:ext cx="676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FF00"/>
                </a:solidFill>
              </a:rPr>
              <a:t>Классификация упражнений на фитболах  </a:t>
            </a:r>
          </a:p>
        </p:txBody>
      </p:sp>
      <p:pic>
        <p:nvPicPr>
          <p:cNvPr id="34818" name="Рисунок 2" descr="Фитбол сист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484313"/>
            <a:ext cx="730885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2"/>
          <p:cNvSpPr>
            <a:spLocks noChangeArrowheads="1"/>
          </p:cNvSpPr>
          <p:nvPr/>
        </p:nvSpPr>
        <p:spPr bwMode="auto">
          <a:xfrm>
            <a:off x="1835150" y="1533525"/>
            <a:ext cx="55991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FF0000"/>
                </a:solidFill>
              </a:rPr>
              <a:t>Занятия фитбол-гимнастикой</a:t>
            </a:r>
          </a:p>
          <a:p>
            <a:pPr eaLnBrk="0" hangingPunct="0"/>
            <a:r>
              <a:rPr lang="ru-RU" b="1" i="1">
                <a:solidFill>
                  <a:srgbClr val="FF0000"/>
                </a:solidFill>
              </a:rPr>
              <a:t>Занятия проходят 1 раз в неделю.</a:t>
            </a:r>
          </a:p>
          <a:p>
            <a:pPr eaLnBrk="0" hangingPunct="0"/>
            <a:r>
              <a:rPr lang="ru-RU" b="1" i="1">
                <a:solidFill>
                  <a:srgbClr val="FF0000"/>
                </a:solidFill>
              </a:rPr>
              <a:t>Занятия подразделяются на 3 части: </a:t>
            </a:r>
            <a:r>
              <a:rPr lang="ru-RU" b="1">
                <a:solidFill>
                  <a:srgbClr val="FF0000"/>
                </a:solidFill>
              </a:rPr>
              <a:t>подготовительную, основную и заключительную.</a:t>
            </a:r>
          </a:p>
          <a:p>
            <a:pPr eaLnBrk="0" hangingPunct="0"/>
            <a:r>
              <a:rPr lang="ru-RU" b="1" i="1">
                <a:solidFill>
                  <a:srgbClr val="FF0000"/>
                </a:solidFill>
              </a:rPr>
              <a:t>В подготовительной части </a:t>
            </a:r>
            <a:r>
              <a:rPr lang="ru-RU" b="1">
                <a:solidFill>
                  <a:srgbClr val="FF0000"/>
                </a:solidFill>
              </a:rPr>
              <a:t>происходит настрой детей на работу и подготовку организма к основной части тренировки.</a:t>
            </a:r>
          </a:p>
          <a:p>
            <a:pPr eaLnBrk="0" hangingPunct="0"/>
            <a:r>
              <a:rPr lang="ru-RU" b="1" i="1">
                <a:solidFill>
                  <a:srgbClr val="FF0000"/>
                </a:solidFill>
              </a:rPr>
              <a:t>В основной части </a:t>
            </a:r>
            <a:r>
              <a:rPr lang="ru-RU" b="1">
                <a:solidFill>
                  <a:srgbClr val="FF0000"/>
                </a:solidFill>
              </a:rPr>
              <a:t>происходит </a:t>
            </a:r>
          </a:p>
          <a:p>
            <a:pPr eaLnBrk="0" hangingPunct="0"/>
            <a:r>
              <a:rPr lang="ru-RU" b="1">
                <a:solidFill>
                  <a:srgbClr val="FF0000"/>
                </a:solidFill>
              </a:rPr>
              <a:t>максимальная нагрузка на организм, </a:t>
            </a:r>
          </a:p>
          <a:p>
            <a:pPr eaLnBrk="0" hangingPunct="0"/>
            <a:r>
              <a:rPr lang="ru-RU" b="1">
                <a:solidFill>
                  <a:srgbClr val="FF0000"/>
                </a:solidFill>
              </a:rPr>
              <a:t>которая должна быть оптимальной</a:t>
            </a:r>
          </a:p>
          <a:p>
            <a:pPr eaLnBrk="0" hangingPunct="0"/>
            <a:r>
              <a:rPr lang="ru-RU" b="1">
                <a:solidFill>
                  <a:srgbClr val="FF0000"/>
                </a:solidFill>
              </a:rPr>
              <a:t> для детей</a:t>
            </a:r>
          </a:p>
          <a:p>
            <a:pPr eaLnBrk="0" hangingPunct="0"/>
            <a:r>
              <a:rPr lang="ru-RU" b="1" i="1">
                <a:solidFill>
                  <a:srgbClr val="FF0000"/>
                </a:solidFill>
              </a:rPr>
              <a:t>Заключительная часть  </a:t>
            </a:r>
            <a:r>
              <a:rPr lang="ru-RU" b="1">
                <a:solidFill>
                  <a:srgbClr val="FF0000"/>
                </a:solidFill>
              </a:rPr>
              <a:t>способствует улучшению восстановительных </a:t>
            </a:r>
          </a:p>
          <a:p>
            <a:pPr eaLnBrk="0" hangingPunct="0"/>
            <a:r>
              <a:rPr lang="ru-RU" b="1">
                <a:solidFill>
                  <a:srgbClr val="FF0000"/>
                </a:solidFill>
              </a:rPr>
              <a:t>процессов и расслаблению организма.</a:t>
            </a:r>
          </a:p>
          <a:p>
            <a:pPr eaLnBrk="0" hangingPunct="0"/>
            <a:r>
              <a:rPr lang="ru-RU" b="1">
                <a:solidFill>
                  <a:srgbClr val="FF0000"/>
                </a:solidFill>
              </a:rPr>
              <a:t>Все занятие проходит под </a:t>
            </a:r>
            <a:r>
              <a:rPr lang="ru-RU" b="1" i="1">
                <a:solidFill>
                  <a:srgbClr val="FF0000"/>
                </a:solidFill>
              </a:rPr>
              <a:t>музыкальное сопровождение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35842" name="Рисунок 3" descr="G:\ДОКУМЕНТЫ  ВЛАДИМИРА СЕРГЕЕВИЧА\ВСЁ О ФИТБОЛГИМНАСТИКЕ\Милюсин В.С\P11505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260350"/>
            <a:ext cx="20764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4" descr="G:\ДОКУМЕНТЫ  ВЛАДИМИРА СЕРГЕЕВИЧА\ВСЁ О ФИТБОЛГИМНАСТИКЕ\Милюсин В.С\P11505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2060575"/>
            <a:ext cx="201771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5" descr="G:\ДОКУМЕНТЫ  ВЛАДИМИРА СЕРГЕЕВИЧА\ВСЁ О ФИТБОЛГИМНАСТИКЕ\Милюсин В.С\P11505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3573463"/>
            <a:ext cx="20177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6" descr="G:\ДОКУМЕНТЫ  ВЛАДИМИРА СЕРГЕЕВИЧА\ВСЁ О ФИТБОЛГИМНАСТИКЕ\Милюсин В.С\P11505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5084763"/>
            <a:ext cx="20177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188913"/>
            <a:ext cx="6264275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rgbClr val="FFFF00"/>
                </a:solidFill>
              </a:rPr>
              <a:t>Оздоровительное воздействие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2000" b="1" dirty="0" err="1">
                <a:solidFill>
                  <a:srgbClr val="FFFF00"/>
                </a:solidFill>
              </a:rPr>
              <a:t>фитбол</a:t>
            </a:r>
            <a:r>
              <a:rPr lang="ru-RU" sz="2000" b="1" dirty="0">
                <a:solidFill>
                  <a:srgbClr val="FFFF00"/>
                </a:solidFill>
              </a:rPr>
              <a:t>- гимнастики на организм ребенка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36866" name="Рисунок 9" descr="I:\фото\ФОТОГРАФИИ  АЛЬБОМ\ШКОЛА\ЛФК\лфк 2008-2009\S8008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266541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6659563" y="2060575"/>
            <a:ext cx="2233612" cy="1081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FF00"/>
                </a:solidFill>
              </a:rPr>
              <a:t>Формирование осанки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659563" y="4221163"/>
            <a:ext cx="2305050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FF00"/>
                </a:solidFill>
              </a:rPr>
              <a:t>Укрепление мышц брюшного пресса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88125" y="3068638"/>
            <a:ext cx="2376488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FF00"/>
                </a:solidFill>
              </a:rPr>
              <a:t>Укрепление мышц спины и таза 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88125" y="5300663"/>
            <a:ext cx="2339975" cy="1081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FF00"/>
                </a:solidFill>
              </a:rPr>
              <a:t>Укрепление мышц руки и плечевого пояса 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88125" y="188913"/>
            <a:ext cx="22320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FF00"/>
                </a:solidFill>
              </a:rPr>
              <a:t>Укрепление мышц ног и свода стопы 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067175" y="5300663"/>
            <a:ext cx="2376488" cy="1081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FF00"/>
                </a:solidFill>
              </a:rPr>
              <a:t>Увеличение гибкости и подвижности в суставах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116013" y="5084763"/>
            <a:ext cx="2735262" cy="129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FF00"/>
                </a:solidFill>
              </a:rPr>
              <a:t>Развитие функции равновесия и </a:t>
            </a:r>
            <a:r>
              <a:rPr lang="ru-RU" sz="1600" b="1" dirty="0" err="1">
                <a:solidFill>
                  <a:srgbClr val="FFFF00"/>
                </a:solidFill>
              </a:rPr>
              <a:t>вестибюлярного</a:t>
            </a:r>
            <a:r>
              <a:rPr lang="ru-RU" sz="1600" b="1" dirty="0">
                <a:solidFill>
                  <a:srgbClr val="FFFF00"/>
                </a:solidFill>
              </a:rPr>
              <a:t> аппарата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51275" y="1628775"/>
            <a:ext cx="2628900" cy="1800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FF00"/>
                </a:solidFill>
              </a:rPr>
              <a:t>Профилактика функциональных нарушений со стороны многих органов и систем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16688" y="1196975"/>
            <a:ext cx="2376487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FF00"/>
                </a:solidFill>
              </a:rPr>
              <a:t>Профилактика развития  плоскостопия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87450" y="3644900"/>
            <a:ext cx="2447925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err="1">
                <a:solidFill>
                  <a:srgbClr val="FFFF00"/>
                </a:solidFill>
              </a:rPr>
              <a:t>Совершенство-вание</a:t>
            </a:r>
            <a:r>
              <a:rPr lang="ru-RU" sz="1600" b="1" dirty="0">
                <a:solidFill>
                  <a:srgbClr val="FFFF00"/>
                </a:solidFill>
              </a:rPr>
              <a:t> координации движения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851275" y="3573463"/>
            <a:ext cx="2808288" cy="1439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FF00"/>
                </a:solidFill>
              </a:rPr>
              <a:t>Профилактика мышечной недостаточности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050" y="1484313"/>
            <a:ext cx="37449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Анкетирование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 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7890" name="Picture 2" descr="D:\Фото\школа\3а\разное 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349500"/>
            <a:ext cx="66278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1835150" y="1484313"/>
          <a:ext cx="6488113" cy="4922837"/>
        </p:xfrm>
        <a:graphic>
          <a:graphicData uri="http://schemas.openxmlformats.org/presentationml/2006/ole">
            <p:oleObj spid="_x0000_s1026" r:id="rId3" imgW="8144962" imgH="579170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5"/>
          <p:cNvGraphicFramePr>
            <a:graphicFrameLocks/>
          </p:cNvGraphicFramePr>
          <p:nvPr/>
        </p:nvGraphicFramePr>
        <p:xfrm>
          <a:off x="1908175" y="1484313"/>
          <a:ext cx="6088063" cy="4511675"/>
        </p:xfrm>
        <a:graphic>
          <a:graphicData uri="http://schemas.openxmlformats.org/presentationml/2006/ole">
            <p:oleObj spid="_x0000_s2050" r:id="rId3" imgW="7998645" imgH="607214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1835150" y="1341438"/>
            <a:ext cx="4572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Диаграмма 1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Сравнительные результаты развития ловкости детей до и после проведения комплексов  по развитию ловкости.</a:t>
            </a:r>
            <a:endParaRPr lang="ru-RU" sz="2000" b="1">
              <a:solidFill>
                <a:srgbClr val="FF0000"/>
              </a:solidFill>
            </a:endParaRPr>
          </a:p>
        </p:txBody>
      </p:sp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1908175" y="2781300"/>
          <a:ext cx="6191250" cy="3743325"/>
        </p:xfrm>
        <a:graphic>
          <a:graphicData uri="http://schemas.openxmlformats.org/presentationml/2006/ole">
            <p:oleObj spid="_x0000_s3074" name="Диаграмма" r:id="rId3" imgW="5553024" imgH="311466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2"/>
          <p:cNvSpPr>
            <a:spLocks noChangeArrowheads="1"/>
          </p:cNvSpPr>
          <p:nvPr/>
        </p:nvSpPr>
        <p:spPr bwMode="auto">
          <a:xfrm>
            <a:off x="1908175" y="1557338"/>
            <a:ext cx="64627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Сравнительные результаты развития ловкости детей до и после проведения комплексов </a:t>
            </a:r>
            <a:b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развитию ловкости</a:t>
            </a:r>
            <a:endParaRPr lang="ru-RU">
              <a:solidFill>
                <a:srgbClr val="FF0000"/>
              </a:solidFill>
            </a:endParaRPr>
          </a:p>
          <a:p>
            <a:pPr eaLnBrk="0" hangingPunct="0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итогам диагностики мы выяснили, что комплексы упражнений по фитбол-гимнастике  действительно являются эффективным средством развития ловкости.</a:t>
            </a:r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начало года: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80% детей имело низкий уровень развития ловкости;</a:t>
            </a:r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 средний, </a:t>
            </a:r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 высокий;</a:t>
            </a:r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конце года: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70% детей перешли на высокий уровень развития ловкости;</a:t>
            </a:r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20% на средний;</a:t>
            </a:r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10%  остались на низком уровне. </a:t>
            </a:r>
            <a:b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низком уровне остались дети часто и длительно </a:t>
            </a:r>
          </a:p>
          <a:p>
            <a:pPr eaLnBrk="0" hangingPunct="0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болеющие и не посещающие занятий</a:t>
            </a:r>
            <a:endParaRPr lang="ru-RU"/>
          </a:p>
          <a:p>
            <a:pPr eaLnBrk="0" hangingPunct="0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96975"/>
            <a:ext cx="712946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1908175" y="1484313"/>
            <a:ext cx="4572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FF0000"/>
                </a:solidFill>
              </a:rPr>
              <a:t>С каждым днем мы все больше и больше превращаемся в сидячую нацию. </a:t>
            </a:r>
            <a:br>
              <a:rPr lang="ru-RU" sz="2000" b="1">
                <a:solidFill>
                  <a:srgbClr val="FF0000"/>
                </a:solidFill>
              </a:rPr>
            </a:br>
            <a:r>
              <a:rPr lang="ru-RU" sz="2000" b="1">
                <a:solidFill>
                  <a:srgbClr val="FF0000"/>
                </a:solidFill>
              </a:rPr>
              <a:t>Всё,  от лифтов до компьютеров, сделало нашу жизнь физически легкой, снизило нашу физическую активность.</a:t>
            </a:r>
            <a:r>
              <a:rPr lang="ru-RU" sz="2000">
                <a:solidFill>
                  <a:srgbClr val="FF0000"/>
                </a:solidFill>
              </a:rPr>
              <a:t>  </a:t>
            </a:r>
            <a:br>
              <a:rPr lang="ru-RU" sz="2000">
                <a:solidFill>
                  <a:srgbClr val="FF0000"/>
                </a:solidFill>
              </a:rPr>
            </a:br>
            <a:r>
              <a:rPr lang="ru-RU" sz="2000" b="1" i="1">
                <a:solidFill>
                  <a:srgbClr val="FF0000"/>
                </a:solidFill>
              </a:rPr>
              <a:t>Помните, движение - жизнь! </a:t>
            </a:r>
            <a:br>
              <a:rPr lang="ru-RU" sz="2000" b="1" i="1">
                <a:solidFill>
                  <a:srgbClr val="FF0000"/>
                </a:solidFill>
              </a:rPr>
            </a:br>
            <a:r>
              <a:rPr lang="ru-RU" sz="2000" b="1" i="1">
                <a:solidFill>
                  <a:srgbClr val="FF0000"/>
                </a:solidFill>
              </a:rPr>
              <a:t>Занимайтесь физкультурой всей семьей</a:t>
            </a:r>
            <a:br>
              <a:rPr lang="ru-RU" sz="2000" b="1" i="1">
                <a:solidFill>
                  <a:srgbClr val="FF0000"/>
                </a:solidFill>
              </a:rPr>
            </a:br>
            <a:r>
              <a:rPr lang="ru-RU" sz="2000" b="1" i="1">
                <a:solidFill>
                  <a:srgbClr val="FF0000"/>
                </a:solidFill>
              </a:rPr>
              <a:t> с фитболом! </a:t>
            </a:r>
            <a:endParaRPr lang="ru-RU" sz="2000">
              <a:solidFill>
                <a:srgbClr val="FF0000"/>
              </a:solidFill>
            </a:endParaRPr>
          </a:p>
        </p:txBody>
      </p:sp>
      <p:pic>
        <p:nvPicPr>
          <p:cNvPr id="46082" name="Рисунок 2" descr="G:\ДОКУМЕНТЫ  ВЛАДИМИРА СЕРГЕЕВИЧА\ВСЁ О ФИТБОЛГИМНАСТИКЕ\Милюсин В.С\P1150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005263"/>
            <a:ext cx="30972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260350"/>
            <a:ext cx="59769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Фитбол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в нашей школе</a:t>
            </a:r>
            <a:endParaRPr lang="ru-RU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7106" name="Picture 3" descr="C:\Users\Игорь\Desktop\все к конкурсу\все все 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88913"/>
            <a:ext cx="2906712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2" descr="G:\конференция\100NIKON\DSCN48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349500"/>
            <a:ext cx="2922587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C:\Users\Игорь\Desktop\все к конкурсу\100NIKON\DSCN48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205038"/>
            <a:ext cx="4071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" descr="C:\Users\Игорь\Desktop\все к конкурсу\все все 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4581525"/>
            <a:ext cx="29813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404813"/>
            <a:ext cx="5929313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 err="1">
                <a:solidFill>
                  <a:srgbClr val="FFFF00"/>
                </a:solidFill>
                <a:latin typeface="+mj-lt"/>
              </a:rPr>
              <a:t>Фитбол</a:t>
            </a:r>
            <a:r>
              <a:rPr lang="ru-RU" sz="2800" b="1" dirty="0">
                <a:solidFill>
                  <a:srgbClr val="FFFF00"/>
                </a:solidFill>
                <a:latin typeface="+mj-lt"/>
              </a:rPr>
              <a:t> в нашей школе</a:t>
            </a:r>
            <a:endParaRPr lang="ru-RU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8130" name="Рисунок 2" descr="G:\ДОКУМЕНТЫ  ВЛАДИМИРА СЕРГЕЕВИЧА\ВСЁ О ФИТБОЛГИМНАСТИКЕ\Милюсин В.С\P1150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341438"/>
            <a:ext cx="33845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F:\фотки осень 2010\DSCN1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852738"/>
            <a:ext cx="27940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 descr="G:\конференция\100NIKON\DSCN48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076700"/>
            <a:ext cx="34559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713" y="1341438"/>
            <a:ext cx="65341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Фитбол</a:t>
            </a:r>
            <a:r>
              <a:rPr lang="ru-RU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 должен обязательно появиться и в жизни каждой семьи и в каждой школе!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9154" name="Picture 7" descr="C:\Documents and Settings\Владелец\Мои документы\Мои рисунки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789363"/>
            <a:ext cx="2032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5" descr="C:\Documents and Settings\Владелец\Мои документы\Мои рисунки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2060575"/>
            <a:ext cx="12858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 descr="C:\Documents and Settings\Владелец\Мои документы\Мои рисунки\i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157788"/>
            <a:ext cx="190976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8" descr="C:\Documents and Settings\Владелец\Мои документы\Мои рисунки\CARRZTK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933825"/>
            <a:ext cx="22145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3" descr="C:\Documents and Settings\Владелец\Мои документы\Мои рисунки\CAUJOXIZ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3716338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492896"/>
            <a:ext cx="5544616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ФИТБОЛ- ЭТО БУДУЩЕЕ </a:t>
            </a:r>
          </a:p>
          <a:p>
            <a:pPr algn="ctr" eaLnBrk="0" hangingPunct="0"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тех, кто всерьез хочет изменить свою жизнь.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0178" name="Picture 8" descr="MCj0428123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16764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7" descr="MCj042982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221163"/>
            <a:ext cx="2663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1828800"/>
            <a:ext cx="6456362" cy="682625"/>
          </a:xfrm>
          <a:prstGeom prst="rect">
            <a:avLst/>
          </a:prstGeom>
          <a:noFill/>
        </p:spPr>
      </p:pic>
      <p:pic>
        <p:nvPicPr>
          <p:cNvPr id="51202" name="Picture 5" descr="9515-1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573463"/>
            <a:ext cx="25273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95-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2708275"/>
            <a:ext cx="2808287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979613" y="1484313"/>
            <a:ext cx="6624637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0000"/>
                </a:solidFill>
                <a:latin typeface="Arial Black" pitchFamily="34" charset="0"/>
              </a:rPr>
              <a:t>Актуальность работы</a:t>
            </a:r>
          </a:p>
          <a:p>
            <a:pPr algn="just" eaLnBrk="0" hangingPunct="0"/>
            <a:r>
              <a:rPr lang="ru-RU" sz="2000">
                <a:solidFill>
                  <a:srgbClr val="FF0000"/>
                </a:solidFill>
              </a:rPr>
              <a:t>Основой жизнедеятельности человека, его трудовой активности, творческих успехов, материального благополучия и долголетия  является крепкое здоровье. Как известно, духовно и физически здоровые люди намного быстрее адаптируются в науке и производстве, успешнее осваивают новые виды деятельности, лучше выполняют свою работу.</a:t>
            </a:r>
          </a:p>
          <a:p>
            <a:pPr algn="just" eaLnBrk="0" hangingPunct="0"/>
            <a:r>
              <a:rPr lang="ru-RU" sz="2000">
                <a:solidFill>
                  <a:srgbClr val="FF0000"/>
                </a:solidFill>
              </a:rPr>
              <a:t> 	Поэтому развитие двигательной активности как фактора укрепления здоровья нужно рассматривать как социальную защиту интересов развивающейся личности применительно к новым социально-экономическим условиям, когда человек предлагает свои услуги на рынке труда.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979613" y="1628775"/>
            <a:ext cx="4572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0000"/>
                </a:solidFill>
              </a:rPr>
              <a:t>Охрана здоровья детей - приоритетное направление социальной политики в России</a:t>
            </a:r>
          </a:p>
          <a:p>
            <a:pPr eaLnBrk="0" hangingPunct="0"/>
            <a:endParaRPr lang="ru-RU"/>
          </a:p>
        </p:txBody>
      </p:sp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3789363"/>
            <a:ext cx="20875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04813"/>
            <a:ext cx="2160587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860800"/>
            <a:ext cx="30956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2286000" y="1166813"/>
            <a:ext cx="45720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/>
              <a:t> </a:t>
            </a:r>
          </a:p>
          <a:p>
            <a:pPr algn="just" eaLnBrk="0" hangingPunct="0"/>
            <a:r>
              <a:rPr lang="ru-RU" sz="2000">
                <a:solidFill>
                  <a:srgbClr val="FF0000"/>
                </a:solidFill>
              </a:rPr>
              <a:t>Несмотря на многие положительные действия нашего государства в улучшении состояния здоровья своих граждан, состояние здоровья российских детей пока ещё находится на низком уровне. </a:t>
            </a:r>
          </a:p>
          <a:p>
            <a:pPr algn="just" eaLnBrk="0" hangingPunct="0"/>
            <a:r>
              <a:rPr lang="ru-RU" sz="2000">
                <a:solidFill>
                  <a:srgbClr val="FF0000"/>
                </a:solidFill>
              </a:rPr>
              <a:t>	При этом наиболее значительное снижение здоровья происходит в возрастные периоды, совпадающие с обучением ребёнка в школе. </a:t>
            </a:r>
          </a:p>
          <a:p>
            <a:pPr algn="just" eaLnBrk="0" hangingPunct="0"/>
            <a:r>
              <a:rPr lang="ru-RU" sz="2000">
                <a:solidFill>
                  <a:srgbClr val="FF0000"/>
                </a:solidFill>
              </a:rPr>
              <a:t>	Всё ёщё отмечается выраженный рост хронических заболеваний, нарушений физического развития и снижения функциональных возможностей организма</a:t>
            </a:r>
            <a:r>
              <a:rPr lang="ru-RU"/>
              <a:t>. </a:t>
            </a:r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773238"/>
            <a:ext cx="2027237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3933825"/>
            <a:ext cx="20526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70080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Качественный анализ состояния здоровья учащихся 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FF0000"/>
                </a:solidFill>
              </a:rPr>
              <a:t>Наиболее распространены: 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i="1" dirty="0">
                <a:solidFill>
                  <a:srgbClr val="FF0000"/>
                </a:solidFill>
              </a:rPr>
              <a:t>нарушения осанки;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-плоскостопие;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-близорукость;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-невротические расстройства;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-склонность к частым простудным заболеваниям. 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60350"/>
            <a:ext cx="28575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2411413" y="1268413"/>
            <a:ext cx="4572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i="1">
                <a:solidFill>
                  <a:srgbClr val="FF0000"/>
                </a:solidFill>
              </a:rPr>
              <a:t>Для современных детей характерно:</a:t>
            </a:r>
            <a:br>
              <a:rPr lang="ru-RU" sz="2400" b="1" i="1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- ограничение двигательной активности;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- ухудшение физических качеств, пространственной ориентации и вестибулярной устойчивости.</a:t>
            </a:r>
            <a:br>
              <a:rPr lang="ru-RU" sz="2400">
                <a:solidFill>
                  <a:srgbClr val="FF0000"/>
                </a:solidFill>
              </a:rPr>
            </a:br>
            <a:r>
              <a:rPr lang="ru-RU" sz="2400">
                <a:solidFill>
                  <a:srgbClr val="FF0000"/>
                </a:solidFill>
              </a:rPr>
              <a:t>	 В школе большие зрительные и учебные нагрузки, которые негативно сказываются на качестве учебного процесса и здоровье детей. </a:t>
            </a: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620713"/>
            <a:ext cx="1866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G:\ДОКУМЕНТЫ  ВЛАДИМИРА СЕРГЕЕВИЧА\ВСЁ О ФИТБОЛГИМНАСТИКЕ\гимнастика2\DSCN2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844675"/>
            <a:ext cx="2808288" cy="1800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835150" y="1484313"/>
            <a:ext cx="4572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FF0000"/>
                </a:solidFill>
              </a:rPr>
              <a:t>Физкультурные занятия в нашей школе -это способ осуществления разнообразной физкультурно-оздоровительной деятельности. </a:t>
            </a:r>
            <a:br>
              <a:rPr lang="ru-RU" sz="2000">
                <a:solidFill>
                  <a:srgbClr val="FF0000"/>
                </a:solidFill>
              </a:rPr>
            </a:br>
            <a:r>
              <a:rPr lang="ru-RU" sz="2000">
                <a:solidFill>
                  <a:srgbClr val="FF0000"/>
                </a:solidFill>
              </a:rPr>
              <a:t>	Физкультурно-оздоровительные занятия осуществляются </a:t>
            </a:r>
            <a:br>
              <a:rPr lang="ru-RU" sz="2000">
                <a:solidFill>
                  <a:srgbClr val="FF0000"/>
                </a:solidFill>
              </a:rPr>
            </a:br>
            <a:r>
              <a:rPr lang="ru-RU" sz="2000">
                <a:solidFill>
                  <a:srgbClr val="FF0000"/>
                </a:solidFill>
              </a:rPr>
              <a:t>по самым разным направлениям: фитнес, бодибилдинг, фитболгимнастика, а также бег, туризм, плавание.</a:t>
            </a:r>
          </a:p>
        </p:txBody>
      </p:sp>
      <p:pic>
        <p:nvPicPr>
          <p:cNvPr id="21507" name="Рисунок 2" descr="G:\ДОКУМЕНТЫ  ВЛАДИМИРА СЕРГЕЕВИЧА\ВСЁ О ФИТБОЛГИМНАСТИКЕ\гимнастика\_MG_03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60350"/>
            <a:ext cx="2808288" cy="18002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508" name="Рисунок 4" descr="G:\ДОКУМЕНТЫ  ВЛАДИМИРА СЕРГЕЕВИЧА\ВСЁ О ФИТБОЛГИМНАСТИКЕ\гимнастика\DSCN32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284538"/>
            <a:ext cx="2786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G:\ДОКУМЕНТЫ  ВЛАДИМИРА СЕРГЕЕВИЧА\ВСЁ О ФИТБОЛГИМНАСТИКЕ\гимнастика\DSCN28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4868863"/>
            <a:ext cx="28082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имированные (3)">
  <a:themeElements>
    <a:clrScheme name="Office Theme 10">
      <a:dk1>
        <a:srgbClr val="446EB2"/>
      </a:dk1>
      <a:lt1>
        <a:srgbClr val="BDCFA7"/>
      </a:lt1>
      <a:dk2>
        <a:srgbClr val="123E96"/>
      </a:dk2>
      <a:lt2>
        <a:srgbClr val="336699"/>
      </a:lt2>
      <a:accent1>
        <a:srgbClr val="9CC08E"/>
      </a:accent1>
      <a:accent2>
        <a:srgbClr val="3333CC"/>
      </a:accent2>
      <a:accent3>
        <a:srgbClr val="DBE4D0"/>
      </a:accent3>
      <a:accent4>
        <a:srgbClr val="395D97"/>
      </a:accent4>
      <a:accent5>
        <a:srgbClr val="CBDCC6"/>
      </a:accent5>
      <a:accent6>
        <a:srgbClr val="2D2DB9"/>
      </a:accent6>
      <a:hlink>
        <a:srgbClr val="E8FAB0"/>
      </a:hlink>
      <a:folHlink>
        <a:srgbClr val="0B52A1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6600"/>
        </a:dk1>
        <a:lt1>
          <a:srgbClr val="FFFFFF"/>
        </a:lt1>
        <a:dk2>
          <a:srgbClr val="000000"/>
        </a:dk2>
        <a:lt2>
          <a:srgbClr val="969696"/>
        </a:lt2>
        <a:accent1>
          <a:srgbClr val="84D07E"/>
        </a:accent1>
        <a:accent2>
          <a:srgbClr val="F1B997"/>
        </a:accent2>
        <a:accent3>
          <a:srgbClr val="FFFFFF"/>
        </a:accent3>
        <a:accent4>
          <a:srgbClr val="005600"/>
        </a:accent4>
        <a:accent5>
          <a:srgbClr val="C2E4C0"/>
        </a:accent5>
        <a:accent6>
          <a:srgbClr val="DAA788"/>
        </a:accent6>
        <a:hlink>
          <a:srgbClr val="6600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CBB6D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FDABA"/>
        </a:accent5>
        <a:accent6>
          <a:srgbClr val="B9B9E7"/>
        </a:accent6>
        <a:hlink>
          <a:srgbClr val="3333CC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66"/>
        </a:dk1>
        <a:lt1>
          <a:srgbClr val="D7D7EA"/>
        </a:lt1>
        <a:dk2>
          <a:srgbClr val="333399"/>
        </a:dk2>
        <a:lt2>
          <a:srgbClr val="25252F"/>
        </a:lt2>
        <a:accent1>
          <a:srgbClr val="B8E1A1"/>
        </a:accent1>
        <a:accent2>
          <a:srgbClr val="9797DD"/>
        </a:accent2>
        <a:accent3>
          <a:srgbClr val="E8E8F3"/>
        </a:accent3>
        <a:accent4>
          <a:srgbClr val="2A5656"/>
        </a:accent4>
        <a:accent5>
          <a:srgbClr val="D8EECD"/>
        </a:accent5>
        <a:accent6>
          <a:srgbClr val="8888C8"/>
        </a:accent6>
        <a:hlink>
          <a:srgbClr val="6633CC"/>
        </a:hlink>
        <a:folHlink>
          <a:srgbClr val="6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E8E3E"/>
        </a:dk1>
        <a:lt1>
          <a:srgbClr val="99CC00"/>
        </a:lt1>
        <a:dk2>
          <a:srgbClr val="000099"/>
        </a:dk2>
        <a:lt2>
          <a:srgbClr val="3E3E5C"/>
        </a:lt2>
        <a:accent1>
          <a:srgbClr val="BEDC8C"/>
        </a:accent1>
        <a:accent2>
          <a:srgbClr val="CCECFF"/>
        </a:accent2>
        <a:accent3>
          <a:srgbClr val="CAE2AA"/>
        </a:accent3>
        <a:accent4>
          <a:srgbClr val="347834"/>
        </a:accent4>
        <a:accent5>
          <a:srgbClr val="DBEBC5"/>
        </a:accent5>
        <a:accent6>
          <a:srgbClr val="B9D6E7"/>
        </a:accent6>
        <a:hlink>
          <a:srgbClr val="6600FF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333399"/>
        </a:dk1>
        <a:lt1>
          <a:srgbClr val="FFFFFF"/>
        </a:lt1>
        <a:dk2>
          <a:srgbClr val="0000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A4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DEF6F1"/>
        </a:lt1>
        <a:dk2>
          <a:srgbClr val="000066"/>
        </a:dk2>
        <a:lt2>
          <a:srgbClr val="969696"/>
        </a:lt2>
        <a:accent1>
          <a:srgbClr val="E1F3F3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8F8"/>
        </a:accent5>
        <a:accent6>
          <a:srgbClr val="7FB3E7"/>
        </a:accent6>
        <a:hlink>
          <a:srgbClr val="6600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D2EE6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129D0"/>
        </a:accent6>
        <a:hlink>
          <a:srgbClr val="1BBD0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5A5A86"/>
        </a:dk1>
        <a:lt1>
          <a:srgbClr val="F0FFCD"/>
        </a:lt1>
        <a:dk2>
          <a:srgbClr val="8AA2D2"/>
        </a:dk2>
        <a:lt2>
          <a:srgbClr val="2D2015"/>
        </a:lt2>
        <a:accent1>
          <a:srgbClr val="D8DAFC"/>
        </a:accent1>
        <a:accent2>
          <a:srgbClr val="CC99CC"/>
        </a:accent2>
        <a:accent3>
          <a:srgbClr val="F6FFE3"/>
        </a:accent3>
        <a:accent4>
          <a:srgbClr val="4C4C72"/>
        </a:accent4>
        <a:accent5>
          <a:srgbClr val="E9EAFD"/>
        </a:accent5>
        <a:accent6>
          <a:srgbClr val="B98AB9"/>
        </a:accent6>
        <a:hlink>
          <a:srgbClr val="2AA22D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7ABFF"/>
        </a:dk1>
        <a:lt1>
          <a:srgbClr val="CCECFF"/>
        </a:lt1>
        <a:dk2>
          <a:srgbClr val="000099"/>
        </a:dk2>
        <a:lt2>
          <a:srgbClr val="003366"/>
        </a:lt2>
        <a:accent1>
          <a:srgbClr val="225EA6"/>
        </a:accent1>
        <a:accent2>
          <a:srgbClr val="6600CC"/>
        </a:accent2>
        <a:accent3>
          <a:srgbClr val="E2F4FF"/>
        </a:accent3>
        <a:accent4>
          <a:srgbClr val="4991DA"/>
        </a:accent4>
        <a:accent5>
          <a:srgbClr val="ABB6D0"/>
        </a:accent5>
        <a:accent6>
          <a:srgbClr val="5C00B9"/>
        </a:accent6>
        <a:hlink>
          <a:srgbClr val="C1E64C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446EB2"/>
        </a:dk1>
        <a:lt1>
          <a:srgbClr val="BDCFA7"/>
        </a:lt1>
        <a:dk2>
          <a:srgbClr val="123E96"/>
        </a:dk2>
        <a:lt2>
          <a:srgbClr val="336699"/>
        </a:lt2>
        <a:accent1>
          <a:srgbClr val="9CC08E"/>
        </a:accent1>
        <a:accent2>
          <a:srgbClr val="3333CC"/>
        </a:accent2>
        <a:accent3>
          <a:srgbClr val="DBE4D0"/>
        </a:accent3>
        <a:accent4>
          <a:srgbClr val="395D97"/>
        </a:accent4>
        <a:accent5>
          <a:srgbClr val="CBDCC6"/>
        </a:accent5>
        <a:accent6>
          <a:srgbClr val="2D2DB9"/>
        </a:accent6>
        <a:hlink>
          <a:srgbClr val="E8FAB0"/>
        </a:hlink>
        <a:folHlink>
          <a:srgbClr val="0B52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анимированные (3)</Template>
  <TotalTime>105</TotalTime>
  <Words>914</Words>
  <Application>Microsoft Office PowerPoint</Application>
  <PresentationFormat>Экран (4:3)</PresentationFormat>
  <Paragraphs>79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Arial</vt:lpstr>
      <vt:lpstr>Arial Black</vt:lpstr>
      <vt:lpstr>Calibri</vt:lpstr>
      <vt:lpstr>Wingdings</vt:lpstr>
      <vt:lpstr>Times New Roman</vt:lpstr>
      <vt:lpstr>анимированные (3)</vt:lpstr>
      <vt:lpstr>анимированные (3)</vt:lpstr>
      <vt:lpstr>анимированные (3)</vt:lpstr>
      <vt:lpstr>анимированные (3)</vt:lpstr>
      <vt:lpstr>Лист Microsoft Excel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User</cp:lastModifiedBy>
  <cp:revision>16</cp:revision>
  <cp:lastPrinted>1601-01-01T00:00:00Z</cp:lastPrinted>
  <dcterms:created xsi:type="dcterms:W3CDTF">2012-12-03T17:33:09Z</dcterms:created>
  <dcterms:modified xsi:type="dcterms:W3CDTF">2013-01-25T19:30:25Z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TC010721221033</vt:lpwstr>
  </property>
</Properties>
</file>