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4"/>
  </p:notesMasterIdLst>
  <p:sldIdLst>
    <p:sldId id="256" r:id="rId2"/>
    <p:sldId id="257" r:id="rId3"/>
    <p:sldId id="281" r:id="rId4"/>
    <p:sldId id="282" r:id="rId5"/>
    <p:sldId id="266" r:id="rId6"/>
    <p:sldId id="260" r:id="rId7"/>
    <p:sldId id="284" r:id="rId8"/>
    <p:sldId id="285" r:id="rId9"/>
    <p:sldId id="286" r:id="rId10"/>
    <p:sldId id="287" r:id="rId11"/>
    <p:sldId id="268" r:id="rId12"/>
    <p:sldId id="28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048"/>
    <a:srgbClr val="999900"/>
    <a:srgbClr val="FF0000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99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B5E7B-D865-45FC-B3A4-B12B39D6DF8C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2C52E-C453-4409-8FDA-FC546DE28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128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2C52E-C453-4409-8FDA-FC546DE281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0A925-B82C-474F-A38E-C2AAEB425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3E06C-20C0-41C4-B843-D2E482EA39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55322-4BA5-464C-A4EC-1EC19C909B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6AF0-B3C0-4FCC-81C5-ECDDCBB1D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90190-DF27-41A7-B300-2C19137B7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5A06E-EDF2-4181-A064-5C4921ECD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39B52-AE3A-4B01-8871-EB972534EA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BA0839-A4E8-4819-8E58-148F845A6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E811C7-2FCD-455E-86B8-8FC9A7C215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9459B-5585-4475-96A5-74E8564A9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9C6B4C-97B7-4DAB-8813-EBCC38A66B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9DCA6C-8B5C-4CC9-A63B-4461027CD2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hyperlink" Target="056%20-%20Unit%203,%20Section%202,%20Exercise%2075.mp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571612"/>
            <a:ext cx="7243786" cy="13144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Урок английского языка</a:t>
            </a:r>
            <a:br>
              <a:rPr lang="ru-RU" sz="36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в 9 «а» классе по теме</a:t>
            </a:r>
            <a:br>
              <a:rPr lang="ru-RU" sz="36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Conflict resolution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solidFill>
                <a:srgbClr val="1A8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j02849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86190"/>
            <a:ext cx="3500462" cy="2316297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71538" y="500042"/>
            <a:ext cx="72009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ru-RU" sz="2000" b="1" kern="0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 средняя общеобразовательная школа № 1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000" b="1" i="0" u="none" strike="noStrike" kern="0" cap="none" spc="0" normalizeH="0" baseline="0" noProof="0" dirty="0" smtClean="0">
              <a:ln>
                <a:noFill/>
              </a:ln>
              <a:solidFill>
                <a:srgbClr val="1A804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3000" b="1" i="0" u="none" strike="noStrike" kern="0" cap="none" spc="0" normalizeH="0" baseline="0" noProof="0" dirty="0">
              <a:ln>
                <a:noFill/>
              </a:ln>
              <a:solidFill>
                <a:srgbClr val="1A804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And you’ll prevent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All conflicts in the world!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 should learn to live in peace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classmates, parents, friends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5" descr="j0233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000504"/>
            <a:ext cx="1928826" cy="19594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14546" y="500042"/>
            <a:ext cx="4214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tolerant!</a:t>
            </a:r>
            <a:r>
              <a:rPr lang="en-US" sz="32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714884"/>
            <a:ext cx="8183880" cy="105156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1A8048"/>
                </a:solidFill>
              </a:rPr>
              <a:t>   </a:t>
            </a:r>
            <a:r>
              <a:rPr lang="en-US" b="1" dirty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All is well that ends well!</a:t>
            </a:r>
            <a:endParaRPr lang="ru-RU" b="1" dirty="0">
              <a:solidFill>
                <a:srgbClr val="1A8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500042"/>
            <a:ext cx="8075612" cy="463708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write the conflict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resolution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make a symbol of peace (additional homework) </a:t>
            </a:r>
          </a:p>
          <a:p>
            <a:pPr>
              <a:lnSpc>
                <a:spcPct val="90000"/>
              </a:lnSpc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2400" b="1" dirty="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</p:txBody>
      </p:sp>
      <p:pic>
        <p:nvPicPr>
          <p:cNvPr id="8" name="Picture 6" descr="http://im6-tub-ru.yandex.net/i?id=281767967-7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3357586" cy="2686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785794"/>
            <a:ext cx="7416750" cy="36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Well done!</a:t>
            </a:r>
          </a:p>
          <a:p>
            <a:pPr algn="ctr">
              <a:lnSpc>
                <a:spcPct val="90000"/>
              </a:lnSpc>
            </a:pP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Thank you for the lesson!</a:t>
            </a:r>
          </a:p>
          <a:p>
            <a:pPr algn="ctr">
              <a:lnSpc>
                <a:spcPct val="90000"/>
              </a:lnSpc>
            </a:pPr>
            <a:r>
              <a:rPr lang="en-US" sz="48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Good luck!!!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rgbClr val="0066FF"/>
              </a:solidFill>
            </a:endParaRPr>
          </a:p>
        </p:txBody>
      </p:sp>
      <p:pic>
        <p:nvPicPr>
          <p:cNvPr id="6" name="Picture 14" descr="на бис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929066"/>
            <a:ext cx="2520553" cy="252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935038"/>
          </a:xfrm>
        </p:spPr>
        <p:txBody>
          <a:bodyPr/>
          <a:lstStyle/>
          <a:p>
            <a:pPr algn="ctr"/>
            <a:r>
              <a:rPr lang="en-US" b="1">
                <a:solidFill>
                  <a:srgbClr val="1A8048"/>
                </a:solidFill>
              </a:rPr>
              <a:t>The aims of the lesson are…</a:t>
            </a:r>
            <a:endParaRPr lang="ru-RU" b="1">
              <a:solidFill>
                <a:srgbClr val="1A8048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repeat the lexical material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to act the conflicts.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to listen to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dialogue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try to find the resolution of some actual conflicts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6" name="Picture 14" descr="image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357694"/>
            <a:ext cx="309562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“PLANT KINDNESS AND LOVE WILL GROW”</a:t>
            </a:r>
            <a:r>
              <a:rPr lang="ru-RU" sz="4800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1A8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28860" y="2143116"/>
            <a:ext cx="6343672" cy="944568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Thomas Jefferson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im5-tub-ru.yandex.net/i?id=306771786-16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71810"/>
            <a:ext cx="1857388" cy="2532802"/>
          </a:xfrm>
          <a:prstGeom prst="rect">
            <a:avLst/>
          </a:prstGeom>
          <a:noFill/>
        </p:spPr>
      </p:pic>
      <p:pic>
        <p:nvPicPr>
          <p:cNvPr id="13316" name="Picture 4" descr="http://im5-tub-ru.yandex.net/i?id=44414902-44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929066"/>
            <a:ext cx="2363696" cy="2347940"/>
          </a:xfrm>
          <a:prstGeom prst="rect">
            <a:avLst/>
          </a:prstGeom>
          <a:noFill/>
        </p:spPr>
      </p:pic>
      <p:pic>
        <p:nvPicPr>
          <p:cNvPr id="13320" name="Picture 8" descr="http://im0-tub-ru.yandex.net/i?id=174068784-63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07194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277813"/>
            <a:ext cx="7067128" cy="11398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Translate the words</a:t>
            </a:r>
            <a:endParaRPr lang="ru-RU" b="1" dirty="0">
              <a:solidFill>
                <a:srgbClr val="1A8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928802"/>
          <a:ext cx="8501122" cy="3786215"/>
        </p:xfrm>
        <a:graphic>
          <a:graphicData uri="http://schemas.openxmlformats.org/drawingml/2006/table">
            <a:tbl>
              <a:tblPr/>
              <a:tblGrid>
                <a:gridCol w="2054316"/>
                <a:gridCol w="2264702"/>
                <a:gridCol w="2087712"/>
                <a:gridCol w="2094392"/>
              </a:tblGrid>
              <a:tr h="1333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предотвращать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конфликт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несправедливый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спорить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поддерживать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уважать ценности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мирное решение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человеческие права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быть толерантным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непонимание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плохие отношения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частная жизнь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дружить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4" descr="a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64468"/>
            <a:ext cx="17526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10794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conflict?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530725"/>
          </a:xfrm>
        </p:spPr>
        <p:txBody>
          <a:bodyPr/>
          <a:lstStyle/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What is a conflict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 –It’s a harmful thing.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makes us rude and cruel.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breaks relationship and peace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starts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fights and quarrels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should we do?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has to help us live without conflicts?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Don’t do  to people harm!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learn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LIVE IN FRIENDSHIP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spcBef>
                <a:spcPts val="0"/>
              </a:spcBef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3200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dirty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200" b="1" dirty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3200" dirty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 features of the conflict?</a:t>
            </a:r>
          </a:p>
        </p:txBody>
      </p:sp>
      <p:pic>
        <p:nvPicPr>
          <p:cNvPr id="10251" name="Picture 11" descr="AMERI1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0696" y="0"/>
            <a:ext cx="1793304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The types of conflicts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3714752"/>
            <a:ext cx="2170412" cy="1368067"/>
          </a:xfrm>
          <a:noFill/>
          <a:ln/>
        </p:spPr>
      </p:pic>
      <p:pic>
        <p:nvPicPr>
          <p:cNvPr id="28687" name="Picture 15" descr="%D0%9A%D0%B0%D1%81%D1%82%D0%B0%2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571612"/>
            <a:ext cx="1871663" cy="1403350"/>
          </a:xfrm>
          <a:prstGeom prst="rect">
            <a:avLst/>
          </a:prstGeom>
          <a:noFill/>
        </p:spPr>
      </p:pic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76600" y="3429000"/>
            <a:ext cx="215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9220" name="Picture 20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0042"/>
            <a:ext cx="7683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go2.imgsmail.ru/imgpreview?u=http%3A//natureworld.ru/news/2010/baikal%5Fothodi%5Ffabrik%5F01.jpg&amp;mb=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214817"/>
            <a:ext cx="2714644" cy="180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2.imgsmail.ru/imgpreview?u=http%3A//mirsovetov.ru/images/1560/1.jpg&amp;mb=1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1357298"/>
            <a:ext cx="1905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im3-tub-ru.yandex.net/i?id=21927987-19-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2357430"/>
            <a:ext cx="2316906" cy="1714512"/>
          </a:xfrm>
          <a:prstGeom prst="rect">
            <a:avLst/>
          </a:prstGeom>
          <a:noFill/>
        </p:spPr>
      </p:pic>
      <p:sp>
        <p:nvSpPr>
          <p:cNvPr id="9220" name="AutoShape 4" descr="http://im3-tub-ru.yandex.net/i?id=407344145-38-7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Listen to the dialogue</a:t>
            </a:r>
            <a:endParaRPr lang="ru-RU" b="1" dirty="0">
              <a:solidFill>
                <a:srgbClr val="1A8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HACKR00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1392238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8" descr="http://im5-tub-ru.yandex.net/i?id=291689785-66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732158"/>
            <a:ext cx="3286148" cy="328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229600" cy="15795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Fill the table </a:t>
            </a:r>
            <a:br>
              <a:rPr lang="en-US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“Conflict Resolution”</a:t>
            </a:r>
            <a:r>
              <a:rPr lang="ru-RU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1A8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151957"/>
          <a:ext cx="8001056" cy="3705935"/>
        </p:xfrm>
        <a:graphic>
          <a:graphicData uri="http://schemas.openxmlformats.org/drawingml/2006/table">
            <a:tbl>
              <a:tblPr/>
              <a:tblGrid>
                <a:gridCol w="1280005"/>
                <a:gridCol w="3799174"/>
                <a:gridCol w="2921877"/>
              </a:tblGrid>
              <a:tr h="451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Questions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Answers</a:t>
                      </a:r>
                      <a:endParaRPr lang="ru-RU" sz="2000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step 1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What is the problem?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daughter refuses to do housework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step 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How can we solve the problem?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step 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What will happen?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step 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What is the best idea?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step 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How can we put the idea into action?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15" marR="67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4" descr="j03008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4850" y="0"/>
            <a:ext cx="2089150" cy="1760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3-tub-ru.yandex.net/i?id=178232954-5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429132"/>
            <a:ext cx="3000396" cy="1960259"/>
          </a:xfrm>
          <a:prstGeom prst="rect">
            <a:avLst/>
          </a:prstGeom>
          <a:noFill/>
        </p:spPr>
      </p:pic>
      <p:pic>
        <p:nvPicPr>
          <p:cNvPr id="4102" name="Picture 6" descr="http://im4-tub-ru.yandex.net/i?id=293968854-4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86256"/>
            <a:ext cx="2661529" cy="2005020"/>
          </a:xfrm>
          <a:prstGeom prst="rect">
            <a:avLst/>
          </a:prstGeom>
          <a:noFill/>
        </p:spPr>
      </p:pic>
      <p:pic>
        <p:nvPicPr>
          <p:cNvPr id="4104" name="Picture 8" descr="http://im4-tub-ru.yandex.net/i?id=388587383-70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643050"/>
            <a:ext cx="2500330" cy="2500330"/>
          </a:xfrm>
          <a:prstGeom prst="rect">
            <a:avLst/>
          </a:prstGeom>
          <a:noFill/>
        </p:spPr>
      </p:pic>
      <p:sp>
        <p:nvSpPr>
          <p:cNvPr id="4108" name="AutoShape 12" descr="http://im2-tub-ru.yandex.net/i?id=240552527-20-7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42938" y="714375"/>
            <a:ext cx="8229600" cy="1139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 smtClean="0">
                <a:solidFill>
                  <a:srgbClr val="1A8048"/>
                </a:solidFill>
                <a:latin typeface="Times New Roman" pitchFamily="18" charset="0"/>
                <a:cs typeface="Times New Roman" pitchFamily="18" charset="0"/>
              </a:rPr>
              <a:t>Role-playing</a:t>
            </a:r>
            <a:endParaRPr lang="ru-RU" sz="4800" b="1" dirty="0">
              <a:solidFill>
                <a:srgbClr val="1A804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1361</TotalTime>
  <Words>281</Words>
  <Application>Microsoft Office PowerPoint</Application>
  <PresentationFormat>Экран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 Урок английского языка в 9 «а» классе по теме «Conflict resolution»</vt:lpstr>
      <vt:lpstr>The aims of the lesson are…</vt:lpstr>
      <vt:lpstr> “PLANT KINDNESS AND LOVE WILL GROW” </vt:lpstr>
      <vt:lpstr>Translate the words</vt:lpstr>
      <vt:lpstr>What is a conflict?  </vt:lpstr>
      <vt:lpstr>The types of conflicts  </vt:lpstr>
      <vt:lpstr>Listen to the dialogue</vt:lpstr>
      <vt:lpstr>Fill the table  “Conflict Resolution” </vt:lpstr>
      <vt:lpstr>Role-playing</vt:lpstr>
      <vt:lpstr>Слайд 10</vt:lpstr>
      <vt:lpstr>   All is well that ends well!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Can we learn to live in peace?</dc:title>
  <dc:creator>A1</dc:creator>
  <cp:lastModifiedBy>user</cp:lastModifiedBy>
  <cp:revision>62</cp:revision>
  <dcterms:created xsi:type="dcterms:W3CDTF">2010-03-12T20:00:56Z</dcterms:created>
  <dcterms:modified xsi:type="dcterms:W3CDTF">2012-08-30T15:31:43Z</dcterms:modified>
</cp:coreProperties>
</file>