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79" r:id="rId3"/>
    <p:sldId id="282" r:id="rId4"/>
    <p:sldId id="280" r:id="rId5"/>
    <p:sldId id="283" r:id="rId6"/>
    <p:sldId id="281" r:id="rId7"/>
    <p:sldId id="284" r:id="rId8"/>
    <p:sldId id="259" r:id="rId9"/>
    <p:sldId id="260" r:id="rId10"/>
    <p:sldId id="265" r:id="rId11"/>
    <p:sldId id="264" r:id="rId12"/>
    <p:sldId id="263" r:id="rId13"/>
    <p:sldId id="261" r:id="rId14"/>
    <p:sldId id="262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7" r:id="rId25"/>
    <p:sldId id="256" r:id="rId26"/>
    <p:sldId id="258" r:id="rId27"/>
    <p:sldId id="286" r:id="rId28"/>
    <p:sldId id="287" r:id="rId29"/>
    <p:sldId id="288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2264CD-75DD-466A-82E1-BA2755F1E90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7148F-A8A2-422C-8E8D-A30C66149966}" type="slidenum">
              <a:rPr lang="ru-RU"/>
              <a:pPr/>
              <a:t>1</a:t>
            </a:fld>
            <a:endParaRPr lang="ru-RU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15876-065C-400B-9AA7-E480D7A4E6FF}" type="slidenum">
              <a:rPr lang="ru-RU"/>
              <a:pPr/>
              <a:t>16</a:t>
            </a:fld>
            <a:endParaRPr lang="ru-RU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0A80B0-64C3-43DA-AF0B-3BEEE1A36173}" type="slidenum">
              <a:rPr lang="ru-RU"/>
              <a:pPr/>
              <a:t>17</a:t>
            </a:fld>
            <a:endParaRPr lang="ru-RU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195FE-A36A-48E1-A702-E47C4D7D3838}" type="slidenum">
              <a:rPr lang="ru-RU"/>
              <a:pPr/>
              <a:t>18</a:t>
            </a:fld>
            <a:endParaRPr lang="ru-RU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F16BB-27BC-4DAA-8C2C-DC1C9D4F9D1F}" type="slidenum">
              <a:rPr lang="ru-RU"/>
              <a:pPr/>
              <a:t>19</a:t>
            </a:fld>
            <a:endParaRPr lang="ru-RU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BD121-6EF2-41F2-B229-3523B5F7BE5C}" type="slidenum">
              <a:rPr lang="ru-RU"/>
              <a:pPr/>
              <a:t>20</a:t>
            </a:fld>
            <a:endParaRPr lang="ru-RU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31B9E-E3F3-4AD3-9F22-26D2094B1166}" type="slidenum">
              <a:rPr lang="ru-RU"/>
              <a:pPr/>
              <a:t>21</a:t>
            </a:fld>
            <a:endParaRPr lang="ru-RU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8369A-27A8-41A4-9466-7BCFBD78FDAA}" type="slidenum">
              <a:rPr lang="ru-RU"/>
              <a:pPr/>
              <a:t>22</a:t>
            </a:fld>
            <a:endParaRPr lang="ru-RU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BA567-2ADD-419D-A990-69F2ADBECEBB}" type="slidenum">
              <a:rPr lang="ru-RU"/>
              <a:pPr/>
              <a:t>23</a:t>
            </a:fld>
            <a:endParaRPr lang="ru-RU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3E396-CAAD-40A2-9AF3-6A1171E68A47}" type="slidenum">
              <a:rPr lang="ru-RU"/>
              <a:pPr/>
              <a:t>24</a:t>
            </a:fld>
            <a:endParaRPr lang="ru-RU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87B5E-9823-4D2E-9837-9EC74B9575E1}" type="slidenum">
              <a:rPr lang="ru-RU"/>
              <a:pPr/>
              <a:t>25</a:t>
            </a:fld>
            <a:endParaRPr lang="ru-RU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F1082-4E1B-4235-A53D-0AF02999F922}" type="slidenum">
              <a:rPr lang="ru-RU"/>
              <a:pPr/>
              <a:t>8</a:t>
            </a:fld>
            <a:endParaRPr lang="ru-RU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15AF7-D065-4E8A-9BB1-52BB1CBE664D}" type="slidenum">
              <a:rPr lang="ru-RU"/>
              <a:pPr/>
              <a:t>26</a:t>
            </a:fld>
            <a:endParaRPr 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517E5-847D-4AE9-BCAF-E2AAC3833E82}" type="slidenum">
              <a:rPr lang="ru-RU"/>
              <a:pPr/>
              <a:t>9</a:t>
            </a:fld>
            <a:endParaRPr lang="ru-RU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1EEDA-12FA-4748-93AD-1DC945235A26}" type="slidenum">
              <a:rPr lang="ru-RU"/>
              <a:pPr/>
              <a:t>10</a:t>
            </a:fld>
            <a:endParaRPr lang="ru-RU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5A1A1-B702-4566-B82B-F2A5074491CB}" type="slidenum">
              <a:rPr lang="ru-RU"/>
              <a:pPr/>
              <a:t>11</a:t>
            </a:fld>
            <a:endParaRPr lang="ru-RU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B2374-45FB-4984-AE09-DE25C3FC0A4C}" type="slidenum">
              <a:rPr lang="ru-RU"/>
              <a:pPr/>
              <a:t>12</a:t>
            </a:fld>
            <a:endParaRPr lang="ru-RU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B83B1-3B36-4A0C-BEAC-592086F634B6}" type="slidenum">
              <a:rPr lang="ru-RU"/>
              <a:pPr/>
              <a:t>13</a:t>
            </a:fld>
            <a:endParaRPr lang="ru-RU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4EFCA-65B5-4DD9-8394-84B29AB482CF}" type="slidenum">
              <a:rPr lang="ru-RU"/>
              <a:pPr/>
              <a:t>14</a:t>
            </a:fld>
            <a:endParaRPr lang="ru-RU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5C069-21CD-495D-897C-500A8F3ADB66}" type="slidenum">
              <a:rPr lang="ru-RU"/>
              <a:pPr/>
              <a:t>15</a:t>
            </a:fld>
            <a:endParaRPr lang="ru-RU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C4869-53AA-424B-BC96-7D54ABDCDE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4ED0E-6667-4DED-89BB-542A7FBD37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F29C0-09A0-4BAE-A9DF-95EAFD3FFF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8CF2-0778-48E2-B2D5-1A22F42184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8690-8BDD-4D08-BC1E-124CE7A9DF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92F14-048F-48A0-B53F-EB6C11F691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5130C-0840-4A7F-9525-B9FF986DCA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A82D-8145-46DE-B32C-1BC6178537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8CFCF-B5B6-4B0D-8F29-97134DEC1B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E28CC-4D91-487D-8B46-5153F1738D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DCE38-E11C-4E4D-9403-C5924ED2FC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ECE224-D637-47DE-9D62-CCA346997A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slide" Target="slide2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slide" Target="slide27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slide" Target="slide28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slide" Target="slide27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slide" Target="slide28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image" Target="../media/image8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33.jpeg"/><Relationship Id="rId3" Type="http://schemas.openxmlformats.org/officeDocument/2006/relationships/slide" Target="slide27.xml"/><Relationship Id="rId7" Type="http://schemas.openxmlformats.org/officeDocument/2006/relationships/image" Target="../media/image28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42.jpeg"/><Relationship Id="rId3" Type="http://schemas.openxmlformats.org/officeDocument/2006/relationships/slide" Target="slide28.xml"/><Relationship Id="rId7" Type="http://schemas.openxmlformats.org/officeDocument/2006/relationships/image" Target="../media/image37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0ZCly4b4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pic>
        <p:nvPicPr>
          <p:cNvPr id="5123" name="Picture 3" descr="Знайка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3DFE0"/>
              </a:clrFrom>
              <a:clrTo>
                <a:srgbClr val="E3DF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3141663"/>
            <a:ext cx="1674813" cy="2232025"/>
          </a:xfrm>
          <a:prstGeom prst="rect">
            <a:avLst/>
          </a:prstGeom>
          <a:noFill/>
        </p:spPr>
      </p:pic>
      <p:pic>
        <p:nvPicPr>
          <p:cNvPr id="5124" name="Picture 4" descr="ННезнайка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3DFE0"/>
              </a:clrFrom>
              <a:clrTo>
                <a:srgbClr val="E3DF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1628775"/>
            <a:ext cx="1404938" cy="2016125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859338" y="2060575"/>
            <a:ext cx="191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[</a:t>
            </a:r>
            <a:r>
              <a:rPr lang="ru-RU" sz="3600"/>
              <a:t>С</a:t>
            </a:r>
            <a:r>
              <a:rPr lang="en-US" sz="3600"/>
              <a:t>]</a:t>
            </a:r>
            <a:r>
              <a:rPr lang="ru-RU" sz="3600"/>
              <a:t> - </a:t>
            </a:r>
            <a:r>
              <a:rPr lang="en-US" sz="3600"/>
              <a:t>[</a:t>
            </a:r>
            <a:r>
              <a:rPr lang="ru-RU" sz="3600"/>
              <a:t>Ш</a:t>
            </a:r>
            <a:r>
              <a:rPr lang="en-US" sz="3600"/>
              <a:t>]</a:t>
            </a:r>
            <a:r>
              <a:rPr lang="en-US"/>
              <a:t> </a:t>
            </a:r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056188" y="4364038"/>
            <a:ext cx="3060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i="1"/>
              <a:t>Презентация </a:t>
            </a:r>
          </a:p>
          <a:p>
            <a:r>
              <a:rPr lang="ru-RU" sz="1400" i="1"/>
              <a:t>учителя-логопеда  Чумаковой</a:t>
            </a:r>
          </a:p>
          <a:p>
            <a:r>
              <a:rPr lang="ru-RU" sz="1400" i="1"/>
              <a:t>                                 Елены</a:t>
            </a:r>
          </a:p>
          <a:p>
            <a:r>
              <a:rPr lang="ru-RU" sz="1400" i="1"/>
              <a:t>                                 Владимировны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19250" y="1557338"/>
            <a:ext cx="1831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i="1"/>
              <a:t>   Учимся </a:t>
            </a:r>
          </a:p>
          <a:p>
            <a:r>
              <a:rPr lang="ru-RU" sz="2400" i="1"/>
              <a:t>различать </a:t>
            </a:r>
          </a:p>
          <a:p>
            <a:r>
              <a:rPr lang="ru-RU" sz="2400" i="1"/>
              <a:t>    звуки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4868863"/>
            <a:ext cx="1008062" cy="1008062"/>
          </a:xfrm>
          <a:prstGeom prst="rect">
            <a:avLst/>
          </a:prstGeom>
          <a:noFill/>
        </p:spPr>
      </p:pic>
      <p:pic>
        <p:nvPicPr>
          <p:cNvPr id="23555" name="Picture 3" descr="ш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4868863"/>
            <a:ext cx="1008063" cy="1008062"/>
          </a:xfrm>
          <a:prstGeom prst="rect">
            <a:avLst/>
          </a:prstGeo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43213" y="0"/>
            <a:ext cx="317341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042988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547813" y="6308725"/>
            <a:ext cx="594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Какой звук в названии картинки,  </a:t>
            </a:r>
            <a:r>
              <a:rPr lang="en-US" sz="1200"/>
              <a:t>[</a:t>
            </a:r>
            <a:r>
              <a:rPr lang="ru-RU" sz="1200"/>
              <a:t>С</a:t>
            </a:r>
            <a:r>
              <a:rPr lang="en-US" sz="1200"/>
              <a:t>] </a:t>
            </a:r>
            <a:r>
              <a:rPr lang="ru-RU" sz="1200"/>
              <a:t>или </a:t>
            </a:r>
            <a:r>
              <a:rPr lang="en-US" sz="1200"/>
              <a:t>[</a:t>
            </a:r>
            <a:r>
              <a:rPr lang="ru-RU" sz="1200"/>
              <a:t>Ш</a:t>
            </a:r>
            <a:r>
              <a:rPr lang="en-US" sz="1200"/>
              <a:t>]</a:t>
            </a:r>
            <a:r>
              <a:rPr lang="ru-RU" sz="1200"/>
              <a:t>? Нажми на соответствующую букву.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8538" y="4652963"/>
            <a:ext cx="1008062" cy="1008062"/>
          </a:xfrm>
          <a:prstGeom prst="rect">
            <a:avLst/>
          </a:prstGeom>
          <a:noFill/>
        </p:spPr>
      </p:pic>
      <p:pic>
        <p:nvPicPr>
          <p:cNvPr id="21507" name="Picture 3" descr="ш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4652963"/>
            <a:ext cx="1008063" cy="1008062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22202">
            <a:off x="2700338" y="260350"/>
            <a:ext cx="381635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6092825"/>
            <a:ext cx="1042988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835150" y="6237288"/>
            <a:ext cx="592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Какой звук в названии картинки,</a:t>
            </a:r>
            <a:r>
              <a:rPr lang="ru-RU"/>
              <a:t> </a:t>
            </a:r>
            <a:r>
              <a:rPr lang="en-US" sz="1200"/>
              <a:t>[</a:t>
            </a:r>
            <a:r>
              <a:rPr lang="ru-RU" sz="1200"/>
              <a:t>С</a:t>
            </a:r>
            <a:r>
              <a:rPr lang="en-US" sz="1200"/>
              <a:t>] </a:t>
            </a:r>
            <a:r>
              <a:rPr lang="ru-RU" sz="1200"/>
              <a:t>или </a:t>
            </a:r>
            <a:r>
              <a:rPr lang="en-US" sz="1200"/>
              <a:t>[</a:t>
            </a:r>
            <a:r>
              <a:rPr lang="ru-RU" sz="1200"/>
              <a:t>Ш</a:t>
            </a:r>
            <a:r>
              <a:rPr lang="en-US" sz="1200"/>
              <a:t>]</a:t>
            </a:r>
            <a:r>
              <a:rPr lang="ru-RU" sz="1200"/>
              <a:t>? Нажми на соответствующую букву.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4941888"/>
            <a:ext cx="1081088" cy="1081087"/>
          </a:xfrm>
          <a:prstGeom prst="rect">
            <a:avLst/>
          </a:prstGeom>
          <a:noFill/>
        </p:spPr>
      </p:pic>
      <p:pic>
        <p:nvPicPr>
          <p:cNvPr id="19459" name="Picture 3" descr="ш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5600" y="4941888"/>
            <a:ext cx="1008063" cy="1008062"/>
          </a:xfrm>
          <a:prstGeom prst="rect">
            <a:avLst/>
          </a:prstGeom>
          <a:noFill/>
        </p:spPr>
      </p:pic>
      <p:pic>
        <p:nvPicPr>
          <p:cNvPr id="19460" name="Picture 4" descr="нос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675" y="981075"/>
            <a:ext cx="2909888" cy="3500438"/>
          </a:xfrm>
          <a:prstGeom prst="rect">
            <a:avLst/>
          </a:prstGeom>
          <a:noFill/>
        </p:spPr>
      </p:pic>
      <p:sp>
        <p:nvSpPr>
          <p:cNvPr id="1946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042988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47813" y="6381750"/>
            <a:ext cx="5900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Какой звук в названии картинки, </a:t>
            </a:r>
            <a:r>
              <a:rPr lang="en-US" sz="1200"/>
              <a:t>[</a:t>
            </a:r>
            <a:r>
              <a:rPr lang="ru-RU" sz="1200"/>
              <a:t>С</a:t>
            </a:r>
            <a:r>
              <a:rPr lang="en-US" sz="1200"/>
              <a:t>] </a:t>
            </a:r>
            <a:r>
              <a:rPr lang="ru-RU" sz="1200"/>
              <a:t>или </a:t>
            </a:r>
            <a:r>
              <a:rPr lang="en-US" sz="1200"/>
              <a:t>[</a:t>
            </a:r>
            <a:r>
              <a:rPr lang="ru-RU" sz="1200"/>
              <a:t>Ш</a:t>
            </a:r>
            <a:r>
              <a:rPr lang="en-US" sz="1200"/>
              <a:t>]</a:t>
            </a:r>
            <a:r>
              <a:rPr lang="ru-RU" sz="1200"/>
              <a:t>? Нажми на соответствующую букву.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5084763"/>
            <a:ext cx="1009650" cy="1009650"/>
          </a:xfrm>
          <a:prstGeom prst="rect">
            <a:avLst/>
          </a:prstGeom>
          <a:noFill/>
        </p:spPr>
      </p:pic>
      <p:pic>
        <p:nvPicPr>
          <p:cNvPr id="15363" name="Picture 3" descr="ш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163" y="5084763"/>
            <a:ext cx="1008062" cy="1008062"/>
          </a:xfrm>
          <a:prstGeom prst="rect">
            <a:avLst/>
          </a:prstGeom>
          <a:noFill/>
        </p:spPr>
      </p:pic>
      <p:pic>
        <p:nvPicPr>
          <p:cNvPr id="15364" name="Picture 4" descr="шарф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875" y="188913"/>
            <a:ext cx="3602038" cy="4824412"/>
          </a:xfrm>
          <a:prstGeom prst="rect">
            <a:avLst/>
          </a:prstGeom>
          <a:noFill/>
        </p:spPr>
      </p:pic>
      <p:sp>
        <p:nvSpPr>
          <p:cNvPr id="1536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237288"/>
            <a:ext cx="1042988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547813" y="6308725"/>
            <a:ext cx="5900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Какой звук в названии картинки, </a:t>
            </a:r>
            <a:r>
              <a:rPr lang="en-US" sz="1200"/>
              <a:t>[</a:t>
            </a:r>
            <a:r>
              <a:rPr lang="ru-RU" sz="1200"/>
              <a:t>С</a:t>
            </a:r>
            <a:r>
              <a:rPr lang="en-US" sz="1200"/>
              <a:t>] </a:t>
            </a:r>
            <a:r>
              <a:rPr lang="ru-RU" sz="1200"/>
              <a:t>или </a:t>
            </a:r>
            <a:r>
              <a:rPr lang="en-US" sz="1200"/>
              <a:t>[</a:t>
            </a:r>
            <a:r>
              <a:rPr lang="ru-RU" sz="1200"/>
              <a:t>Ш</a:t>
            </a:r>
            <a:r>
              <a:rPr lang="en-US" sz="1200"/>
              <a:t>]</a:t>
            </a:r>
            <a:r>
              <a:rPr lang="ru-RU" sz="1200"/>
              <a:t>? Нажми на соответствующую букву.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5084763"/>
            <a:ext cx="1009650" cy="1009650"/>
          </a:xfrm>
          <a:prstGeom prst="rect">
            <a:avLst/>
          </a:prstGeom>
          <a:noFill/>
        </p:spPr>
      </p:pic>
      <p:pic>
        <p:nvPicPr>
          <p:cNvPr id="17411" name="Picture 3" descr="ш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5084763"/>
            <a:ext cx="1008063" cy="1008062"/>
          </a:xfrm>
          <a:prstGeom prst="rect">
            <a:avLst/>
          </a:prstGeom>
          <a:noFill/>
        </p:spPr>
      </p:pic>
      <p:sp>
        <p:nvSpPr>
          <p:cNvPr id="1741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092825"/>
            <a:ext cx="1042988" cy="5048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19250" y="6308725"/>
            <a:ext cx="594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Какой звук в названии картинки,  </a:t>
            </a:r>
            <a:r>
              <a:rPr lang="en-US" sz="1200"/>
              <a:t>[</a:t>
            </a:r>
            <a:r>
              <a:rPr lang="ru-RU" sz="1200"/>
              <a:t>С</a:t>
            </a:r>
            <a:r>
              <a:rPr lang="en-US" sz="1200"/>
              <a:t>] </a:t>
            </a:r>
            <a:r>
              <a:rPr lang="ru-RU" sz="1200"/>
              <a:t>или </a:t>
            </a:r>
            <a:r>
              <a:rPr lang="en-US" sz="1200"/>
              <a:t>[</a:t>
            </a:r>
            <a:r>
              <a:rPr lang="ru-RU" sz="1200"/>
              <a:t>Ш</a:t>
            </a:r>
            <a:r>
              <a:rPr lang="en-US" sz="1200"/>
              <a:t>]</a:t>
            </a:r>
            <a:r>
              <a:rPr lang="ru-RU" sz="1200"/>
              <a:t>? Нажми на соответствующую букву.</a:t>
            </a:r>
          </a:p>
        </p:txBody>
      </p:sp>
      <p:pic>
        <p:nvPicPr>
          <p:cNvPr id="17415" name="Picture 7" descr="сова Коноваленко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92500" y="1125538"/>
            <a:ext cx="2082800" cy="347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411413" y="6381750"/>
            <a:ext cx="5140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Какая картинка лишняя? Почему? Нажми на слайд, чтобы проверить.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289050"/>
            <a:ext cx="35274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620713"/>
            <a:ext cx="17875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66838" y="3429000"/>
            <a:ext cx="19812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1500" y="3933825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1008062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63713" y="6237288"/>
            <a:ext cx="514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Какая картинка лишняя? Почему? Нажми на слайд, чтобы проверить.</a:t>
            </a:r>
          </a:p>
          <a:p>
            <a:endParaRPr lang="ru-RU" sz="120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765175"/>
            <a:ext cx="30956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2708275"/>
            <a:ext cx="23558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8888" y="2852738"/>
            <a:ext cx="27559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1500" y="692150"/>
            <a:ext cx="22320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165850"/>
            <a:ext cx="1079500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765175"/>
            <a:ext cx="27352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692150"/>
            <a:ext cx="2025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3213100"/>
            <a:ext cx="24971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8888" y="3284538"/>
            <a:ext cx="228282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863600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195513" y="6381750"/>
            <a:ext cx="5140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Какая картинка лишняя? Почему? Нажми на слайд, чтобы проверить.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НСК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4365625"/>
            <a:ext cx="4608513" cy="1770063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59113" y="4868863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С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549275"/>
            <a:ext cx="20161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0200" y="404813"/>
            <a:ext cx="20526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6375" y="2492375"/>
            <a:ext cx="2089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43663" y="1773238"/>
            <a:ext cx="20875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21388"/>
            <a:ext cx="10429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124075" y="6453188"/>
            <a:ext cx="5313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Подбери картинку к схеме. Нажми на слайд, лишние картинки исчезнут.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НСК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4365625"/>
            <a:ext cx="5761038" cy="2212975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00563" y="5084763"/>
            <a:ext cx="60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Ш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2565400"/>
            <a:ext cx="23764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404813"/>
            <a:ext cx="14097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1989138"/>
            <a:ext cx="21605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188" y="549275"/>
            <a:ext cx="17287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92825"/>
            <a:ext cx="1042988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124075" y="6453188"/>
            <a:ext cx="5313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Подбери картинку к схеме. Нажми на слайд, лишние картинки исчезнут.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улыбоч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196975"/>
            <a:ext cx="2592388" cy="2592388"/>
          </a:xfrm>
          <a:prstGeom prst="rect">
            <a:avLst/>
          </a:prstGeom>
          <a:noFill/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971550" y="5661025"/>
            <a:ext cx="3089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Артикуляция звука </a:t>
            </a:r>
            <a:r>
              <a:rPr lang="en-US" sz="1200"/>
              <a:t>[C]</a:t>
            </a:r>
            <a:r>
              <a:rPr lang="ru-RU" sz="1200"/>
              <a:t>:</a:t>
            </a:r>
          </a:p>
          <a:p>
            <a:r>
              <a:rPr lang="ru-RU" sz="1200"/>
              <a:t>- губы в улыбке, </a:t>
            </a:r>
          </a:p>
          <a:p>
            <a:r>
              <a:rPr lang="ru-RU" sz="1200"/>
              <a:t>- зубы сближены или сомкнуты,</a:t>
            </a:r>
          </a:p>
          <a:p>
            <a:r>
              <a:rPr lang="ru-RU" sz="1200"/>
              <a:t>- кончик языка упирается в нижние зубы.</a:t>
            </a:r>
          </a:p>
        </p:txBody>
      </p:sp>
      <p:pic>
        <p:nvPicPr>
          <p:cNvPr id="51208" name="Picture 8" descr="трубоч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1125538"/>
            <a:ext cx="2736850" cy="2736850"/>
          </a:xfrm>
          <a:prstGeom prst="rect">
            <a:avLst/>
          </a:prstGeom>
          <a:noFill/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076825" y="5661025"/>
            <a:ext cx="34718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Артикуляция звука </a:t>
            </a:r>
            <a:r>
              <a:rPr lang="en-US" sz="1200"/>
              <a:t>[</a:t>
            </a:r>
            <a:r>
              <a:rPr lang="ru-RU" sz="1200"/>
              <a:t>Ш</a:t>
            </a:r>
            <a:r>
              <a:rPr lang="en-US" sz="1200"/>
              <a:t>]</a:t>
            </a:r>
            <a:r>
              <a:rPr lang="ru-RU" sz="1200"/>
              <a:t>:</a:t>
            </a:r>
          </a:p>
          <a:p>
            <a:r>
              <a:rPr lang="ru-RU" sz="1200"/>
              <a:t>- губы выдвинуты вперёд и округлены, </a:t>
            </a:r>
          </a:p>
          <a:p>
            <a:r>
              <a:rPr lang="ru-RU" sz="1200"/>
              <a:t>- зубы сближены,</a:t>
            </a:r>
          </a:p>
          <a:p>
            <a:r>
              <a:rPr lang="ru-RU" sz="1200"/>
              <a:t>- кончик языка поднят к передней части нёба, </a:t>
            </a:r>
          </a:p>
          <a:p>
            <a:r>
              <a:rPr lang="ru-RU" sz="1200"/>
              <a:t>  язык в форме «чашечки» .</a:t>
            </a:r>
          </a:p>
        </p:txBody>
      </p:sp>
      <p:pic>
        <p:nvPicPr>
          <p:cNvPr id="51210" name="Picture 10" descr="звук Ш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4076700"/>
            <a:ext cx="1511300" cy="1425575"/>
          </a:xfrm>
          <a:prstGeom prst="rect">
            <a:avLst/>
          </a:prstGeom>
          <a:noFill/>
        </p:spPr>
      </p:pic>
      <p:pic>
        <p:nvPicPr>
          <p:cNvPr id="51211" name="Picture 11" descr="звук С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4076700"/>
            <a:ext cx="1439863" cy="1358900"/>
          </a:xfrm>
          <a:prstGeom prst="rect">
            <a:avLst/>
          </a:prstGeom>
          <a:noFill/>
        </p:spPr>
      </p:pic>
      <p:pic>
        <p:nvPicPr>
          <p:cNvPr id="51213" name="Picture 13" descr="0_2813b_494daafa_XL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1125538"/>
            <a:ext cx="2190750" cy="2738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339975" y="6237288"/>
            <a:ext cx="420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   Послушай слово, закончи нужным звуком: </a:t>
            </a:r>
            <a:r>
              <a:rPr lang="en-US" sz="1200"/>
              <a:t>[</a:t>
            </a:r>
            <a:r>
              <a:rPr lang="ru-RU" sz="1200"/>
              <a:t>С</a:t>
            </a:r>
            <a:r>
              <a:rPr lang="en-US" sz="1200"/>
              <a:t>] </a:t>
            </a:r>
            <a:r>
              <a:rPr lang="ru-RU" sz="1200"/>
              <a:t>или</a:t>
            </a:r>
            <a:r>
              <a:rPr lang="en-US" sz="1200"/>
              <a:t> [</a:t>
            </a:r>
            <a:r>
              <a:rPr lang="ru-RU" sz="1200"/>
              <a:t>Ш</a:t>
            </a:r>
            <a:r>
              <a:rPr lang="en-US" sz="1200"/>
              <a:t>]</a:t>
            </a:r>
            <a:r>
              <a:rPr lang="ru-RU" sz="1200"/>
              <a:t>. </a:t>
            </a:r>
          </a:p>
          <a:p>
            <a:r>
              <a:rPr lang="ru-RU" sz="1200"/>
              <a:t>           Нажми на слайд, чтобы появилась картинка.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042988" y="1125538"/>
            <a:ext cx="1373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1. глобу…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076825" y="3068638"/>
            <a:ext cx="100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4. но…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127625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932363" y="14128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360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003800" y="1125538"/>
            <a:ext cx="99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2. ду…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042988" y="3068638"/>
            <a:ext cx="136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3. малы…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116013" y="4941888"/>
            <a:ext cx="1325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5. какту…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076825" y="5013325"/>
            <a:ext cx="130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6. фоку…</a:t>
            </a:r>
          </a:p>
        </p:txBody>
      </p:sp>
      <p:pic>
        <p:nvPicPr>
          <p:cNvPr id="35853" name="Picture 13" descr="фокусник"/>
          <p:cNvPicPr>
            <a:picLocks noChangeAspect="1" noChangeArrowheads="1"/>
          </p:cNvPicPr>
          <p:nvPr/>
        </p:nvPicPr>
        <p:blipFill>
          <a:blip r:embed="rId3" cstate="email"/>
          <a:srcRect l="14766" t="5423" r="11346"/>
          <a:stretch>
            <a:fillRect/>
          </a:stretch>
        </p:blipFill>
        <p:spPr bwMode="auto">
          <a:xfrm>
            <a:off x="6516688" y="4149725"/>
            <a:ext cx="950912" cy="1657350"/>
          </a:xfrm>
          <a:prstGeom prst="rect">
            <a:avLst/>
          </a:prstGeom>
          <a:noFill/>
        </p:spPr>
      </p:pic>
      <p:pic>
        <p:nvPicPr>
          <p:cNvPr id="35854" name="Picture 14" descr="нос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2565400"/>
            <a:ext cx="1112837" cy="1339850"/>
          </a:xfrm>
          <a:prstGeom prst="rect">
            <a:avLst/>
          </a:prstGeom>
          <a:noFill/>
        </p:spPr>
      </p:pic>
      <p:pic>
        <p:nvPicPr>
          <p:cNvPr id="35855" name="Picture 15" descr="глобус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4438" y="476250"/>
            <a:ext cx="1217612" cy="1622425"/>
          </a:xfrm>
          <a:prstGeom prst="rect">
            <a:avLst/>
          </a:prstGeom>
          <a:noFill/>
        </p:spPr>
      </p:pic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76517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17" descr="mald4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84438" y="2492375"/>
            <a:ext cx="1512887" cy="1308100"/>
          </a:xfrm>
          <a:prstGeom prst="rect">
            <a:avLst/>
          </a:prstGeom>
          <a:noFill/>
        </p:spPr>
      </p:pic>
      <p:pic>
        <p:nvPicPr>
          <p:cNvPr id="35858" name="Picture 1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00338" y="4076700"/>
            <a:ext cx="9826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9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237288"/>
            <a:ext cx="1042988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339975" y="6165850"/>
            <a:ext cx="415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Послушай слово, закончи нужным слогом: СЫ</a:t>
            </a:r>
            <a:r>
              <a:rPr lang="en-US" sz="1200"/>
              <a:t> </a:t>
            </a:r>
            <a:r>
              <a:rPr lang="ru-RU" sz="1200"/>
              <a:t>или</a:t>
            </a:r>
            <a:r>
              <a:rPr lang="en-US" sz="1200"/>
              <a:t> </a:t>
            </a:r>
            <a:r>
              <a:rPr lang="ru-RU" sz="1200"/>
              <a:t>ШИ. </a:t>
            </a:r>
          </a:p>
          <a:p>
            <a:r>
              <a:rPr lang="ru-RU" sz="1200"/>
              <a:t>           Нажми на слайд, чтобы появилась картинка.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403350" y="1249363"/>
            <a:ext cx="100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1. но…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859338" y="1249363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2. о…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932363" y="3121025"/>
            <a:ext cx="995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4. ве…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403350" y="3121025"/>
            <a:ext cx="1406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3. мылы…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476375" y="5013325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5. гру…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003800" y="5084763"/>
            <a:ext cx="992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6. бу…</a:t>
            </a:r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4581525"/>
            <a:ext cx="11890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2420938"/>
            <a:ext cx="14351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3" descr="ос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620713"/>
            <a:ext cx="1800225" cy="1790700"/>
          </a:xfrm>
          <a:prstGeom prst="rect">
            <a:avLst/>
          </a:prstGeom>
          <a:noFill/>
        </p:spPr>
      </p:pic>
      <p:pic>
        <p:nvPicPr>
          <p:cNvPr id="37902" name="Picture 14" descr="носы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413" y="549275"/>
            <a:ext cx="1341437" cy="1408113"/>
          </a:xfrm>
          <a:prstGeom prst="rect">
            <a:avLst/>
          </a:prstGeom>
          <a:noFill/>
        </p:spPr>
      </p:pic>
      <p:pic>
        <p:nvPicPr>
          <p:cNvPr id="37903" name="Picture 15" descr="дети на коньках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875" y="2060575"/>
            <a:ext cx="2016125" cy="2016125"/>
          </a:xfrm>
          <a:prstGeom prst="rect">
            <a:avLst/>
          </a:prstGeom>
          <a:noFill/>
        </p:spPr>
      </p:pic>
      <p:pic>
        <p:nvPicPr>
          <p:cNvPr id="37904" name="Picture 16" descr="груши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00338" y="4005263"/>
            <a:ext cx="1620837" cy="2090737"/>
          </a:xfrm>
          <a:prstGeom prst="rect">
            <a:avLst/>
          </a:prstGeom>
          <a:noFill/>
        </p:spPr>
      </p:pic>
      <p:sp>
        <p:nvSpPr>
          <p:cNvPr id="37905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237288"/>
            <a:ext cx="792163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627313" y="6453188"/>
            <a:ext cx="4300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Каким словом закончить предложение? Выбери картинку.</a:t>
            </a:r>
            <a:endParaRPr lang="ru-RU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55650" y="3068638"/>
            <a:ext cx="382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Даша играет с …</a:t>
            </a:r>
          </a:p>
        </p:txBody>
      </p:sp>
      <p:pic>
        <p:nvPicPr>
          <p:cNvPr id="39942" name="Picture 6" descr="мис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1125538"/>
            <a:ext cx="3132138" cy="2108200"/>
          </a:xfrm>
          <a:prstGeom prst="rect">
            <a:avLst/>
          </a:prstGeom>
          <a:noFill/>
        </p:spPr>
      </p:pic>
      <p:pic>
        <p:nvPicPr>
          <p:cNvPr id="39943" name="Picture 7" descr="миш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3716338"/>
            <a:ext cx="2408237" cy="2530475"/>
          </a:xfrm>
          <a:prstGeom prst="rect">
            <a:avLst/>
          </a:prstGeom>
          <a:noFill/>
        </p:spPr>
      </p:pic>
      <p:sp>
        <p:nvSpPr>
          <p:cNvPr id="3994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165850"/>
            <a:ext cx="10429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484438" y="6453188"/>
            <a:ext cx="4300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Каким словом закончить предложение? Выбери картинку.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9750" y="2997200"/>
            <a:ext cx="458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В сарае протекает…</a:t>
            </a:r>
          </a:p>
        </p:txBody>
      </p:sp>
      <p:pic>
        <p:nvPicPr>
          <p:cNvPr id="41990" name="Picture 6" descr="сканирование0018"/>
          <p:cNvPicPr>
            <a:picLocks noChangeAspect="1" noChangeArrowheads="1"/>
          </p:cNvPicPr>
          <p:nvPr/>
        </p:nvPicPr>
        <p:blipFill>
          <a:blip r:embed="rId3" cstate="email">
            <a:lum contrast="24000"/>
          </a:blip>
          <a:srcRect l="7442" t="11298" r="52016" b="72038"/>
          <a:stretch>
            <a:fillRect/>
          </a:stretch>
        </p:blipFill>
        <p:spPr bwMode="auto">
          <a:xfrm>
            <a:off x="5219700" y="1341438"/>
            <a:ext cx="3311525" cy="1890712"/>
          </a:xfrm>
          <a:prstGeom prst="rect">
            <a:avLst/>
          </a:prstGeom>
          <a:noFill/>
        </p:spPr>
      </p:pic>
      <p:pic>
        <p:nvPicPr>
          <p:cNvPr id="41991" name="Picture 7" descr="сканирование0018"/>
          <p:cNvPicPr>
            <a:picLocks noChangeAspect="1" noChangeArrowheads="1"/>
          </p:cNvPicPr>
          <p:nvPr/>
        </p:nvPicPr>
        <p:blipFill>
          <a:blip r:embed="rId3" cstate="email">
            <a:lum contrast="24000"/>
          </a:blip>
          <a:srcRect l="59677" t="11298" r="15363" b="72038"/>
          <a:stretch>
            <a:fillRect/>
          </a:stretch>
        </p:blipFill>
        <p:spPr bwMode="auto">
          <a:xfrm>
            <a:off x="5364163" y="3860800"/>
            <a:ext cx="2520950" cy="2339975"/>
          </a:xfrm>
          <a:prstGeom prst="rect">
            <a:avLst/>
          </a:prstGeom>
          <a:noFill/>
        </p:spPr>
      </p:pic>
      <p:sp>
        <p:nvSpPr>
          <p:cNvPr id="4199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165850"/>
            <a:ext cx="10429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484438" y="6308725"/>
            <a:ext cx="4300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Каким словом закончить предложение? Выбери картинку.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836613"/>
            <a:ext cx="27352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ус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4076700"/>
            <a:ext cx="2476500" cy="990600"/>
          </a:xfrm>
          <a:prstGeom prst="rect">
            <a:avLst/>
          </a:prstGeom>
          <a:noFill/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35013" y="2578100"/>
            <a:ext cx="414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У папы длинные…</a:t>
            </a:r>
          </a:p>
        </p:txBody>
      </p:sp>
      <p:sp>
        <p:nvSpPr>
          <p:cNvPr id="4813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165850"/>
            <a:ext cx="1042988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850" y="2492375"/>
            <a:ext cx="9302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800"/>
              <a:t>В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2205038"/>
            <a:ext cx="2125663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84663" y="2924175"/>
            <a:ext cx="1584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/>
              <a:t>росли</a:t>
            </a:r>
          </a:p>
        </p:txBody>
      </p:sp>
      <p:pic>
        <p:nvPicPr>
          <p:cNvPr id="2055" name="Picture 7" descr="груша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2420938"/>
            <a:ext cx="1033463" cy="1338262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8388350" y="2565400"/>
            <a:ext cx="374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/>
              <a:t>.</a:t>
            </a:r>
          </a:p>
        </p:txBody>
      </p:sp>
      <p:sp>
        <p:nvSpPr>
          <p:cNvPr id="205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165850"/>
            <a:ext cx="1042988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555875" y="6381750"/>
            <a:ext cx="4305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Прочитай предложение, вставляя слова вместо картинок.</a:t>
            </a:r>
          </a:p>
        </p:txBody>
      </p:sp>
      <p:pic>
        <p:nvPicPr>
          <p:cNvPr id="2059" name="Picture 11" descr="груша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781300"/>
            <a:ext cx="1033463" cy="1338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188" y="2708275"/>
            <a:ext cx="8620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0"/>
              <a:t>В</a:t>
            </a:r>
          </a:p>
        </p:txBody>
      </p:sp>
      <p:pic>
        <p:nvPicPr>
          <p:cNvPr id="7173" name="Picture 5" descr="шкаф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2133600"/>
            <a:ext cx="1260475" cy="1800225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067175" y="2997200"/>
            <a:ext cx="1509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/>
              <a:t>висит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1844675"/>
            <a:ext cx="10747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812088" y="2997200"/>
            <a:ext cx="3540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/>
              <a:t>.</a:t>
            </a:r>
          </a:p>
        </p:txBody>
      </p:sp>
      <p:sp>
        <p:nvSpPr>
          <p:cNvPr id="7177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37288"/>
            <a:ext cx="10429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339975" y="6381750"/>
            <a:ext cx="4305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Прочитай предложение, вставляя слова вместо картинок.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фон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8373" name="Picture 5" descr="Знай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3DFE0"/>
              </a:clrFrom>
              <a:clrTo>
                <a:srgbClr val="E3DFE0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2771775" y="1700213"/>
            <a:ext cx="2700338" cy="3600450"/>
          </a:xfrm>
          <a:prstGeom prst="rect">
            <a:avLst/>
          </a:prstGeom>
          <a:noFill/>
        </p:spPr>
      </p:pic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5292725" y="836613"/>
            <a:ext cx="2592388" cy="1474787"/>
          </a:xfrm>
          <a:prstGeom prst="wedgeRoundRectCallout">
            <a:avLst>
              <a:gd name="adj1" fmla="val -47796"/>
              <a:gd name="adj2" fmla="val 582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58375" name="Picture 7" descr="j86509_1257280459[1]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836613"/>
            <a:ext cx="1381125" cy="1381125"/>
          </a:xfrm>
          <a:prstGeom prst="rect">
            <a:avLst/>
          </a:prstGeom>
          <a:noFill/>
        </p:spPr>
      </p:pic>
      <p:sp>
        <p:nvSpPr>
          <p:cNvPr id="58376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524750" y="5373688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фон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9399" name="Picture 7" descr="ННезнай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3DFE0"/>
              </a:clrFrom>
              <a:clrTo>
                <a:srgbClr val="E3DFE0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5580063" y="2133600"/>
            <a:ext cx="2160587" cy="3386138"/>
          </a:xfrm>
          <a:prstGeom prst="rect">
            <a:avLst/>
          </a:prstGeom>
          <a:noFill/>
        </p:spPr>
      </p:pic>
      <p:sp>
        <p:nvSpPr>
          <p:cNvPr id="59400" name="AutoShape 8"/>
          <p:cNvSpPr>
            <a:spLocks noChangeArrowheads="1"/>
          </p:cNvSpPr>
          <p:nvPr/>
        </p:nvSpPr>
        <p:spPr bwMode="auto">
          <a:xfrm flipH="1">
            <a:off x="2124075" y="1268413"/>
            <a:ext cx="2447925" cy="1728787"/>
          </a:xfrm>
          <a:prstGeom prst="wedgeRoundRectCallout">
            <a:avLst>
              <a:gd name="adj1" fmla="val -81972"/>
              <a:gd name="adj2" fmla="val 732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59401" name="Picture 9" descr="Грустный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484313"/>
            <a:ext cx="1349375" cy="1349375"/>
          </a:xfrm>
          <a:prstGeom prst="rect">
            <a:avLst/>
          </a:prstGeom>
          <a:noFill/>
        </p:spPr>
      </p:pic>
      <p:sp>
        <p:nvSpPr>
          <p:cNvPr id="59402" name="AutoShape 10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740650" y="551656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фон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393950" y="1484313"/>
            <a:ext cx="67500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Для создания презентации использован материал:</a:t>
            </a:r>
          </a:p>
          <a:p>
            <a:endParaRPr lang="ru-RU"/>
          </a:p>
          <a:p>
            <a:r>
              <a:rPr lang="ru-RU"/>
              <a:t>1) В.В.Коноваленко, С.В.Коноваленко Автоматизация свистящих звуков у детей. </a:t>
            </a:r>
          </a:p>
          <a:p>
            <a:r>
              <a:rPr lang="ru-RU"/>
              <a:t>    Дидактический материал для логопедов. – М., 2006.</a:t>
            </a:r>
          </a:p>
          <a:p>
            <a:r>
              <a:rPr lang="ru-RU"/>
              <a:t>2) В.В.Коноваленко, С.В.Коноваленко Автоматизация шипящих звуков у детей. </a:t>
            </a:r>
          </a:p>
          <a:p>
            <a:r>
              <a:rPr lang="ru-RU"/>
              <a:t>    Дидактический материал для логопедов. – М., 2006.</a:t>
            </a:r>
          </a:p>
          <a:p>
            <a:r>
              <a:rPr lang="ru-RU"/>
              <a:t>3) Картинки с сайта </a:t>
            </a:r>
            <a:r>
              <a:rPr lang="ru-RU" altLang="zh-CN"/>
              <a:t>http://fotki.yandex.ru </a:t>
            </a:r>
          </a:p>
          <a:p>
            <a:r>
              <a:rPr lang="ru-RU" altLang="zh-CN"/>
              <a:t>4) Картинки с сайта http://</a:t>
            </a:r>
            <a:r>
              <a:rPr lang="ru-RU"/>
              <a:t>clipartof.com</a:t>
            </a:r>
          </a:p>
          <a:p>
            <a:endParaRPr lang="ru-RU"/>
          </a:p>
          <a:p>
            <a:pPr>
              <a:spcBef>
                <a:spcPct val="50000"/>
              </a:spcBef>
            </a:pPr>
            <a:endParaRPr lang="ru-RU" sz="1200"/>
          </a:p>
        </p:txBody>
      </p:sp>
      <p:sp>
        <p:nvSpPr>
          <p:cNvPr id="6042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звук С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476250"/>
            <a:ext cx="1800225" cy="1698625"/>
          </a:xfrm>
          <a:prstGeom prst="rect">
            <a:avLst/>
          </a:prstGeom>
          <a:noFill/>
        </p:spPr>
      </p:pic>
      <p:pic>
        <p:nvPicPr>
          <p:cNvPr id="54277" name="Picture 5" descr="звук Ш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765175"/>
            <a:ext cx="1800225" cy="1698625"/>
          </a:xfrm>
          <a:prstGeom prst="rect">
            <a:avLst/>
          </a:prstGeom>
          <a:noFill/>
        </p:spPr>
      </p:pic>
      <p:pic>
        <p:nvPicPr>
          <p:cNvPr id="54279" name="Picture 7" descr="znayk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1700213"/>
            <a:ext cx="2714625" cy="4178300"/>
          </a:xfrm>
          <a:prstGeom prst="rect">
            <a:avLst/>
          </a:prstGeom>
          <a:noFill/>
        </p:spPr>
      </p:pic>
      <p:pic>
        <p:nvPicPr>
          <p:cNvPr id="54280" name="Picture 8" descr="звук Ш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2492375"/>
            <a:ext cx="1800225" cy="1698625"/>
          </a:xfrm>
          <a:prstGeom prst="rect">
            <a:avLst/>
          </a:prstGeom>
          <a:noFill/>
        </p:spPr>
      </p:pic>
      <p:pic>
        <p:nvPicPr>
          <p:cNvPr id="54281" name="Picture 9" descr="звук С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4149725"/>
            <a:ext cx="1800225" cy="1698625"/>
          </a:xfrm>
          <a:prstGeom prst="rect">
            <a:avLst/>
          </a:prstGeom>
          <a:noFill/>
        </p:spPr>
      </p:pic>
      <p:pic>
        <p:nvPicPr>
          <p:cNvPr id="54282" name="Picture 10" descr="звук Ш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4868863"/>
            <a:ext cx="1800225" cy="1698625"/>
          </a:xfrm>
          <a:prstGeom prst="rect">
            <a:avLst/>
          </a:prstGeom>
          <a:noFill/>
        </p:spPr>
      </p:pic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5580063" y="6165850"/>
            <a:ext cx="3201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Щелкни мышкой – появится пиктограмма. </a:t>
            </a:r>
          </a:p>
          <a:p>
            <a:r>
              <a:rPr lang="ru-RU" sz="1200"/>
              <a:t>     Назови, какой звук она обозначает.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фон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7349" name="Picture 5" descr="8514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2420938"/>
            <a:ext cx="2054225" cy="3357562"/>
          </a:xfrm>
          <a:prstGeom prst="rect">
            <a:avLst/>
          </a:prstGeom>
          <a:noFill/>
        </p:spPr>
      </p:pic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3779838" y="1844675"/>
            <a:ext cx="3240087" cy="1152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змея (cliparto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1268413"/>
            <a:ext cx="3527425" cy="2919412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795963" y="6021388"/>
            <a:ext cx="19796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Звук </a:t>
            </a:r>
            <a:r>
              <a:rPr lang="en-US" sz="1200"/>
              <a:t>[</a:t>
            </a:r>
            <a:r>
              <a:rPr lang="ru-RU" sz="1200"/>
              <a:t>Ш</a:t>
            </a:r>
            <a:r>
              <a:rPr lang="en-US" sz="1200"/>
              <a:t>]</a:t>
            </a:r>
            <a:r>
              <a:rPr lang="ru-RU" sz="1200"/>
              <a:t> – «змея шипит».</a:t>
            </a:r>
          </a:p>
        </p:txBody>
      </p:sp>
      <p:pic>
        <p:nvPicPr>
          <p:cNvPr id="52232" name="Picture 8" descr="звук 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04813"/>
            <a:ext cx="4078288" cy="4248150"/>
          </a:xfrm>
          <a:prstGeom prst="rect">
            <a:avLst/>
          </a:prstGeom>
          <a:noFill/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971550" y="6021388"/>
            <a:ext cx="2212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Звук </a:t>
            </a:r>
            <a:r>
              <a:rPr lang="en-US" sz="1200"/>
              <a:t>[</a:t>
            </a:r>
            <a:r>
              <a:rPr lang="ru-RU" sz="1200"/>
              <a:t>С</a:t>
            </a:r>
            <a:r>
              <a:rPr lang="en-US" sz="1200"/>
              <a:t>]</a:t>
            </a:r>
            <a:r>
              <a:rPr lang="ru-RU" sz="1200"/>
              <a:t> – «водичка льётся».</a:t>
            </a:r>
          </a:p>
        </p:txBody>
      </p:sp>
      <p:pic>
        <p:nvPicPr>
          <p:cNvPr id="52234" name="Picture 10" descr="звук С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4652963"/>
            <a:ext cx="1439863" cy="1358900"/>
          </a:xfrm>
          <a:prstGeom prst="rect">
            <a:avLst/>
          </a:prstGeom>
          <a:noFill/>
        </p:spPr>
      </p:pic>
      <p:pic>
        <p:nvPicPr>
          <p:cNvPr id="52235" name="Picture 11" descr="звук Ш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4581525"/>
            <a:ext cx="1511300" cy="142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Согласный твердый С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04813"/>
            <a:ext cx="3240087" cy="3240087"/>
          </a:xfrm>
          <a:prstGeom prst="rect">
            <a:avLst/>
          </a:prstGeom>
          <a:noFill/>
        </p:spPr>
      </p:pic>
      <p:pic>
        <p:nvPicPr>
          <p:cNvPr id="55301" name="Picture 5" descr="Синий кружо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3789363"/>
            <a:ext cx="935037" cy="828675"/>
          </a:xfrm>
          <a:prstGeom prst="rect">
            <a:avLst/>
          </a:prstGeom>
          <a:noFill/>
        </p:spPr>
      </p:pic>
      <p:pic>
        <p:nvPicPr>
          <p:cNvPr id="55303" name="Picture 7" descr="глухо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713" y="3789363"/>
            <a:ext cx="863600" cy="784225"/>
          </a:xfrm>
          <a:prstGeom prst="rect">
            <a:avLst/>
          </a:prstGeom>
          <a:noFill/>
        </p:spPr>
      </p:pic>
      <p:pic>
        <p:nvPicPr>
          <p:cNvPr id="55304" name="Picture 8" descr="Согласный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573463"/>
            <a:ext cx="1152525" cy="1016000"/>
          </a:xfrm>
          <a:prstGeom prst="rect">
            <a:avLst/>
          </a:prstGeom>
          <a:noFill/>
        </p:spPr>
      </p:pic>
      <p:pic>
        <p:nvPicPr>
          <p:cNvPr id="55306" name="Picture 10" descr="Согласный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500438"/>
            <a:ext cx="1152525" cy="1016000"/>
          </a:xfrm>
          <a:prstGeom prst="rect">
            <a:avLst/>
          </a:prstGeom>
          <a:noFill/>
        </p:spPr>
      </p:pic>
      <p:pic>
        <p:nvPicPr>
          <p:cNvPr id="55307" name="Picture 11" descr="глухо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3716338"/>
            <a:ext cx="863600" cy="784225"/>
          </a:xfrm>
          <a:prstGeom prst="rect">
            <a:avLst/>
          </a:prstGeom>
          <a:noFill/>
        </p:spPr>
      </p:pic>
      <p:pic>
        <p:nvPicPr>
          <p:cNvPr id="55308" name="Picture 12" descr="Синий кружо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850" y="3716338"/>
            <a:ext cx="935038" cy="828675"/>
          </a:xfrm>
          <a:prstGeom prst="rect">
            <a:avLst/>
          </a:prstGeom>
          <a:noFill/>
        </p:spPr>
      </p:pic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042988" y="5373688"/>
            <a:ext cx="257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Звук </a:t>
            </a:r>
            <a:r>
              <a:rPr lang="en-US" sz="1200"/>
              <a:t>[</a:t>
            </a:r>
            <a:r>
              <a:rPr lang="ru-RU" sz="1200"/>
              <a:t>С</a:t>
            </a:r>
            <a:r>
              <a:rPr lang="en-US" sz="1200"/>
              <a:t>]</a:t>
            </a:r>
            <a:r>
              <a:rPr lang="ru-RU" sz="1200"/>
              <a:t>:</a:t>
            </a:r>
          </a:p>
          <a:p>
            <a:r>
              <a:rPr lang="ru-RU" sz="1200"/>
              <a:t>- согласный (его нельзя пропеть);</a:t>
            </a:r>
          </a:p>
          <a:p>
            <a:r>
              <a:rPr lang="ru-RU" sz="1200"/>
              <a:t>- глухой;</a:t>
            </a:r>
          </a:p>
          <a:p>
            <a:r>
              <a:rPr lang="ru-RU" sz="1200"/>
              <a:t>- твердый.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5435600" y="5373688"/>
            <a:ext cx="257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Звук </a:t>
            </a:r>
            <a:r>
              <a:rPr lang="en-US" sz="1200"/>
              <a:t>[</a:t>
            </a:r>
            <a:r>
              <a:rPr lang="ru-RU" sz="1200"/>
              <a:t>Ш</a:t>
            </a:r>
            <a:r>
              <a:rPr lang="en-US" sz="1200"/>
              <a:t>]</a:t>
            </a:r>
            <a:r>
              <a:rPr lang="ru-RU" sz="1200"/>
              <a:t>:</a:t>
            </a:r>
          </a:p>
          <a:p>
            <a:r>
              <a:rPr lang="ru-RU" sz="1200"/>
              <a:t>- согласный (его нельзя пропеть);</a:t>
            </a:r>
          </a:p>
          <a:p>
            <a:r>
              <a:rPr lang="ru-RU" sz="1200"/>
              <a:t>- глухой;</a:t>
            </a:r>
          </a:p>
          <a:p>
            <a:r>
              <a:rPr lang="ru-RU" sz="1200"/>
              <a:t>- твердый.</a:t>
            </a:r>
          </a:p>
        </p:txBody>
      </p:sp>
      <p:pic>
        <p:nvPicPr>
          <p:cNvPr id="55311" name="Picture 15" descr="Согласный твердый С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333375"/>
            <a:ext cx="3240088" cy="3240088"/>
          </a:xfrm>
          <a:prstGeom prst="rect">
            <a:avLst/>
          </a:prstGeom>
          <a:noFill/>
        </p:spPr>
      </p:pic>
      <p:pic>
        <p:nvPicPr>
          <p:cNvPr id="55312" name="Picture 16" descr="звук С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2038350"/>
            <a:ext cx="863600" cy="814388"/>
          </a:xfrm>
          <a:prstGeom prst="rect">
            <a:avLst/>
          </a:prstGeom>
          <a:noFill/>
        </p:spPr>
      </p:pic>
      <p:pic>
        <p:nvPicPr>
          <p:cNvPr id="55313" name="Picture 17" descr="звук Ш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1966913"/>
            <a:ext cx="863600" cy="81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город звуков пусто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pic>
        <p:nvPicPr>
          <p:cNvPr id="53253" name="Picture 5" descr="Согласный твердый С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4941888"/>
            <a:ext cx="766762" cy="1379537"/>
          </a:xfrm>
          <a:prstGeom prst="rect">
            <a:avLst/>
          </a:prstGeom>
          <a:noFill/>
        </p:spPr>
      </p:pic>
      <p:pic>
        <p:nvPicPr>
          <p:cNvPr id="53254" name="Picture 6" descr="Согласный твердый Ш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4868863"/>
            <a:ext cx="728662" cy="1368425"/>
          </a:xfrm>
          <a:prstGeom prst="rect">
            <a:avLst/>
          </a:prstGeom>
          <a:noFill/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58750" y="6546850"/>
            <a:ext cx="3832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Посели звуковичка в свой домик. Нажми на слайд.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04653 L 0.17084 -0.2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5787 L -0.04757 -0.267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звук С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908050"/>
            <a:ext cx="935037" cy="882650"/>
          </a:xfrm>
          <a:prstGeom prst="rect">
            <a:avLst/>
          </a:prstGeom>
          <a:noFill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979613" y="836613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/>
              <a:t>А</a:t>
            </a:r>
          </a:p>
        </p:txBody>
      </p:sp>
      <p:pic>
        <p:nvPicPr>
          <p:cNvPr id="56326" name="Picture 6" descr="звук Ш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2349500"/>
            <a:ext cx="935037" cy="882650"/>
          </a:xfrm>
          <a:prstGeom prst="rect">
            <a:avLst/>
          </a:prstGeom>
          <a:noFill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979613" y="2276475"/>
            <a:ext cx="6683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/>
              <a:t>У</a:t>
            </a:r>
          </a:p>
        </p:txBody>
      </p:sp>
      <p:pic>
        <p:nvPicPr>
          <p:cNvPr id="56328" name="Picture 8" descr="звук Ш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3789363"/>
            <a:ext cx="935037" cy="882650"/>
          </a:xfrm>
          <a:prstGeom prst="rect">
            <a:avLst/>
          </a:prstGeom>
          <a:noFill/>
        </p:spPr>
      </p:pic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979613" y="3716338"/>
            <a:ext cx="776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/>
              <a:t>О</a:t>
            </a:r>
          </a:p>
        </p:txBody>
      </p:sp>
      <p:pic>
        <p:nvPicPr>
          <p:cNvPr id="56330" name="Picture 10" descr="звук С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5157788"/>
            <a:ext cx="935037" cy="882650"/>
          </a:xfrm>
          <a:prstGeom prst="rect">
            <a:avLst/>
          </a:prstGeom>
          <a:noFill/>
        </p:spPr>
      </p:pic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908175" y="5084763"/>
            <a:ext cx="858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/>
              <a:t>Ы</a:t>
            </a:r>
          </a:p>
        </p:txBody>
      </p:sp>
      <p:pic>
        <p:nvPicPr>
          <p:cNvPr id="56332" name="Picture 12" descr="звук Ш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908050"/>
            <a:ext cx="935037" cy="882650"/>
          </a:xfrm>
          <a:prstGeom prst="rect">
            <a:avLst/>
          </a:prstGeom>
          <a:noFill/>
        </p:spPr>
      </p:pic>
      <p:pic>
        <p:nvPicPr>
          <p:cNvPr id="56333" name="Picture 13" descr="звук С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588" y="2276475"/>
            <a:ext cx="935037" cy="882650"/>
          </a:xfrm>
          <a:prstGeom prst="rect">
            <a:avLst/>
          </a:prstGeom>
          <a:noFill/>
        </p:spPr>
      </p:pic>
      <p:pic>
        <p:nvPicPr>
          <p:cNvPr id="56334" name="Picture 14" descr="звук С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588" y="5229225"/>
            <a:ext cx="935037" cy="882650"/>
          </a:xfrm>
          <a:prstGeom prst="rect">
            <a:avLst/>
          </a:prstGeom>
          <a:noFill/>
        </p:spPr>
      </p:pic>
      <p:pic>
        <p:nvPicPr>
          <p:cNvPr id="56335" name="Picture 15" descr="звук Ш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3789363"/>
            <a:ext cx="935037" cy="882650"/>
          </a:xfrm>
          <a:prstGeom prst="rect">
            <a:avLst/>
          </a:prstGeom>
          <a:noFill/>
        </p:spPr>
      </p:pic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6011863" y="908050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/>
              <a:t>А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084888" y="2205038"/>
            <a:ext cx="6683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/>
              <a:t>У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6011863" y="3716338"/>
            <a:ext cx="776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/>
              <a:t>О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011863" y="5229225"/>
            <a:ext cx="858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/>
              <a:t>Ы</a:t>
            </a:r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4500563" y="188913"/>
            <a:ext cx="0" cy="6264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3059113" y="6453188"/>
            <a:ext cx="2568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Прочитай зашифрованные слоги.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3850" y="6381750"/>
            <a:ext cx="6102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Выбери картинки со звуком </a:t>
            </a:r>
            <a:r>
              <a:rPr lang="en-US" sz="1200"/>
              <a:t>[</a:t>
            </a:r>
            <a:r>
              <a:rPr lang="ru-RU" sz="1200"/>
              <a:t>С</a:t>
            </a:r>
            <a:r>
              <a:rPr lang="en-US" sz="1200"/>
              <a:t>]</a:t>
            </a:r>
            <a:r>
              <a:rPr lang="ru-RU" sz="1200"/>
              <a:t>. Нажми на картинку, чтобы узнать верный ли ответ.</a:t>
            </a:r>
          </a:p>
        </p:txBody>
      </p:sp>
      <p:pic>
        <p:nvPicPr>
          <p:cNvPr id="1126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989138"/>
            <a:ext cx="20161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692150"/>
            <a:ext cx="1473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1363" y="4149725"/>
            <a:ext cx="20526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9700" y="4076700"/>
            <a:ext cx="16557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850" y="4292600"/>
            <a:ext cx="2089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627313" y="765175"/>
            <a:ext cx="1943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771775" y="4365625"/>
            <a:ext cx="18732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64388" y="1125538"/>
            <a:ext cx="17287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с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779838" y="2781300"/>
            <a:ext cx="1512887" cy="1512888"/>
          </a:xfrm>
          <a:prstGeom prst="rect">
            <a:avLst/>
          </a:prstGeom>
          <a:noFill/>
        </p:spPr>
      </p:pic>
      <p:sp>
        <p:nvSpPr>
          <p:cNvPr id="1127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165850"/>
            <a:ext cx="10429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836613"/>
            <a:ext cx="23764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9700" y="4365625"/>
            <a:ext cx="14097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4221163"/>
            <a:ext cx="20875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92950" y="692150"/>
            <a:ext cx="16557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59563" y="3068638"/>
            <a:ext cx="21605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700338" y="4941888"/>
            <a:ext cx="1800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288" y="2060575"/>
            <a:ext cx="17287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11413" y="692150"/>
            <a:ext cx="12890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50825" y="6453188"/>
            <a:ext cx="613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Выбери картинки со звуком </a:t>
            </a:r>
            <a:r>
              <a:rPr lang="en-US" sz="1200"/>
              <a:t>[</a:t>
            </a:r>
            <a:r>
              <a:rPr lang="ru-RU" sz="1200"/>
              <a:t>Ш</a:t>
            </a:r>
            <a:r>
              <a:rPr lang="en-US" sz="1200"/>
              <a:t>]</a:t>
            </a:r>
            <a:r>
              <a:rPr lang="ru-RU" sz="1200"/>
              <a:t>. Нажми на картинку, чтобы узнать верный ли ответ.</a:t>
            </a:r>
          </a:p>
          <a:p>
            <a:endParaRPr lang="ru-RU" sz="1200"/>
          </a:p>
        </p:txBody>
      </p:sp>
      <p:pic>
        <p:nvPicPr>
          <p:cNvPr id="13323" name="Picture 11" descr="ш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779838" y="2924175"/>
            <a:ext cx="1441450" cy="1441450"/>
          </a:xfrm>
          <a:prstGeom prst="rect">
            <a:avLst/>
          </a:prstGeom>
          <a:noFill/>
        </p:spPr>
      </p:pic>
      <p:pic>
        <p:nvPicPr>
          <p:cNvPr id="13324" name="Picture 1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4221163"/>
            <a:ext cx="20875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700338" y="4941888"/>
            <a:ext cx="1800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042988" cy="5048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605</Words>
  <Application>Microsoft Office PowerPoint</Application>
  <PresentationFormat>Экран (4:3)</PresentationFormat>
  <Paragraphs>112</Paragraphs>
  <Slides>30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revaz</cp:lastModifiedBy>
  <cp:revision>23</cp:revision>
  <dcterms:created xsi:type="dcterms:W3CDTF">2010-08-28T17:10:33Z</dcterms:created>
  <dcterms:modified xsi:type="dcterms:W3CDTF">2013-03-14T15:12:08Z</dcterms:modified>
</cp:coreProperties>
</file>