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2" r:id="rId7"/>
    <p:sldId id="264" r:id="rId8"/>
    <p:sldId id="265" r:id="rId9"/>
    <p:sldId id="266" r:id="rId10"/>
    <p:sldId id="267" r:id="rId11"/>
    <p:sldId id="270" r:id="rId12"/>
    <p:sldId id="268" r:id="rId13"/>
    <p:sldId id="269" r:id="rId14"/>
    <p:sldId id="271"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918D"/>
    <a:srgbClr val="C1544F"/>
    <a:srgbClr val="DCCACA"/>
    <a:srgbClr val="B7908F"/>
    <a:srgbClr val="CE7674"/>
    <a:srgbClr val="9E3D38"/>
    <a:srgbClr val="AE8180"/>
    <a:srgbClr val="4D08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87" autoAdjust="0"/>
    <p:restoredTop sz="96322" autoAdjust="0"/>
  </p:normalViewPr>
  <p:slideViewPr>
    <p:cSldViewPr>
      <p:cViewPr>
        <p:scale>
          <a:sx n="66" d="100"/>
          <a:sy n="66" d="100"/>
        </p:scale>
        <p:origin x="-426"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33A6C01-AA95-462F-AAF6-3417AA8BBECD}" type="datetimeFigureOut">
              <a:rPr lang="ru-RU"/>
              <a:pPr>
                <a:defRPr/>
              </a:pPr>
              <a:t>19.02.2013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AF9E38A-92FB-4282-A5B9-B103EDE577C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FFEAC33-6E7D-432A-831D-F4C54411CBAB}" type="datetimeFigureOut">
              <a:rPr lang="ru-RU"/>
              <a:pPr>
                <a:defRPr/>
              </a:pPr>
              <a:t>19.02.2013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E880100-132C-4CA5-A708-03B47ECFA1C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CDD6D31-0A93-4D4A-97AE-F37C6BDAF295}" type="datetimeFigureOut">
              <a:rPr lang="ru-RU"/>
              <a:pPr>
                <a:defRPr/>
              </a:pPr>
              <a:t>19.02.2013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19EF2C7-90A4-4E6B-9A9D-13E9D64D2D8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7F92FDD-F29D-4947-9C08-9160BDFA02D7}" type="datetimeFigureOut">
              <a:rPr lang="ru-RU"/>
              <a:pPr>
                <a:defRPr/>
              </a:pPr>
              <a:t>19.02.2013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35A7258-26A1-4249-8310-720FB163F1C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6E157A7-0BDA-4926-9935-12FD3460E954}" type="datetimeFigureOut">
              <a:rPr lang="ru-RU"/>
              <a:pPr>
                <a:defRPr/>
              </a:pPr>
              <a:t>19.02.2013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1C3A867-A4D6-45E0-BFE2-C34E7D23682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0D6B4BE-2B11-4B4F-9D22-92964557F4B7}" type="datetimeFigureOut">
              <a:rPr lang="ru-RU"/>
              <a:pPr>
                <a:defRPr/>
              </a:pPr>
              <a:t>19.02.2013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1132A22-0C9C-4951-9BCD-1CB1821C046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0640C2F-7DF3-45B9-B85D-C0B20E778796}" type="datetimeFigureOut">
              <a:rPr lang="ru-RU"/>
              <a:pPr>
                <a:defRPr/>
              </a:pPr>
              <a:t>19.02.2013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68CB259-1D98-4046-BBE0-89EF8765BD6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F5EA191-3A23-4FE8-A841-91415FB6C5F8}" type="datetimeFigureOut">
              <a:rPr lang="ru-RU"/>
              <a:pPr>
                <a:defRPr/>
              </a:pPr>
              <a:t>19.02.2013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A4C69B8-AE47-4BA6-87CD-9C8A472E297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B7412E3-7B0F-421D-A740-42F68235D87C}" type="datetimeFigureOut">
              <a:rPr lang="ru-RU"/>
              <a:pPr>
                <a:defRPr/>
              </a:pPr>
              <a:t>19.02.2013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0B46230-CB1D-4AEB-BE09-38D7E09A1EB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EFA7E44-30E2-431B-82AD-509D3B8ADAE7}" type="datetimeFigureOut">
              <a:rPr lang="ru-RU"/>
              <a:pPr>
                <a:defRPr/>
              </a:pPr>
              <a:t>19.02.2013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66DB238-CECF-4A4C-9045-65C3B08BEA5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D35738A-2722-407F-9E0B-2CE678C76C85}" type="datetimeFigureOut">
              <a:rPr lang="ru-RU"/>
              <a:pPr>
                <a:defRPr/>
              </a:pPr>
              <a:t>19.02.2013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77F4693-F396-4F15-80D1-B4D5846A4B2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7868A1E-833E-45A9-A29A-C22ADD9C7193}" type="datetimeFigureOut">
              <a:rPr lang="ru-RU"/>
              <a:pPr>
                <a:defRPr/>
              </a:pPr>
              <a:t>19.02.2013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7F8265-D68C-4028-8000-C0287052D88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19B0372-8356-4F79-9172-6D0D7F017113}" type="datetimeFigureOut">
              <a:rPr lang="ru-RU"/>
              <a:pPr>
                <a:defRPr/>
              </a:pPr>
              <a:t>19.02.2013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E78F7E8-B233-4105-A4AD-DB41AE39B61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pic>
        <p:nvPicPr>
          <p:cNvPr id="2050" name="Picture 2" descr="C:\Users\Tim\Desktop\Английский язык\komi_fizicheskaia.jpg"/>
          <p:cNvPicPr>
            <a:picLocks noChangeAspect="1" noChangeArrowheads="1"/>
          </p:cNvPicPr>
          <p:nvPr/>
        </p:nvPicPr>
        <p:blipFill>
          <a:blip r:embed="rId2" cstate="email"/>
          <a:srcRect/>
          <a:stretch>
            <a:fillRect/>
          </a:stretch>
        </p:blipFill>
        <p:spPr bwMode="auto">
          <a:xfrm>
            <a:off x="1143000" y="214313"/>
            <a:ext cx="6858000" cy="6367462"/>
          </a:xfrm>
          <a:prstGeom prst="rect">
            <a:avLst/>
          </a:prstGeom>
          <a:noFill/>
          <a:ln w="76200">
            <a:solidFill>
              <a:schemeClr val="bg1"/>
            </a:solidFill>
            <a:miter lim="800000"/>
            <a:headEnd/>
            <a:tailEnd/>
          </a:ln>
        </p:spPr>
      </p:pic>
      <p:sp>
        <p:nvSpPr>
          <p:cNvPr id="5" name="Скругленный прямоугольник 4"/>
          <p:cNvSpPr/>
          <p:nvPr/>
        </p:nvSpPr>
        <p:spPr>
          <a:xfrm>
            <a:off x="1785918" y="428604"/>
            <a:ext cx="5135461" cy="1940957"/>
          </a:xfrm>
          <a:prstGeom prst="roundRect">
            <a:avLst/>
          </a:prstGeom>
          <a:solidFill>
            <a:schemeClr val="bg1">
              <a:alpha val="56000"/>
            </a:schemeClr>
          </a:solidFill>
        </p:spPr>
        <p:txBody>
          <a:bodyPr>
            <a:spAutoFit/>
          </a:bodyPr>
          <a:lstStyle/>
          <a:p>
            <a:pPr algn="ctr" fontAlgn="auto">
              <a:spcBef>
                <a:spcPts val="0"/>
              </a:spcBef>
              <a:spcAft>
                <a:spcPts val="0"/>
              </a:spcAft>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Achievements of </a:t>
            </a:r>
            <a:r>
              <a:rPr lang="en-US" sz="5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Komi</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 Republic</a:t>
            </a:r>
            <a:endPar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Tim\Desktop\Английский язык\Столбы\07_3.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714348" y="500042"/>
            <a:ext cx="8001024" cy="2554545"/>
          </a:xfrm>
          <a:prstGeom prst="rect">
            <a:avLst/>
          </a:prstGeom>
          <a:noFill/>
        </p:spPr>
        <p:txBody>
          <a:bodyPr>
            <a:spAutoFit/>
          </a:bodyPr>
          <a:lstStyle/>
          <a:p>
            <a:pPr algn="ctr" fontAlgn="auto">
              <a:spcBef>
                <a:spcPts val="0"/>
              </a:spcBef>
              <a:spcAft>
                <a:spcPts val="0"/>
              </a:spcAft>
              <a:defRPr/>
            </a:pPr>
            <a:r>
              <a:rPr lang="en-US"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The </a:t>
            </a:r>
            <a:r>
              <a:rPr lang="en-US" sz="80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Manpupuner</a:t>
            </a:r>
            <a:r>
              <a:rPr lang="en-US"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a:t>
            </a:r>
          </a:p>
          <a:p>
            <a:pPr algn="ctr" fontAlgn="auto">
              <a:spcBef>
                <a:spcPts val="0"/>
              </a:spcBef>
              <a:spcAft>
                <a:spcPts val="0"/>
              </a:spcAft>
              <a:defRPr/>
            </a:pPr>
            <a:r>
              <a:rPr lang="en-US"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stones</a:t>
            </a:r>
            <a:endParaRPr lang="ru-RU"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2290" name="Picture 2" descr="C:\Users\Tim\Desktop\Английский язык\Столбы\fizicheskaia.jpg"/>
          <p:cNvPicPr>
            <a:picLocks noChangeAspect="1" noChangeArrowheads="1"/>
          </p:cNvPicPr>
          <p:nvPr/>
        </p:nvPicPr>
        <p:blipFill>
          <a:blip r:embed="rId2" cstate="email"/>
          <a:srcRect/>
          <a:stretch>
            <a:fillRect/>
          </a:stretch>
        </p:blipFill>
        <p:spPr bwMode="auto">
          <a:xfrm>
            <a:off x="-19050" y="357188"/>
            <a:ext cx="9163050" cy="6072187"/>
          </a:xfrm>
          <a:prstGeom prst="rect">
            <a:avLst/>
          </a:prstGeom>
          <a:noFill/>
          <a:ln w="9525">
            <a:noFill/>
            <a:miter lim="800000"/>
            <a:headEnd/>
            <a:tailEnd/>
          </a:ln>
        </p:spPr>
      </p:pic>
      <p:sp>
        <p:nvSpPr>
          <p:cNvPr id="5" name="TextBox 4"/>
          <p:cNvSpPr>
            <a:spLocks noChangeArrowheads="1"/>
          </p:cNvSpPr>
          <p:nvPr/>
        </p:nvSpPr>
        <p:spPr bwMode="auto">
          <a:xfrm>
            <a:off x="5000625" y="1285875"/>
            <a:ext cx="3429000" cy="1328738"/>
          </a:xfrm>
          <a:prstGeom prst="roundRect">
            <a:avLst>
              <a:gd name="adj" fmla="val 16667"/>
            </a:avLst>
          </a:prstGeom>
          <a:solidFill>
            <a:schemeClr val="bg1">
              <a:alpha val="72156"/>
            </a:schemeClr>
          </a:solidFill>
          <a:ln w="19050">
            <a:solidFill>
              <a:schemeClr val="tx1"/>
            </a:solidFill>
            <a:round/>
            <a:headEnd/>
            <a:tailEnd/>
          </a:ln>
        </p:spPr>
        <p:txBody>
          <a:bodyPr>
            <a:spAutoFit/>
          </a:bodyPr>
          <a:lstStyle/>
          <a:p>
            <a:pPr algn="ctr"/>
            <a:r>
              <a:rPr lang="en-US" sz="2400">
                <a:latin typeface="Calibri" pitchFamily="34" charset="0"/>
              </a:rPr>
              <a:t>Geological monument in the Troitsko-Pechorskiy region in Republic Komi </a:t>
            </a:r>
            <a:endParaRPr lang="ru-RU" sz="2400">
              <a:latin typeface="Calibri" pitchFamily="34" charset="0"/>
            </a:endParaRPr>
          </a:p>
        </p:txBody>
      </p:sp>
      <p:sp>
        <p:nvSpPr>
          <p:cNvPr id="7" name="Блок-схема: извлечение 6"/>
          <p:cNvSpPr/>
          <p:nvPr/>
        </p:nvSpPr>
        <p:spPr>
          <a:xfrm>
            <a:off x="2786063" y="3000375"/>
            <a:ext cx="285750" cy="285750"/>
          </a:xfrm>
          <a:prstGeom prst="flowChartExtra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Прямоугольник 7"/>
          <p:cNvSpPr/>
          <p:nvPr/>
        </p:nvSpPr>
        <p:spPr>
          <a:xfrm>
            <a:off x="285720" y="2714620"/>
            <a:ext cx="2714612" cy="523220"/>
          </a:xfrm>
          <a:prstGeom prst="rect">
            <a:avLst/>
          </a:prstGeom>
          <a:noFill/>
        </p:spPr>
        <p:txBody>
          <a:bodyPr>
            <a:spAutoFit/>
          </a:bodyPr>
          <a:lstStyle/>
          <a:p>
            <a:pPr algn="ctr" fontAlgn="auto">
              <a:spcBef>
                <a:spcPts val="0"/>
              </a:spcBef>
              <a:spcAft>
                <a:spcPts val="0"/>
              </a:spcAft>
              <a:defRPr/>
            </a:pPr>
            <a:r>
              <a:rPr lang="en-US" sz="2800" b="1" cap="all" dirty="0" err="1">
                <a:ln w="9000" cmpd="sng">
                  <a:solidFill>
                    <a:schemeClr val="accent4">
                      <a:shade val="50000"/>
                      <a:satMod val="120000"/>
                    </a:schemeClr>
                  </a:solidFill>
                  <a:prstDash val="solid"/>
                </a:ln>
                <a:solidFill>
                  <a:schemeClr val="tx1">
                    <a:lumMod val="65000"/>
                    <a:lumOff val="35000"/>
                  </a:schemeClr>
                </a:solidFill>
                <a:latin typeface="+mn-lt"/>
                <a:cs typeface="+mn-cs"/>
              </a:rPr>
              <a:t>Manpupuner</a:t>
            </a:r>
            <a:endParaRPr lang="ru-RU" sz="2800" b="1" cap="all" dirty="0">
              <a:ln w="9000" cmpd="sng">
                <a:solidFill>
                  <a:schemeClr val="accent4">
                    <a:shade val="50000"/>
                    <a:satMod val="120000"/>
                  </a:schemeClr>
                </a:solidFill>
                <a:prstDash val="solid"/>
              </a:ln>
              <a:solidFill>
                <a:schemeClr val="tx1">
                  <a:lumMod val="65000"/>
                  <a:lumOff val="35000"/>
                </a:schemeClr>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Tim\Desktop\Английский язык\Столбы\36864692_3.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TextBox 4"/>
          <p:cNvSpPr txBox="1">
            <a:spLocks noChangeArrowheads="1"/>
          </p:cNvSpPr>
          <p:nvPr/>
        </p:nvSpPr>
        <p:spPr bwMode="auto">
          <a:xfrm>
            <a:off x="500063" y="1071563"/>
            <a:ext cx="5072062" cy="1816100"/>
          </a:xfrm>
          <a:prstGeom prst="rect">
            <a:avLst/>
          </a:prstGeom>
          <a:noFill/>
          <a:ln w="9525">
            <a:noFill/>
            <a:miter lim="800000"/>
            <a:headEnd/>
            <a:tailEnd/>
          </a:ln>
        </p:spPr>
        <p:txBody>
          <a:bodyPr>
            <a:spAutoFit/>
          </a:bodyPr>
          <a:lstStyle/>
          <a:p>
            <a:pPr algn="ctr"/>
            <a:r>
              <a:rPr lang="en-US" sz="2800">
                <a:latin typeface="Calibri" pitchFamily="34" charset="0"/>
              </a:rPr>
              <a:t>There are 7 columns. They are far enough from populated places. R  The columns are considered to be one of seven miracles of Russia.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pic>
        <p:nvPicPr>
          <p:cNvPr id="12290" name="Picture 2" descr="C:\Users\Tim\Desktop\Английский язык\Столбы\bolvan_003_3.jpg"/>
          <p:cNvPicPr>
            <a:picLocks noChangeAspect="1" noChangeArrowheads="1"/>
          </p:cNvPicPr>
          <p:nvPr/>
        </p:nvPicPr>
        <p:blipFill>
          <a:blip r:embed="rId2" cstate="email"/>
          <a:srcRect/>
          <a:stretch>
            <a:fillRect/>
          </a:stretch>
        </p:blipFill>
        <p:spPr bwMode="auto">
          <a:xfrm>
            <a:off x="3929058" y="95203"/>
            <a:ext cx="5072098" cy="6762797"/>
          </a:xfrm>
          <a:prstGeom prst="rect">
            <a:avLst/>
          </a:prstGeom>
          <a:ln>
            <a:noFill/>
          </a:ln>
          <a:effectLst>
            <a:softEdge rad="112500"/>
          </a:effectLst>
        </p:spPr>
      </p:pic>
      <p:sp>
        <p:nvSpPr>
          <p:cNvPr id="7" name="TextBox 6"/>
          <p:cNvSpPr txBox="1">
            <a:spLocks noChangeArrowheads="1"/>
          </p:cNvSpPr>
          <p:nvPr/>
        </p:nvSpPr>
        <p:spPr bwMode="auto">
          <a:xfrm>
            <a:off x="500063" y="1428750"/>
            <a:ext cx="3214687" cy="2092325"/>
          </a:xfrm>
          <a:prstGeom prst="rect">
            <a:avLst/>
          </a:prstGeom>
          <a:noFill/>
          <a:ln w="9525">
            <a:noFill/>
            <a:miter lim="800000"/>
            <a:headEnd/>
            <a:tailEnd/>
          </a:ln>
        </p:spPr>
        <p:txBody>
          <a:bodyPr>
            <a:spAutoFit/>
          </a:bodyPr>
          <a:lstStyle/>
          <a:p>
            <a:pPr algn="ctr"/>
            <a:r>
              <a:rPr lang="en-US" sz="2800">
                <a:latin typeface="Calibri" pitchFamily="34" charset="0"/>
              </a:rPr>
              <a:t>They are absolutely white  during a winter period,  as if they are crystals.</a:t>
            </a:r>
          </a:p>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3500" fill="hold"/>
                                        <p:tgtEl>
                                          <p:spTgt spid="7"/>
                                        </p:tgtEl>
                                        <p:attrNameLst>
                                          <p:attrName>ppt_x</p:attrName>
                                        </p:attrNameLst>
                                      </p:cBhvr>
                                      <p:tavLst>
                                        <p:tav tm="0">
                                          <p:val>
                                            <p:strVal val="#ppt_x"/>
                                          </p:val>
                                        </p:tav>
                                        <p:tav tm="100000">
                                          <p:val>
                                            <p:strVal val="#ppt_x"/>
                                          </p:val>
                                        </p:tav>
                                      </p:tavLst>
                                    </p:anim>
                                    <p:anim calcmode="lin" valueType="num">
                                      <p:cBhvr additive="base">
                                        <p:cTn id="8" dur="3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pPr eaLnBrk="1" hangingPunct="1"/>
            <a:endParaRPr lang="ru-RU" smtClean="0"/>
          </a:p>
        </p:txBody>
      </p:sp>
      <p:sp>
        <p:nvSpPr>
          <p:cNvPr id="15363" name="Содержимое 2"/>
          <p:cNvSpPr>
            <a:spLocks noGrp="1"/>
          </p:cNvSpPr>
          <p:nvPr>
            <p:ph idx="1"/>
          </p:nvPr>
        </p:nvSpPr>
        <p:spPr/>
        <p:txBody>
          <a:bodyPr/>
          <a:lstStyle/>
          <a:p>
            <a:pPr eaLnBrk="1" hangingPunct="1"/>
            <a:endParaRPr lang="ru-RU" smtClean="0"/>
          </a:p>
        </p:txBody>
      </p:sp>
      <p:pic>
        <p:nvPicPr>
          <p:cNvPr id="15364" name="Picture 2" descr="C:\Users\Tim\Desktop\Английский язык\_._.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571472" y="357166"/>
            <a:ext cx="7929555" cy="1815882"/>
          </a:xfrm>
          <a:prstGeom prst="rect">
            <a:avLst/>
          </a:prstGeom>
          <a:noFill/>
        </p:spPr>
        <p:txBody>
          <a:bodyPr>
            <a:spAutoFit/>
          </a:bodyPr>
          <a:lstStyle/>
          <a:p>
            <a:pPr algn="ctr" fontAlgn="auto">
              <a:spcBef>
                <a:spcPts val="0"/>
              </a:spcBef>
              <a:spcAft>
                <a:spcPts val="0"/>
              </a:spcAft>
              <a:defRPr/>
            </a:pPr>
            <a:r>
              <a:rPr lang="en-US" sz="2800" b="1">
                <a:ln w="3175"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Our </a:t>
            </a:r>
            <a:r>
              <a:rPr lang="en-US" sz="2800" b="1">
                <a:ln w="3175"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republic is </a:t>
            </a:r>
            <a:r>
              <a:rPr lang="en-US" sz="2800" b="1" dirty="0">
                <a:ln w="3175"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proud of achievements  in sport  culture,  science, art... Our republic is rich in minerals, has beautiful landscapes. I love the place where I live.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050" name="Picture 2" descr="C:\Users\Tim\Desktop\Английский язык\Рочев\rotchev-vassili.jpg"/>
          <p:cNvPicPr>
            <a:picLocks noChangeAspect="1" noChangeArrowheads="1"/>
          </p:cNvPicPr>
          <p:nvPr/>
        </p:nvPicPr>
        <p:blipFill>
          <a:blip r:embed="rId2" cstate="email"/>
          <a:srcRect/>
          <a:stretch>
            <a:fillRect/>
          </a:stretch>
        </p:blipFill>
        <p:spPr bwMode="auto">
          <a:xfrm>
            <a:off x="714349" y="714356"/>
            <a:ext cx="3643338" cy="487376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Прямоугольник 4"/>
          <p:cNvSpPr/>
          <p:nvPr/>
        </p:nvSpPr>
        <p:spPr>
          <a:xfrm>
            <a:off x="4929190" y="357166"/>
            <a:ext cx="3888757" cy="3231654"/>
          </a:xfrm>
          <a:prstGeom prst="rect">
            <a:avLst/>
          </a:prstGeom>
          <a:noFill/>
        </p:spPr>
        <p:txBody>
          <a:bodyPr wrap="none">
            <a:spAutoFit/>
          </a:bodyPr>
          <a:lstStyle/>
          <a:p>
            <a:pPr algn="ctr" fontAlgn="auto">
              <a:spcBef>
                <a:spcPts val="0"/>
              </a:spcBef>
              <a:spcAft>
                <a:spcPts val="0"/>
              </a:spcAft>
              <a:defRPr/>
            </a:pPr>
            <a:r>
              <a:rPr lang="en-US" sz="9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Rochev</a:t>
            </a:r>
            <a:endParaRPr lang="ru-RU"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a:p>
            <a:pPr algn="ctr" fontAlgn="auto">
              <a:spcBef>
                <a:spcPts val="0"/>
              </a:spcBef>
              <a:spcAft>
                <a:spcPts val="0"/>
              </a:spcAft>
              <a:defRPr/>
            </a:pP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Vasily</a:t>
            </a:r>
            <a:endParaRPr lang="ru-RU"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a:p>
            <a:pPr algn="ctr" fontAlgn="auto">
              <a:spcBef>
                <a:spcPts val="0"/>
              </a:spcBef>
              <a:spcAft>
                <a:spcPts val="0"/>
              </a:spcAft>
              <a:defRPr/>
            </a:pP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Vasilyevich</a:t>
            </a:r>
            <a:endParaRPr lang="ru-RU"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p:txBody>
      </p:sp>
      <p:sp>
        <p:nvSpPr>
          <p:cNvPr id="6" name="TextBox 5"/>
          <p:cNvSpPr>
            <a:spLocks noChangeArrowheads="1"/>
          </p:cNvSpPr>
          <p:nvPr/>
        </p:nvSpPr>
        <p:spPr bwMode="auto">
          <a:xfrm>
            <a:off x="5072063" y="3929063"/>
            <a:ext cx="3786187" cy="1804987"/>
          </a:xfrm>
          <a:prstGeom prst="flowChartAlternateProcess">
            <a:avLst/>
          </a:prstGeom>
          <a:solidFill>
            <a:schemeClr val="bg1">
              <a:alpha val="79999"/>
            </a:schemeClr>
          </a:solidFill>
          <a:ln w="9525">
            <a:noFill/>
            <a:miter lim="800000"/>
            <a:headEnd/>
            <a:tailEnd/>
          </a:ln>
        </p:spPr>
        <p:txBody>
          <a:bodyPr>
            <a:spAutoFit/>
          </a:bodyPr>
          <a:lstStyle/>
          <a:p>
            <a:pPr marL="85725" algn="ctr"/>
            <a:r>
              <a:rPr lang="en-US" sz="2000">
                <a:latin typeface="Calibri" pitchFamily="34" charset="0"/>
              </a:rPr>
              <a:t>He was born on October, 23rd, </a:t>
            </a:r>
          </a:p>
          <a:p>
            <a:pPr marL="85725" algn="ctr"/>
            <a:r>
              <a:rPr lang="en-US" sz="2000">
                <a:latin typeface="Calibri" pitchFamily="34" charset="0"/>
              </a:rPr>
              <a:t>1980 in Syktyvkar, the USSR. </a:t>
            </a:r>
          </a:p>
          <a:p>
            <a:pPr marL="85725" algn="ctr"/>
            <a:r>
              <a:rPr lang="en-US" sz="2000">
                <a:latin typeface="Calibri" pitchFamily="34" charset="0"/>
              </a:rPr>
              <a:t>The Russian skier, a member </a:t>
            </a:r>
          </a:p>
          <a:p>
            <a:pPr marL="85725" algn="ctr"/>
            <a:r>
              <a:rPr lang="en-US" sz="2000">
                <a:latin typeface="Calibri" pitchFamily="34" charset="0"/>
              </a:rPr>
              <a:t>of a national team of Russia</a:t>
            </a:r>
          </a:p>
          <a:p>
            <a:pPr marL="85725" algn="ctr"/>
            <a:r>
              <a:rPr lang="en-US" sz="2000">
                <a:latin typeface="Calibri" pitchFamily="34" charset="0"/>
              </a:rPr>
              <a:t>on cross-countries.</a:t>
            </a:r>
            <a:endParaRPr lang="ru-RU" sz="20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par>
                                <p:cTn id="8" presetID="41" presetClass="entr" presetSubtype="0" fill="hold" nodeType="withEffect">
                                  <p:stCondLst>
                                    <p:cond delay="0"/>
                                  </p:stCondLst>
                                  <p:iterate type="lt">
                                    <p:tmPct val="10000"/>
                                  </p:iterate>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5"/>
                                        </p:tgtEl>
                                        <p:attrNameLst>
                                          <p:attrName>ppt_y</p:attrName>
                                        </p:attrNameLst>
                                      </p:cBhvr>
                                      <p:tavLst>
                                        <p:tav tm="0">
                                          <p:val>
                                            <p:strVal val="#ppt_y"/>
                                          </p:val>
                                        </p:tav>
                                        <p:tav tm="100000">
                                          <p:val>
                                            <p:strVal val="#ppt_y"/>
                                          </p:val>
                                        </p:tav>
                                      </p:tavLst>
                                    </p:anim>
                                    <p:anim calcmode="lin" valueType="num">
                                      <p:cBhvr>
                                        <p:cTn id="12"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5"/>
                                        </p:tgtEl>
                                      </p:cBhvr>
                                    </p:animEffect>
                                  </p:childTnLst>
                                </p:cTn>
                              </p:par>
                            </p:childTnLst>
                          </p:cTn>
                        </p:par>
                        <p:par>
                          <p:cTn id="15" fill="hold">
                            <p:stCondLst>
                              <p:cond delay="1600"/>
                            </p:stCondLst>
                            <p:childTnLst>
                              <p:par>
                                <p:cTn id="16" presetID="3" presetClass="entr" presetSubtype="10" fill="hold" grpId="0" nodeType="afterEffect">
                                  <p:stCondLst>
                                    <p:cond delay="0"/>
                                  </p:stCondLst>
                                  <p:childTnLst>
                                    <p:set>
                                      <p:cBhvr>
                                        <p:cTn id="17" dur="1" fill="hold">
                                          <p:stCondLst>
                                            <p:cond delay="0"/>
                                          </p:stCondLst>
                                        </p:cTn>
                                        <p:tgtEl>
                                          <p:spTgt spid="6">
                                            <p:bg/>
                                          </p:spTgt>
                                        </p:tgtEl>
                                        <p:attrNameLst>
                                          <p:attrName>style.visibility</p:attrName>
                                        </p:attrNameLst>
                                      </p:cBhvr>
                                      <p:to>
                                        <p:strVal val="visible"/>
                                      </p:to>
                                    </p:set>
                                    <p:animEffect transition="in" filter="blinds(horizontal)">
                                      <p:cBhvr>
                                        <p:cTn id="18" dur="500"/>
                                        <p:tgtEl>
                                          <p:spTgt spid="6">
                                            <p:bg/>
                                          </p:spTgt>
                                        </p:tgtEl>
                                      </p:cBhvr>
                                    </p:animEffect>
                                  </p:childTnLst>
                                </p:cTn>
                              </p:par>
                            </p:childTnLst>
                          </p:cTn>
                        </p:par>
                        <p:par>
                          <p:cTn id="19" fill="hold">
                            <p:stCondLst>
                              <p:cond delay="2100"/>
                            </p:stCondLst>
                            <p:childTnLst>
                              <p:par>
                                <p:cTn id="20" presetID="27" presetClass="entr" presetSubtype="0" fill="hold" nodeType="afterEffect">
                                  <p:stCondLst>
                                    <p:cond delay="0"/>
                                  </p:stCondLst>
                                  <p:iterate type="lt">
                                    <p:tmPct val="50000"/>
                                  </p:iterate>
                                  <p:childTnLst>
                                    <p:set>
                                      <p:cBhvr>
                                        <p:cTn id="21"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22"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6">
                                            <p:txEl>
                                              <p:pRg st="0" end="0"/>
                                            </p:txEl>
                                          </p:spTgt>
                                        </p:tgtEl>
                                        <p:attrNameLst>
                                          <p:attrName>fill.type</p:attrName>
                                        </p:attrNameLst>
                                      </p:cBhvr>
                                      <p:to>
                                        <p:strVal val="solid"/>
                                      </p:to>
                                    </p:set>
                                  </p:childTnLst>
                                </p:cTn>
                              </p:par>
                            </p:childTnLst>
                          </p:cTn>
                        </p:par>
                        <p:par>
                          <p:cTn id="25" fill="hold">
                            <p:stCondLst>
                              <p:cond delay="3100"/>
                            </p:stCondLst>
                            <p:childTnLst>
                              <p:par>
                                <p:cTn id="26" presetID="27" presetClass="entr" presetSubtype="0" fill="hold" nodeType="afterEffect">
                                  <p:stCondLst>
                                    <p:cond delay="0"/>
                                  </p:stCondLst>
                                  <p:iterate type="lt">
                                    <p:tmPct val="50000"/>
                                  </p:iterate>
                                  <p:childTnLst>
                                    <p:set>
                                      <p:cBhvr>
                                        <p:cTn id="27"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28"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30" dur="80"/>
                                        <p:tgtEl>
                                          <p:spTgt spid="6">
                                            <p:txEl>
                                              <p:pRg st="1" end="1"/>
                                            </p:txEl>
                                          </p:spTgt>
                                        </p:tgtEl>
                                        <p:attrNameLst>
                                          <p:attrName>fill.type</p:attrName>
                                        </p:attrNameLst>
                                      </p:cBhvr>
                                      <p:to>
                                        <p:strVal val="solid"/>
                                      </p:to>
                                    </p:set>
                                  </p:childTnLst>
                                </p:cTn>
                              </p:par>
                            </p:childTnLst>
                          </p:cTn>
                        </p:par>
                        <p:par>
                          <p:cTn id="31" fill="hold">
                            <p:stCondLst>
                              <p:cond delay="4100"/>
                            </p:stCondLst>
                            <p:childTnLst>
                              <p:par>
                                <p:cTn id="32" presetID="27" presetClass="entr" presetSubtype="0" fill="hold" nodeType="afterEffect">
                                  <p:stCondLst>
                                    <p:cond delay="0"/>
                                  </p:stCondLst>
                                  <p:iterate type="lt">
                                    <p:tmPct val="50000"/>
                                  </p:iterate>
                                  <p:childTnLst>
                                    <p:set>
                                      <p:cBhvr>
                                        <p:cTn id="33"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34" dur="8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36" dur="80"/>
                                        <p:tgtEl>
                                          <p:spTgt spid="6">
                                            <p:txEl>
                                              <p:pRg st="2" end="2"/>
                                            </p:txEl>
                                          </p:spTgt>
                                        </p:tgtEl>
                                        <p:attrNameLst>
                                          <p:attrName>fill.type</p:attrName>
                                        </p:attrNameLst>
                                      </p:cBhvr>
                                      <p:to>
                                        <p:strVal val="solid"/>
                                      </p:to>
                                    </p:set>
                                  </p:childTnLst>
                                </p:cTn>
                              </p:par>
                            </p:childTnLst>
                          </p:cTn>
                        </p:par>
                        <p:par>
                          <p:cTn id="37" fill="hold">
                            <p:stCondLst>
                              <p:cond delay="5060"/>
                            </p:stCondLst>
                            <p:childTnLst>
                              <p:par>
                                <p:cTn id="38" presetID="27" presetClass="entr" presetSubtype="0" fill="hold" nodeType="afterEffect">
                                  <p:stCondLst>
                                    <p:cond delay="0"/>
                                  </p:stCondLst>
                                  <p:iterate type="lt">
                                    <p:tmPct val="50000"/>
                                  </p:iterate>
                                  <p:childTnLst>
                                    <p:set>
                                      <p:cBhvr>
                                        <p:cTn id="39" dur="1" fill="hold">
                                          <p:stCondLst>
                                            <p:cond delay="0"/>
                                          </p:stCondLst>
                                        </p:cTn>
                                        <p:tgtEl>
                                          <p:spTgt spid="6">
                                            <p:txEl>
                                              <p:pRg st="3" end="3"/>
                                            </p:txEl>
                                          </p:spTgt>
                                        </p:tgtEl>
                                        <p:attrNameLst>
                                          <p:attrName>style.visibility</p:attrName>
                                        </p:attrNameLst>
                                      </p:cBhvr>
                                      <p:to>
                                        <p:strVal val="visible"/>
                                      </p:to>
                                    </p:set>
                                    <p:anim calcmode="discrete" valueType="clr">
                                      <p:cBhvr override="childStyle">
                                        <p:cTn id="40" dur="80"/>
                                        <p:tgtEl>
                                          <p:spTgt spid="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6">
                                            <p:txEl>
                                              <p:pRg st="3" end="3"/>
                                            </p:txEl>
                                          </p:spTgt>
                                        </p:tgtEl>
                                        <p:attrNameLst>
                                          <p:attrName>fillcolor</p:attrName>
                                        </p:attrNameLst>
                                      </p:cBhvr>
                                      <p:tavLst>
                                        <p:tav tm="0">
                                          <p:val>
                                            <p:clrVal>
                                              <a:schemeClr val="accent2"/>
                                            </p:clrVal>
                                          </p:val>
                                        </p:tav>
                                        <p:tav tm="50000">
                                          <p:val>
                                            <p:clrVal>
                                              <a:schemeClr val="hlink"/>
                                            </p:clrVal>
                                          </p:val>
                                        </p:tav>
                                      </p:tavLst>
                                    </p:anim>
                                    <p:set>
                                      <p:cBhvr>
                                        <p:cTn id="42" dur="80"/>
                                        <p:tgtEl>
                                          <p:spTgt spid="6">
                                            <p:txEl>
                                              <p:pRg st="3" end="3"/>
                                            </p:txEl>
                                          </p:spTgt>
                                        </p:tgtEl>
                                        <p:attrNameLst>
                                          <p:attrName>fill.type</p:attrName>
                                        </p:attrNameLst>
                                      </p:cBhvr>
                                      <p:to>
                                        <p:strVal val="solid"/>
                                      </p:to>
                                    </p:set>
                                  </p:childTnLst>
                                </p:cTn>
                              </p:par>
                            </p:childTnLst>
                          </p:cTn>
                        </p:par>
                        <p:par>
                          <p:cTn id="43" fill="hold">
                            <p:stCondLst>
                              <p:cond delay="6020"/>
                            </p:stCondLst>
                            <p:childTnLst>
                              <p:par>
                                <p:cTn id="44" presetID="27" presetClass="entr" presetSubtype="0" fill="hold" nodeType="afterEffect">
                                  <p:stCondLst>
                                    <p:cond delay="0"/>
                                  </p:stCondLst>
                                  <p:iterate type="lt">
                                    <p:tmPct val="50000"/>
                                  </p:iterate>
                                  <p:childTnLst>
                                    <p:set>
                                      <p:cBhvr>
                                        <p:cTn id="45" dur="1" fill="hold">
                                          <p:stCondLst>
                                            <p:cond delay="0"/>
                                          </p:stCondLst>
                                        </p:cTn>
                                        <p:tgtEl>
                                          <p:spTgt spid="6">
                                            <p:txEl>
                                              <p:pRg st="4" end="4"/>
                                            </p:txEl>
                                          </p:spTgt>
                                        </p:tgtEl>
                                        <p:attrNameLst>
                                          <p:attrName>style.visibility</p:attrName>
                                        </p:attrNameLst>
                                      </p:cBhvr>
                                      <p:to>
                                        <p:strVal val="visible"/>
                                      </p:to>
                                    </p:set>
                                    <p:anim calcmode="discrete" valueType="clr">
                                      <p:cBhvr override="childStyle">
                                        <p:cTn id="46" dur="80"/>
                                        <p:tgtEl>
                                          <p:spTgt spid="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6">
                                            <p:txEl>
                                              <p:pRg st="4" end="4"/>
                                            </p:txEl>
                                          </p:spTgt>
                                        </p:tgtEl>
                                        <p:attrNameLst>
                                          <p:attrName>fillcolor</p:attrName>
                                        </p:attrNameLst>
                                      </p:cBhvr>
                                      <p:tavLst>
                                        <p:tav tm="0">
                                          <p:val>
                                            <p:clrVal>
                                              <a:schemeClr val="accent2"/>
                                            </p:clrVal>
                                          </p:val>
                                        </p:tav>
                                        <p:tav tm="50000">
                                          <p:val>
                                            <p:clrVal>
                                              <a:schemeClr val="hlink"/>
                                            </p:clrVal>
                                          </p:val>
                                        </p:tav>
                                      </p:tavLst>
                                    </p:anim>
                                    <p:set>
                                      <p:cBhvr>
                                        <p:cTn id="48" dur="80"/>
                                        <p:tgtEl>
                                          <p:spTgt spid="6">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rot="-568965">
            <a:off x="500063" y="3000375"/>
            <a:ext cx="8286750" cy="1016000"/>
          </a:xfrm>
          <a:prstGeom prst="rect">
            <a:avLst/>
          </a:prstGeom>
          <a:noFill/>
          <a:ln w="12700">
            <a:solidFill>
              <a:schemeClr val="tx1"/>
            </a:solidFill>
            <a:miter lim="800000"/>
            <a:headEnd/>
            <a:tailEnd/>
          </a:ln>
        </p:spPr>
        <p:txBody>
          <a:bodyPr>
            <a:spAutoFit/>
          </a:bodyPr>
          <a:lstStyle/>
          <a:p>
            <a:pPr algn="ctr"/>
            <a:r>
              <a:rPr lang="en-US" sz="2000">
                <a:latin typeface="Georgia" pitchFamily="18" charset="0"/>
                <a:cs typeface="Gisha" pitchFamily="34" charset="-79"/>
              </a:rPr>
              <a:t>The participant of two winter Olympic Games: 2002 in Solt-Lake-city and 2006 in Turin. The world champion of 2005 . Several years he was the captain of a man's Russian national team.</a:t>
            </a:r>
            <a:endParaRPr lang="ru-RU" sz="2000">
              <a:latin typeface="Georgia" pitchFamily="18" charset="0"/>
              <a:cs typeface="Gisha" pitchFamily="34" charset="-79"/>
            </a:endParaRPr>
          </a:p>
        </p:txBody>
      </p:sp>
      <p:pic>
        <p:nvPicPr>
          <p:cNvPr id="3074" name="Picture 2" descr="C:\Users\Tim\Desktop\Английский язык\Рочев\sapporo.jpg"/>
          <p:cNvPicPr>
            <a:picLocks noChangeAspect="1" noChangeArrowheads="1"/>
          </p:cNvPicPr>
          <p:nvPr/>
        </p:nvPicPr>
        <p:blipFill>
          <a:blip r:embed="rId3" cstate="email"/>
          <a:srcRect/>
          <a:stretch>
            <a:fillRect/>
          </a:stretch>
        </p:blipFill>
        <p:spPr bwMode="auto">
          <a:xfrm rot="21325875">
            <a:off x="873008" y="435645"/>
            <a:ext cx="3857651" cy="234387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5" name="Picture 3" descr="C:\Users\Tim\Desktop\28012011444.JPG"/>
          <p:cNvPicPr>
            <a:picLocks noChangeAspect="1" noChangeArrowheads="1"/>
          </p:cNvPicPr>
          <p:nvPr/>
        </p:nvPicPr>
        <p:blipFill>
          <a:blip r:embed="rId4" cstate="email">
            <a:lum bright="10000" contrast="30000"/>
          </a:blip>
          <a:srcRect/>
          <a:stretch>
            <a:fillRect/>
          </a:stretch>
        </p:blipFill>
        <p:spPr bwMode="auto">
          <a:xfrm>
            <a:off x="5286380" y="4357694"/>
            <a:ext cx="3143272" cy="206116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5" presetClass="entr" presetSubtype="0" fill="hold" nodeType="afterEffect">
                                  <p:stCondLst>
                                    <p:cond delay="500"/>
                                  </p:stCondLst>
                                  <p:childTnLst>
                                    <p:set>
                                      <p:cBhvr>
                                        <p:cTn id="11" dur="1" fill="hold">
                                          <p:stCondLst>
                                            <p:cond delay="0"/>
                                          </p:stCondLst>
                                        </p:cTn>
                                        <p:tgtEl>
                                          <p:spTgt spid="3074"/>
                                        </p:tgtEl>
                                        <p:attrNameLst>
                                          <p:attrName>style.visibility</p:attrName>
                                        </p:attrNameLst>
                                      </p:cBhvr>
                                      <p:to>
                                        <p:strVal val="visible"/>
                                      </p:to>
                                    </p:set>
                                    <p:anim calcmode="lin" valueType="num">
                                      <p:cBhvr>
                                        <p:cTn id="12" dur="1000" fill="hold"/>
                                        <p:tgtEl>
                                          <p:spTgt spid="3074"/>
                                        </p:tgtEl>
                                        <p:attrNameLst>
                                          <p:attrName>ppt_w</p:attrName>
                                        </p:attrNameLst>
                                      </p:cBhvr>
                                      <p:tavLst>
                                        <p:tav tm="0">
                                          <p:val>
                                            <p:fltVal val="0"/>
                                          </p:val>
                                        </p:tav>
                                        <p:tav tm="100000">
                                          <p:val>
                                            <p:strVal val="#ppt_w"/>
                                          </p:val>
                                        </p:tav>
                                      </p:tavLst>
                                    </p:anim>
                                    <p:anim calcmode="lin" valueType="num">
                                      <p:cBhvr>
                                        <p:cTn id="13" dur="1000" fill="hold"/>
                                        <p:tgtEl>
                                          <p:spTgt spid="3074"/>
                                        </p:tgtEl>
                                        <p:attrNameLst>
                                          <p:attrName>ppt_h</p:attrName>
                                        </p:attrNameLst>
                                      </p:cBhvr>
                                      <p:tavLst>
                                        <p:tav tm="0">
                                          <p:val>
                                            <p:fltVal val="0"/>
                                          </p:val>
                                        </p:tav>
                                        <p:tav tm="100000">
                                          <p:val>
                                            <p:strVal val="#ppt_h"/>
                                          </p:val>
                                        </p:tav>
                                      </p:tavLst>
                                    </p:anim>
                                    <p:anim calcmode="lin" valueType="num">
                                      <p:cBhvr>
                                        <p:cTn id="14" dur="1000" fill="hold"/>
                                        <p:tgtEl>
                                          <p:spTgt spid="307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074"/>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2000"/>
                            </p:stCondLst>
                            <p:childTnLst>
                              <p:par>
                                <p:cTn id="17" presetID="54" presetClass="entr" presetSubtype="0" accel="100000" fill="hold" nodeType="afterEffect">
                                  <p:stCondLst>
                                    <p:cond delay="500"/>
                                  </p:stCondLst>
                                  <p:childTnLst>
                                    <p:set>
                                      <p:cBhvr>
                                        <p:cTn id="18" dur="1" fill="hold">
                                          <p:stCondLst>
                                            <p:cond delay="0"/>
                                          </p:stCondLst>
                                        </p:cTn>
                                        <p:tgtEl>
                                          <p:spTgt spid="3075"/>
                                        </p:tgtEl>
                                        <p:attrNameLst>
                                          <p:attrName>style.visibility</p:attrName>
                                        </p:attrNameLst>
                                      </p:cBhvr>
                                      <p:to>
                                        <p:strVal val="visible"/>
                                      </p:to>
                                    </p:set>
                                    <p:anim calcmode="lin" valueType="num">
                                      <p:cBhvr>
                                        <p:cTn id="19" dur="500" fill="hold"/>
                                        <p:tgtEl>
                                          <p:spTgt spid="3075"/>
                                        </p:tgtEl>
                                        <p:attrNameLst>
                                          <p:attrName>ppt_w</p:attrName>
                                        </p:attrNameLst>
                                      </p:cBhvr>
                                      <p:tavLst>
                                        <p:tav tm="0">
                                          <p:val>
                                            <p:strVal val="#ppt_w*0.05"/>
                                          </p:val>
                                        </p:tav>
                                        <p:tav tm="100000">
                                          <p:val>
                                            <p:strVal val="#ppt_w"/>
                                          </p:val>
                                        </p:tav>
                                      </p:tavLst>
                                    </p:anim>
                                    <p:anim calcmode="lin" valueType="num">
                                      <p:cBhvr>
                                        <p:cTn id="20" dur="500" fill="hold"/>
                                        <p:tgtEl>
                                          <p:spTgt spid="3075"/>
                                        </p:tgtEl>
                                        <p:attrNameLst>
                                          <p:attrName>ppt_h</p:attrName>
                                        </p:attrNameLst>
                                      </p:cBhvr>
                                      <p:tavLst>
                                        <p:tav tm="0">
                                          <p:val>
                                            <p:strVal val="#ppt_h"/>
                                          </p:val>
                                        </p:tav>
                                        <p:tav tm="100000">
                                          <p:val>
                                            <p:strVal val="#ppt_h"/>
                                          </p:val>
                                        </p:tav>
                                      </p:tavLst>
                                    </p:anim>
                                    <p:anim calcmode="lin" valueType="num">
                                      <p:cBhvr>
                                        <p:cTn id="21" dur="500" fill="hold"/>
                                        <p:tgtEl>
                                          <p:spTgt spid="3075"/>
                                        </p:tgtEl>
                                        <p:attrNameLst>
                                          <p:attrName>ppt_x</p:attrName>
                                        </p:attrNameLst>
                                      </p:cBhvr>
                                      <p:tavLst>
                                        <p:tav tm="0">
                                          <p:val>
                                            <p:strVal val="#ppt_x-.2"/>
                                          </p:val>
                                        </p:tav>
                                        <p:tav tm="100000">
                                          <p:val>
                                            <p:strVal val="#ppt_x"/>
                                          </p:val>
                                        </p:tav>
                                      </p:tavLst>
                                    </p:anim>
                                    <p:anim calcmode="lin" valueType="num">
                                      <p:cBhvr>
                                        <p:cTn id="22" dur="500" fill="hold"/>
                                        <p:tgtEl>
                                          <p:spTgt spid="3075"/>
                                        </p:tgtEl>
                                        <p:attrNameLst>
                                          <p:attrName>ppt_y</p:attrName>
                                        </p:attrNameLst>
                                      </p:cBhvr>
                                      <p:tavLst>
                                        <p:tav tm="0">
                                          <p:val>
                                            <p:strVal val="#ppt_y"/>
                                          </p:val>
                                        </p:tav>
                                        <p:tav tm="100000">
                                          <p:val>
                                            <p:strVal val="#ppt_y"/>
                                          </p:val>
                                        </p:tav>
                                      </p:tavLst>
                                    </p:anim>
                                    <p:animEffect transition="in" filter="fade">
                                      <p:cBhvr>
                                        <p:cTn id="23"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A97"/>
            </a:gs>
            <a:gs pos="45000">
              <a:srgbClr val="FF9F47"/>
            </a:gs>
            <a:gs pos="70000">
              <a:srgbClr val="FF9B9B"/>
            </a:gs>
            <a:gs pos="100000">
              <a:srgbClr val="4D0808"/>
            </a:gs>
          </a:gsLst>
          <a:lin ang="13500000" scaled="1"/>
        </a:gra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rot="-422002">
            <a:off x="-4270375" y="2276475"/>
            <a:ext cx="3749675" cy="2308225"/>
          </a:xfrm>
          <a:prstGeom prst="rect">
            <a:avLst/>
          </a:prstGeom>
          <a:noFill/>
          <a:ln w="9525">
            <a:noFill/>
            <a:miter lim="800000"/>
            <a:headEnd/>
            <a:tailEnd/>
          </a:ln>
        </p:spPr>
        <p:txBody>
          <a:bodyPr>
            <a:spAutoFit/>
          </a:bodyPr>
          <a:lstStyle/>
          <a:p>
            <a:r>
              <a:rPr lang="en-US" sz="3600" i="1">
                <a:latin typeface="Georgia" pitchFamily="18" charset="0"/>
              </a:rPr>
              <a:t>He is married to  Olympic</a:t>
            </a:r>
          </a:p>
          <a:p>
            <a:r>
              <a:rPr lang="en-US" sz="3600" i="1">
                <a:latin typeface="Georgia" pitchFamily="18" charset="0"/>
              </a:rPr>
              <a:t> champion Julia Chepalova.</a:t>
            </a:r>
          </a:p>
        </p:txBody>
      </p:sp>
      <p:pic>
        <p:nvPicPr>
          <p:cNvPr id="4098" name="Picture 2" descr="C:\Users\Tim\Desktop\Английский язык\Рочев\240090.jpg"/>
          <p:cNvPicPr>
            <a:picLocks noChangeAspect="1" noChangeArrowheads="1"/>
          </p:cNvPicPr>
          <p:nvPr/>
        </p:nvPicPr>
        <p:blipFill>
          <a:blip r:embed="rId2" cstate="email"/>
          <a:srcRect/>
          <a:stretch>
            <a:fillRect/>
          </a:stretch>
        </p:blipFill>
        <p:spPr bwMode="auto">
          <a:xfrm>
            <a:off x="4714876" y="1428736"/>
            <a:ext cx="3734510" cy="407196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par>
                                <p:cTn id="8" presetID="63" presetClass="path" presetSubtype="0" accel="50000" decel="50000" fill="hold" grpId="0" nodeType="withEffect">
                                  <p:stCondLst>
                                    <p:cond delay="0"/>
                                  </p:stCondLst>
                                  <p:childTnLst>
                                    <p:animMotion origin="layout" path="M -3.61111E-6 -7.40741E-7 L 0.54184 0.00301 " pathEditMode="relative" rAng="0" ptsTypes="AA">
                                      <p:cBhvr>
                                        <p:cTn id="9" dur="2000" fill="hold"/>
                                        <p:tgtEl>
                                          <p:spTgt spid="4"/>
                                        </p:tgtEl>
                                        <p:attrNameLst>
                                          <p:attrName>ppt_x</p:attrName>
                                          <p:attrName>ppt_y</p:attrName>
                                        </p:attrNameLst>
                                      </p:cBhvr>
                                      <p:rCtr x="271"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DCEBF5"/>
            </a:gs>
            <a:gs pos="8000">
              <a:srgbClr val="83A7C3"/>
            </a:gs>
            <a:gs pos="13000">
              <a:srgbClr val="768FB9"/>
            </a:gs>
            <a:gs pos="21001">
              <a:srgbClr val="83A7C3"/>
            </a:gs>
            <a:gs pos="52000">
              <a:srgbClr val="FFFFFF"/>
            </a:gs>
            <a:gs pos="56000">
              <a:srgbClr val="DCCACA"/>
            </a:gs>
            <a:gs pos="58000">
              <a:srgbClr val="D7918D"/>
            </a:gs>
            <a:gs pos="71001">
              <a:srgbClr val="CE7674"/>
            </a:gs>
            <a:gs pos="94000">
              <a:srgbClr val="EBDAD4"/>
            </a:gs>
            <a:gs pos="100000">
              <a:srgbClr val="55261C"/>
            </a:gs>
          </a:gsLst>
          <a:lin ang="5400000" scaled="1"/>
        </a:gra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63" y="500063"/>
            <a:ext cx="3714750" cy="2246312"/>
          </a:xfrm>
          <a:prstGeom prst="rect">
            <a:avLst/>
          </a:prstGeom>
          <a:noFill/>
          <a:ln w="9525">
            <a:noFill/>
            <a:miter lim="800000"/>
            <a:headEnd/>
            <a:tailEnd/>
          </a:ln>
        </p:spPr>
        <p:txBody>
          <a:bodyPr>
            <a:spAutoFit/>
          </a:bodyPr>
          <a:lstStyle/>
          <a:p>
            <a:pPr algn="ctr"/>
            <a:r>
              <a:rPr lang="en-US" sz="2000" b="1">
                <a:latin typeface="Calibri" pitchFamily="34" charset="0"/>
              </a:rPr>
              <a:t> He is in a Russian national team  since 1999.  The winner and the silver prize-winner of superiority of the world among juniors in 2000. The participant of the Olympic games of 2002 in Solt-Lake-city. </a:t>
            </a:r>
            <a:endParaRPr lang="ru-RU" sz="2000" b="1">
              <a:latin typeface="Calibri" pitchFamily="34" charset="0"/>
            </a:endParaRPr>
          </a:p>
        </p:txBody>
      </p:sp>
      <p:sp>
        <p:nvSpPr>
          <p:cNvPr id="5" name="TextBox 4"/>
          <p:cNvSpPr txBox="1">
            <a:spLocks noChangeArrowheads="1"/>
          </p:cNvSpPr>
          <p:nvPr/>
        </p:nvSpPr>
        <p:spPr bwMode="auto">
          <a:xfrm>
            <a:off x="4857750" y="3929063"/>
            <a:ext cx="3429000" cy="2554287"/>
          </a:xfrm>
          <a:prstGeom prst="rect">
            <a:avLst/>
          </a:prstGeom>
          <a:noFill/>
          <a:ln w="9525">
            <a:noFill/>
            <a:miter lim="800000"/>
            <a:headEnd/>
            <a:tailEnd/>
          </a:ln>
        </p:spPr>
        <p:txBody>
          <a:bodyPr>
            <a:spAutoFit/>
          </a:bodyPr>
          <a:lstStyle/>
          <a:p>
            <a:pPr algn="ctr"/>
            <a:r>
              <a:rPr lang="en-US" sz="2000" b="1">
                <a:latin typeface="Calibri" pitchFamily="34" charset="0"/>
              </a:rPr>
              <a:t>He is the world champion of 2005 in sprint,the bronze prize-winner of the Olympic games 2006 in command sprint together with Ivan Alypov, the owner of two silver medals of the World championship 2007.</a:t>
            </a:r>
            <a:endParaRPr lang="ru-RU" sz="2000" b="1">
              <a:latin typeface="Calibri" pitchFamily="34" charset="0"/>
            </a:endParaRPr>
          </a:p>
        </p:txBody>
      </p:sp>
      <p:pic>
        <p:nvPicPr>
          <p:cNvPr id="5122" name="Picture 2" descr="C:\Users\Tim\Desktop\Английский язык\Рочев\рочев_sm.jpeg"/>
          <p:cNvPicPr>
            <a:picLocks noChangeAspect="1" noChangeArrowheads="1"/>
          </p:cNvPicPr>
          <p:nvPr/>
        </p:nvPicPr>
        <p:blipFill>
          <a:blip r:embed="rId2" cstate="email"/>
          <a:srcRect/>
          <a:stretch>
            <a:fillRect/>
          </a:stretch>
        </p:blipFill>
        <p:spPr bwMode="auto">
          <a:xfrm>
            <a:off x="928688" y="4000500"/>
            <a:ext cx="3065462" cy="2038350"/>
          </a:xfrm>
          <a:prstGeom prst="rect">
            <a:avLst/>
          </a:prstGeom>
          <a:noFill/>
          <a:ln w="9525">
            <a:noFill/>
            <a:miter lim="800000"/>
            <a:headEnd/>
            <a:tailEnd/>
          </a:ln>
        </p:spPr>
      </p:pic>
      <p:pic>
        <p:nvPicPr>
          <p:cNvPr id="5123" name="Picture 3" descr="C:\Users\Tim\Desktop\Английский язык\Рочев\IQ3V6229.JPG"/>
          <p:cNvPicPr>
            <a:picLocks noChangeAspect="1" noChangeArrowheads="1"/>
          </p:cNvPicPr>
          <p:nvPr/>
        </p:nvPicPr>
        <p:blipFill>
          <a:blip r:embed="rId3" cstate="email"/>
          <a:srcRect/>
          <a:stretch>
            <a:fillRect/>
          </a:stretch>
        </p:blipFill>
        <p:spPr bwMode="auto">
          <a:xfrm>
            <a:off x="4786313" y="571500"/>
            <a:ext cx="3641725" cy="2428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ox(out)">
                                      <p:cBhvr>
                                        <p:cTn id="7" dur="500"/>
                                        <p:tgtEl>
                                          <p:spTgt spid="51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par>
                          <p:cTn id="11" fill="hold">
                            <p:stCondLst>
                              <p:cond delay="2000"/>
                            </p:stCondLst>
                            <p:childTnLst>
                              <p:par>
                                <p:cTn id="12" presetID="3" presetClass="entr" presetSubtype="10" fill="hold" nodeType="after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blinds(horizontal)">
                                      <p:cBhvr>
                                        <p:cTn id="14" dur="500"/>
                                        <p:tgtEl>
                                          <p:spTgt spid="5122"/>
                                        </p:tgtEl>
                                      </p:cBhvr>
                                    </p:animEffect>
                                  </p:childTnLst>
                                </p:cTn>
                              </p:par>
                              <p:par>
                                <p:cTn id="15" presetID="31" presetClass="entr" presetSubtype="0" fill="hold" grpId="0" nodeType="withEffect">
                                  <p:stCondLst>
                                    <p:cond delay="0"/>
                                  </p:stCondLst>
                                  <p:iterate type="lt">
                                    <p:tmPct val="5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 calcmode="lin" valueType="num">
                                      <p:cBhvr>
                                        <p:cTn id="19" dur="500" fill="hold"/>
                                        <p:tgtEl>
                                          <p:spTgt spid="5"/>
                                        </p:tgtEl>
                                        <p:attrNameLst>
                                          <p:attrName>style.rotation</p:attrName>
                                        </p:attrNameLst>
                                      </p:cBhvr>
                                      <p:tavLst>
                                        <p:tav tm="0">
                                          <p:val>
                                            <p:fltVal val="90"/>
                                          </p:val>
                                        </p:tav>
                                        <p:tav tm="100000">
                                          <p:val>
                                            <p:fltVal val="0"/>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6" name="Прямоугольник 5"/>
          <p:cNvSpPr/>
          <p:nvPr/>
        </p:nvSpPr>
        <p:spPr>
          <a:xfrm>
            <a:off x="-4725011" y="142852"/>
            <a:ext cx="4725011" cy="3539430"/>
          </a:xfrm>
          <a:prstGeom prst="rect">
            <a:avLst/>
          </a:prstGeom>
          <a:noFill/>
        </p:spPr>
        <p:txBody>
          <a:bodyPr wrap="none">
            <a:spAutoFit/>
          </a:bodyPr>
          <a:lstStyle/>
          <a:p>
            <a:pPr algn="ctr" fontAlgn="auto">
              <a:spcBef>
                <a:spcPts val="0"/>
              </a:spcBef>
              <a:spcAft>
                <a:spcPts val="0"/>
              </a:spcAft>
              <a:defRPr/>
            </a:pPr>
            <a:r>
              <a:rPr lang="en-US" sz="80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Smetanina</a:t>
            </a:r>
            <a:endParaRPr lang="ru-RU"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a:p>
            <a:pPr algn="ctr" fontAlgn="auto">
              <a:spcBef>
                <a:spcPts val="0"/>
              </a:spcBef>
              <a:spcAft>
                <a:spcPts val="0"/>
              </a:spcAft>
              <a:defRPr/>
            </a:pPr>
            <a:r>
              <a:rPr lang="en-US" sz="72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Raisa</a:t>
            </a:r>
            <a: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a:t>
            </a:r>
          </a:p>
          <a:p>
            <a:pPr algn="ctr" fontAlgn="auto">
              <a:spcBef>
                <a:spcPts val="0"/>
              </a:spcBef>
              <a:spcAft>
                <a:spcPts val="0"/>
              </a:spcAft>
              <a:defRPr/>
            </a:pPr>
            <a:r>
              <a:rPr lang="en-US" sz="72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Petrovna</a:t>
            </a:r>
            <a:endPar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8" name="TextBox 7"/>
          <p:cNvSpPr txBox="1">
            <a:spLocks noChangeArrowheads="1"/>
          </p:cNvSpPr>
          <p:nvPr/>
        </p:nvSpPr>
        <p:spPr bwMode="auto">
          <a:xfrm>
            <a:off x="714375" y="4357688"/>
            <a:ext cx="8072438" cy="1570037"/>
          </a:xfrm>
          <a:prstGeom prst="rect">
            <a:avLst/>
          </a:prstGeom>
          <a:noFill/>
          <a:ln w="9525">
            <a:noFill/>
            <a:miter lim="800000"/>
            <a:headEnd/>
            <a:tailEnd/>
          </a:ln>
        </p:spPr>
        <p:txBody>
          <a:bodyPr>
            <a:spAutoFit/>
          </a:bodyPr>
          <a:lstStyle/>
          <a:p>
            <a:pPr algn="ctr"/>
            <a:r>
              <a:rPr lang="en-US" sz="3200">
                <a:latin typeface="Calibri" pitchFamily="34" charset="0"/>
              </a:rPr>
              <a:t>She was born on February, 29th 1952,in a village Mokhcha, Komi АSSR. The glorified Soviet skier, a champion of the USSR.</a:t>
            </a:r>
            <a:endParaRPr lang="ru-RU" sz="3200">
              <a:latin typeface="Calibri" pitchFamily="34" charset="0"/>
            </a:endParaRPr>
          </a:p>
        </p:txBody>
      </p:sp>
      <p:pic>
        <p:nvPicPr>
          <p:cNvPr id="6148" name="Picture 4" descr="C:\Users\Tim\Desktop\Английский язык\Сметанина\smetanina.jpg"/>
          <p:cNvPicPr>
            <a:picLocks noChangeAspect="1" noChangeArrowheads="1"/>
          </p:cNvPicPr>
          <p:nvPr/>
        </p:nvPicPr>
        <p:blipFill>
          <a:blip r:embed="rId2" cstate="email"/>
          <a:srcRect/>
          <a:stretch>
            <a:fillRect/>
          </a:stretch>
        </p:blipFill>
        <p:spPr bwMode="auto">
          <a:xfrm>
            <a:off x="5643563" y="285750"/>
            <a:ext cx="2500312" cy="328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2000"/>
                                        <p:tgtEl>
                                          <p:spTgt spid="6148"/>
                                        </p:tgtEl>
                                      </p:cBhvr>
                                    </p:animEffect>
                                    <p:anim calcmode="lin" valueType="num">
                                      <p:cBhvr>
                                        <p:cTn id="8" dur="2000" fill="hold"/>
                                        <p:tgtEl>
                                          <p:spTgt spid="6148"/>
                                        </p:tgtEl>
                                        <p:attrNameLst>
                                          <p:attrName>style.rotation</p:attrName>
                                        </p:attrNameLst>
                                      </p:cBhvr>
                                      <p:tavLst>
                                        <p:tav tm="0">
                                          <p:val>
                                            <p:fltVal val="720"/>
                                          </p:val>
                                        </p:tav>
                                        <p:tav tm="100000">
                                          <p:val>
                                            <p:fltVal val="0"/>
                                          </p:val>
                                        </p:tav>
                                      </p:tavLst>
                                    </p:anim>
                                    <p:anim calcmode="lin" valueType="num">
                                      <p:cBhvr>
                                        <p:cTn id="9" dur="2000" fill="hold"/>
                                        <p:tgtEl>
                                          <p:spTgt spid="6148"/>
                                        </p:tgtEl>
                                        <p:attrNameLst>
                                          <p:attrName>ppt_h</p:attrName>
                                        </p:attrNameLst>
                                      </p:cBhvr>
                                      <p:tavLst>
                                        <p:tav tm="0">
                                          <p:val>
                                            <p:fltVal val="0"/>
                                          </p:val>
                                        </p:tav>
                                        <p:tav tm="100000">
                                          <p:val>
                                            <p:strVal val="#ppt_h"/>
                                          </p:val>
                                        </p:tav>
                                      </p:tavLst>
                                    </p:anim>
                                    <p:anim calcmode="lin" valueType="num">
                                      <p:cBhvr>
                                        <p:cTn id="10" dur="2000" fill="hold"/>
                                        <p:tgtEl>
                                          <p:spTgt spid="6148"/>
                                        </p:tgtEl>
                                        <p:attrNameLst>
                                          <p:attrName>ppt_w</p:attrName>
                                        </p:attrNameLst>
                                      </p:cBhvr>
                                      <p:tavLst>
                                        <p:tav tm="0">
                                          <p:val>
                                            <p:fltVal val="0"/>
                                          </p:val>
                                        </p:tav>
                                        <p:tav tm="100000">
                                          <p:val>
                                            <p:strVal val="#ppt_w"/>
                                          </p:val>
                                        </p:tav>
                                      </p:tavLst>
                                    </p:anim>
                                  </p:childTnLst>
                                </p:cTn>
                              </p:par>
                              <p:par>
                                <p:cTn id="11" presetID="63" presetClass="path" presetSubtype="0" accel="50000" decel="50000" fill="hold" nodeType="withEffect">
                                  <p:stCondLst>
                                    <p:cond delay="0"/>
                                  </p:stCondLst>
                                  <p:childTnLst>
                                    <p:animMotion origin="layout" path="M 3.33333E-6 4.81481E-6 L 0.57725 0.00046 " pathEditMode="relative" rAng="0" ptsTypes="AA">
                                      <p:cBhvr>
                                        <p:cTn id="12" dur="2000" fill="hold"/>
                                        <p:tgtEl>
                                          <p:spTgt spid="6"/>
                                        </p:tgtEl>
                                        <p:attrNameLst>
                                          <p:attrName>ppt_x</p:attrName>
                                          <p:attrName>ppt_y</p:attrName>
                                        </p:attrNameLst>
                                      </p:cBhvr>
                                      <p:rCtr x="289" y="0"/>
                                    </p:animMotion>
                                  </p:childTnLst>
                                </p:cTn>
                              </p:par>
                            </p:childTnLst>
                          </p:cTn>
                        </p:par>
                        <p:par>
                          <p:cTn id="13" fill="hold">
                            <p:stCondLst>
                              <p:cond delay="2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8"/>
                                        </p:tgtEl>
                                        <p:attrNameLst>
                                          <p:attrName>style.visibility</p:attrName>
                                        </p:attrNameLst>
                                      </p:cBhvr>
                                      <p:to>
                                        <p:strVal val="visible"/>
                                      </p:to>
                                    </p:set>
                                    <p:anim calcmode="discrete" valueType="clr">
                                      <p:cBhvr override="childStyle">
                                        <p:cTn id="16"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8"/>
                                        </p:tgtEl>
                                        <p:attrNameLst>
                                          <p:attrName>fillcolor</p:attrName>
                                        </p:attrNameLst>
                                      </p:cBhvr>
                                      <p:tavLst>
                                        <p:tav tm="0">
                                          <p:val>
                                            <p:clrVal>
                                              <a:schemeClr val="accent2"/>
                                            </p:clrVal>
                                          </p:val>
                                        </p:tav>
                                        <p:tav tm="50000">
                                          <p:val>
                                            <p:clrVal>
                                              <a:schemeClr val="hlink"/>
                                            </p:clrVal>
                                          </p:val>
                                        </p:tav>
                                      </p:tavLst>
                                    </p:anim>
                                    <p:set>
                                      <p:cBhvr>
                                        <p:cTn id="18"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39999">
              <a:srgbClr val="0A128C"/>
            </a:gs>
            <a:gs pos="70000">
              <a:srgbClr val="181CC7"/>
            </a:gs>
            <a:gs pos="88000">
              <a:srgbClr val="7005D4"/>
            </a:gs>
            <a:gs pos="100000">
              <a:srgbClr val="8C3D91"/>
            </a:gs>
          </a:gsLst>
          <a:lin ang="5400000"/>
        </a:gradFill>
        <a:effectLst/>
      </p:bgPr>
    </p:bg>
    <p:spTree>
      <p:nvGrpSpPr>
        <p:cNvPr id="1" name=""/>
        <p:cNvGrpSpPr/>
        <p:nvPr/>
      </p:nvGrpSpPr>
      <p:grpSpPr>
        <a:xfrm>
          <a:off x="0" y="0"/>
          <a:ext cx="0" cy="0"/>
          <a:chOff x="0" y="0"/>
          <a:chExt cx="0" cy="0"/>
        </a:xfrm>
      </p:grpSpPr>
      <p:sp>
        <p:nvSpPr>
          <p:cNvPr id="4" name="TextBox 3"/>
          <p:cNvSpPr>
            <a:spLocks noChangeArrowheads="1"/>
          </p:cNvSpPr>
          <p:nvPr/>
        </p:nvSpPr>
        <p:spPr bwMode="auto">
          <a:xfrm>
            <a:off x="4143375" y="4214813"/>
            <a:ext cx="4500563" cy="1876425"/>
          </a:xfrm>
          <a:prstGeom prst="roundRect">
            <a:avLst>
              <a:gd name="adj" fmla="val 16667"/>
            </a:avLst>
          </a:prstGeom>
          <a:solidFill>
            <a:schemeClr val="bg1">
              <a:alpha val="78822"/>
            </a:schemeClr>
          </a:solidFill>
          <a:ln w="9525">
            <a:noFill/>
            <a:round/>
            <a:headEnd/>
            <a:tailEnd/>
          </a:ln>
        </p:spPr>
        <p:txBody>
          <a:bodyPr>
            <a:spAutoFit/>
          </a:bodyPr>
          <a:lstStyle/>
          <a:p>
            <a:pPr algn="ctr"/>
            <a:r>
              <a:rPr lang="en-US" sz="2000">
                <a:latin typeface="Calibri" pitchFamily="34" charset="0"/>
              </a:rPr>
              <a:t> She took part in five winter Olympic Games, and the last award she won in Games in Albervile some days before the 40 anniversary that is an original record at skiers.</a:t>
            </a:r>
            <a:endParaRPr lang="ru-RU">
              <a:latin typeface="Calibri" pitchFamily="34" charset="0"/>
            </a:endParaRPr>
          </a:p>
        </p:txBody>
      </p:sp>
      <p:pic>
        <p:nvPicPr>
          <p:cNvPr id="7170" name="Picture 2" descr="C:\Users\Tim\Desktop\Английский язык\Сметанина\001aa018ff9c08123a7617.jpg"/>
          <p:cNvPicPr>
            <a:picLocks noChangeAspect="1" noChangeArrowheads="1"/>
          </p:cNvPicPr>
          <p:nvPr/>
        </p:nvPicPr>
        <p:blipFill>
          <a:blip r:embed="rId2" cstate="email"/>
          <a:srcRect/>
          <a:stretch>
            <a:fillRect/>
          </a:stretch>
        </p:blipFill>
        <p:spPr bwMode="auto">
          <a:xfrm>
            <a:off x="3929058" y="642918"/>
            <a:ext cx="4798662" cy="3236307"/>
          </a:xfrm>
          <a:prstGeom prst="rect">
            <a:avLst/>
          </a:prstGeom>
          <a:ln>
            <a:noFill/>
          </a:ln>
          <a:effectLst>
            <a:softEdge rad="112500"/>
          </a:effectLst>
        </p:spPr>
      </p:pic>
      <p:pic>
        <p:nvPicPr>
          <p:cNvPr id="6" name="Picture 3" descr="F:\Images\Camera\201101\201101A0\28012011445.JPG"/>
          <p:cNvPicPr>
            <a:picLocks noChangeAspect="1" noChangeArrowheads="1"/>
          </p:cNvPicPr>
          <p:nvPr/>
        </p:nvPicPr>
        <p:blipFill>
          <a:blip r:embed="rId3" cstate="email">
            <a:lum bright="10000" contrast="30000"/>
          </a:blip>
          <a:srcRect/>
          <a:stretch>
            <a:fillRect/>
          </a:stretch>
        </p:blipFill>
        <p:spPr bwMode="auto">
          <a:xfrm>
            <a:off x="571500" y="500063"/>
            <a:ext cx="2855913" cy="59293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10" presetClass="entr" presetSubtype="0" fill="hold" nodeType="withEffect">
                                  <p:stCondLst>
                                    <p:cond delay="6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pic>
        <p:nvPicPr>
          <p:cNvPr id="9218" name="Picture 2" descr="C:\Users\Tim\Desktop\Английский язык\Сметанина\smet1anina.jpg"/>
          <p:cNvPicPr>
            <a:picLocks noChangeAspect="1" noChangeArrowheads="1"/>
          </p:cNvPicPr>
          <p:nvPr/>
        </p:nvPicPr>
        <p:blipFill>
          <a:blip r:embed="rId2" cstate="email"/>
          <a:srcRect/>
          <a:stretch>
            <a:fillRect/>
          </a:stretch>
        </p:blipFill>
        <p:spPr bwMode="auto">
          <a:xfrm>
            <a:off x="5214938" y="357188"/>
            <a:ext cx="3571875" cy="6000750"/>
          </a:xfrm>
          <a:prstGeom prst="rect">
            <a:avLst/>
          </a:prstGeom>
          <a:noFill/>
          <a:ln w="9525">
            <a:noFill/>
            <a:miter lim="800000"/>
            <a:headEnd/>
            <a:tailEnd/>
          </a:ln>
        </p:spPr>
      </p:pic>
      <p:sp>
        <p:nvSpPr>
          <p:cNvPr id="9219" name="TextBox 4"/>
          <p:cNvSpPr>
            <a:spLocks noChangeArrowheads="1"/>
          </p:cNvSpPr>
          <p:nvPr/>
        </p:nvSpPr>
        <p:spPr bwMode="auto">
          <a:xfrm>
            <a:off x="714375" y="1714500"/>
            <a:ext cx="3929063" cy="2962275"/>
          </a:xfrm>
          <a:prstGeom prst="roundRect">
            <a:avLst>
              <a:gd name="adj" fmla="val 16667"/>
            </a:avLst>
          </a:prstGeom>
          <a:noFill/>
          <a:ln w="19050">
            <a:solidFill>
              <a:schemeClr val="tx1"/>
            </a:solidFill>
            <a:round/>
            <a:headEnd/>
            <a:tailEnd/>
          </a:ln>
        </p:spPr>
        <p:txBody>
          <a:bodyPr>
            <a:spAutoFit/>
          </a:bodyPr>
          <a:lstStyle/>
          <a:p>
            <a:pPr algn="ctr"/>
            <a:r>
              <a:rPr lang="en-US" sz="2400">
                <a:latin typeface="Calibri" pitchFamily="34" charset="0"/>
              </a:rPr>
              <a:t>In total  she has 26 </a:t>
            </a:r>
          </a:p>
          <a:p>
            <a:pPr algn="ctr"/>
            <a:r>
              <a:rPr lang="en-US" sz="2400">
                <a:latin typeface="Calibri" pitchFamily="34" charset="0"/>
              </a:rPr>
              <a:t> medals of the world championships and the Olympic Games.  Raisa Smetanina was awarded the international prize of Kuberten.</a:t>
            </a:r>
            <a:endParaRPr lang="ru-RU" sz="240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pic>
        <p:nvPicPr>
          <p:cNvPr id="9218" name="Picture 2" descr="C:\Users\Tim\Desktop\Английский язык\Сметанина\smeta1nina.jpg"/>
          <p:cNvPicPr>
            <a:picLocks noChangeAspect="1" noChangeArrowheads="1"/>
          </p:cNvPicPr>
          <p:nvPr/>
        </p:nvPicPr>
        <p:blipFill>
          <a:blip r:embed="rId2" cstate="email"/>
          <a:srcRect/>
          <a:stretch>
            <a:fillRect/>
          </a:stretch>
        </p:blipFill>
        <p:spPr bwMode="auto">
          <a:xfrm>
            <a:off x="714375" y="3571875"/>
            <a:ext cx="1851025" cy="2786063"/>
          </a:xfrm>
          <a:prstGeom prst="rect">
            <a:avLst/>
          </a:prstGeom>
          <a:noFill/>
          <a:ln w="9525">
            <a:noFill/>
            <a:miter lim="800000"/>
            <a:headEnd/>
            <a:tailEnd/>
          </a:ln>
        </p:spPr>
      </p:pic>
      <p:pic>
        <p:nvPicPr>
          <p:cNvPr id="9219" name="Picture 3" descr="C:\Users\Tim\Desktop\Английский язык\Сметанина\33790.jpg"/>
          <p:cNvPicPr>
            <a:picLocks noChangeAspect="1" noChangeArrowheads="1"/>
          </p:cNvPicPr>
          <p:nvPr/>
        </p:nvPicPr>
        <p:blipFill>
          <a:blip r:embed="rId3" cstate="email"/>
          <a:srcRect/>
          <a:stretch>
            <a:fillRect/>
          </a:stretch>
        </p:blipFill>
        <p:spPr bwMode="auto">
          <a:xfrm>
            <a:off x="6429375" y="500063"/>
            <a:ext cx="2000250" cy="2667000"/>
          </a:xfrm>
          <a:prstGeom prst="rect">
            <a:avLst/>
          </a:prstGeom>
          <a:noFill/>
          <a:ln w="9525">
            <a:noFill/>
            <a:miter lim="800000"/>
            <a:headEnd/>
            <a:tailEnd/>
          </a:ln>
        </p:spPr>
      </p:pic>
      <p:sp>
        <p:nvSpPr>
          <p:cNvPr id="6" name="Прямоугольник 5"/>
          <p:cNvSpPr/>
          <p:nvPr/>
        </p:nvSpPr>
        <p:spPr>
          <a:xfrm>
            <a:off x="357158" y="928670"/>
            <a:ext cx="4991688" cy="1754326"/>
          </a:xfrm>
          <a:prstGeom prst="rect">
            <a:avLst/>
          </a:prstGeom>
          <a:noFill/>
        </p:spPr>
        <p:txBody>
          <a:bodyPr wrap="none">
            <a:spAutoFit/>
          </a:bodyPr>
          <a:lstStyle/>
          <a:p>
            <a:pPr algn="ctr" fontAlgn="auto">
              <a:spcBef>
                <a:spcPts val="0"/>
              </a:spcBef>
              <a:spcAft>
                <a:spcPts val="0"/>
              </a:spcAft>
              <a:defRPr/>
            </a:pPr>
            <a:r>
              <a:rPr lang="en-US" sz="5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Raisa</a:t>
            </a: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Smetana`s</a:t>
            </a:r>
          </a:p>
          <a:p>
            <a:pPr algn="ctr" fontAlgn="auto">
              <a:spcBef>
                <a:spcPts val="0"/>
              </a:spcBef>
              <a:spcAft>
                <a:spcPts val="0"/>
              </a:spcAft>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Olympic records</a:t>
            </a:r>
          </a:p>
        </p:txBody>
      </p:sp>
      <p:sp>
        <p:nvSpPr>
          <p:cNvPr id="8" name="TextBox 7"/>
          <p:cNvSpPr txBox="1"/>
          <p:nvPr/>
        </p:nvSpPr>
        <p:spPr>
          <a:xfrm>
            <a:off x="2786063" y="3571875"/>
            <a:ext cx="6000750" cy="2492375"/>
          </a:xfrm>
          <a:prstGeom prst="rect">
            <a:avLst/>
          </a:prstGeom>
          <a:noFill/>
        </p:spPr>
        <p:txBody>
          <a:bodyPr>
            <a:spAutoFit/>
          </a:bodyPr>
          <a:lstStyle/>
          <a:p>
            <a:pPr marL="342900" indent="-342900" fontAlgn="auto">
              <a:spcBef>
                <a:spcPts val="0"/>
              </a:spcBef>
              <a:spcAft>
                <a:spcPts val="0"/>
              </a:spcAft>
              <a:buFontTx/>
              <a:buAutoNum type="arabicParenR"/>
              <a:defRPr/>
            </a:pPr>
            <a:r>
              <a:rPr lang="en-US" sz="2300" dirty="0">
                <a:latin typeface="+mn-lt"/>
                <a:cs typeface="+mn-cs"/>
              </a:rPr>
              <a:t>She has the greatest number of awards among women  in winter Olympic Games.</a:t>
            </a:r>
          </a:p>
          <a:p>
            <a:pPr marL="342900" indent="-342900" fontAlgn="auto">
              <a:spcBef>
                <a:spcPts val="0"/>
              </a:spcBef>
              <a:spcAft>
                <a:spcPts val="0"/>
              </a:spcAft>
              <a:defRPr/>
            </a:pPr>
            <a:endParaRPr lang="en-US" sz="2300" dirty="0">
              <a:latin typeface="+mn-lt"/>
              <a:cs typeface="+mn-cs"/>
            </a:endParaRPr>
          </a:p>
          <a:p>
            <a:pPr marL="360363" indent="-360363" fontAlgn="auto">
              <a:spcBef>
                <a:spcPts val="0"/>
              </a:spcBef>
              <a:spcAft>
                <a:spcPts val="0"/>
              </a:spcAft>
              <a:defRPr/>
            </a:pPr>
            <a:r>
              <a:rPr lang="en-US" sz="2300" dirty="0">
                <a:latin typeface="+mn-lt"/>
                <a:cs typeface="+mn-cs"/>
              </a:rPr>
              <a:t>2)   The First sportswoman (as among women, and men) which has won medals in 5 winter Olympic Games .</a:t>
            </a:r>
            <a:endParaRPr lang="ru-RU" sz="2300" dirty="0">
              <a:latin typeface="+mn-lt"/>
              <a:cs typeface="+mn-cs"/>
            </a:endParaRPr>
          </a:p>
          <a:p>
            <a:pPr fontAlgn="auto">
              <a:spcBef>
                <a:spcPts val="0"/>
              </a:spcBef>
              <a:spcAft>
                <a:spcPts val="0"/>
              </a:spcAft>
              <a:defRPr/>
            </a:pPr>
            <a:endParaRPr lang="ru-RU"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1000"/>
                                        <p:tgtEl>
                                          <p:spTgt spid="6"/>
                                        </p:tgtEl>
                                      </p:cBhvr>
                                    </p:animEffect>
                                  </p:childTnLst>
                                </p:cTn>
                              </p:par>
                            </p:childTnLst>
                          </p:cTn>
                        </p:par>
                        <p:par>
                          <p:cTn id="8" fill="hold">
                            <p:stCondLst>
                              <p:cond delay="1000"/>
                            </p:stCondLst>
                            <p:childTnLst>
                              <p:par>
                                <p:cTn id="9" presetID="4" presetClass="entr" presetSubtype="32" fill="hold" nodeType="afterEffect">
                                  <p:stCondLst>
                                    <p:cond delay="0"/>
                                  </p:stCondLst>
                                  <p:childTnLst>
                                    <p:set>
                                      <p:cBhvr>
                                        <p:cTn id="10" dur="1" fill="hold">
                                          <p:stCondLst>
                                            <p:cond delay="0"/>
                                          </p:stCondLst>
                                        </p:cTn>
                                        <p:tgtEl>
                                          <p:spTgt spid="9219"/>
                                        </p:tgtEl>
                                        <p:attrNameLst>
                                          <p:attrName>style.visibility</p:attrName>
                                        </p:attrNameLst>
                                      </p:cBhvr>
                                      <p:to>
                                        <p:strVal val="visible"/>
                                      </p:to>
                                    </p:set>
                                    <p:animEffect transition="in" filter="box(out)">
                                      <p:cBhvr>
                                        <p:cTn id="11" dur="1000"/>
                                        <p:tgtEl>
                                          <p:spTgt spid="9219"/>
                                        </p:tgtEl>
                                      </p:cBhvr>
                                    </p:animEffect>
                                  </p:childTnLst>
                                </p:cTn>
                              </p:par>
                              <p:par>
                                <p:cTn id="12" presetID="2" presetClass="entr" presetSubtype="4" fill="hold" nodeType="with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additive="base">
                                        <p:cTn id="14" dur="1000" fill="hold"/>
                                        <p:tgtEl>
                                          <p:spTgt spid="9218"/>
                                        </p:tgtEl>
                                        <p:attrNameLst>
                                          <p:attrName>ppt_x</p:attrName>
                                        </p:attrNameLst>
                                      </p:cBhvr>
                                      <p:tavLst>
                                        <p:tav tm="0">
                                          <p:val>
                                            <p:strVal val="#ppt_x"/>
                                          </p:val>
                                        </p:tav>
                                        <p:tav tm="100000">
                                          <p:val>
                                            <p:strVal val="#ppt_x"/>
                                          </p:val>
                                        </p:tav>
                                      </p:tavLst>
                                    </p:anim>
                                    <p:anim calcmode="lin" valueType="num">
                                      <p:cBhvr additive="base">
                                        <p:cTn id="15" dur="1000" fill="hold"/>
                                        <p:tgtEl>
                                          <p:spTgt spid="9218"/>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31" presetClass="entr" presetSubtype="0" fill="hold" nodeType="afterEffect">
                                  <p:stCondLst>
                                    <p:cond delay="0"/>
                                  </p:stCondLst>
                                  <p:iterate type="lt">
                                    <p:tmPct val="5000"/>
                                  </p:iterate>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 calcmode="lin" valueType="num">
                                      <p:cBhvr>
                                        <p:cTn id="21" dur="5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22" dur="500"/>
                                        <p:tgtEl>
                                          <p:spTgt spid="8">
                                            <p:txEl>
                                              <p:pRg st="0" end="0"/>
                                            </p:txEl>
                                          </p:spTgt>
                                        </p:tgtEl>
                                      </p:cBhvr>
                                    </p:animEffect>
                                  </p:childTnLst>
                                </p:cTn>
                              </p:par>
                            </p:childTnLst>
                          </p:cTn>
                        </p:par>
                        <p:par>
                          <p:cTn id="23" fill="hold">
                            <p:stCondLst>
                              <p:cond delay="4025"/>
                            </p:stCondLst>
                            <p:childTnLst>
                              <p:par>
                                <p:cTn id="24" presetID="31" presetClass="entr" presetSubtype="0" fill="hold" nodeType="afterEffect">
                                  <p:stCondLst>
                                    <p:cond delay="0"/>
                                  </p:stCondLst>
                                  <p:iterate type="lt">
                                    <p:tmPct val="5000"/>
                                  </p:iterate>
                                  <p:childTnLst>
                                    <p:set>
                                      <p:cBhvr>
                                        <p:cTn id="25" dur="1" fill="hold">
                                          <p:stCondLst>
                                            <p:cond delay="0"/>
                                          </p:stCondLst>
                                        </p:cTn>
                                        <p:tgtEl>
                                          <p:spTgt spid="8">
                                            <p:txEl>
                                              <p:pRg st="2" end="2"/>
                                            </p:txEl>
                                          </p:spTgt>
                                        </p:tgtEl>
                                        <p:attrNameLst>
                                          <p:attrName>style.visibility</p:attrName>
                                        </p:attrNameLst>
                                      </p:cBhvr>
                                      <p:to>
                                        <p:strVal val="visible"/>
                                      </p:to>
                                    </p:set>
                                    <p:anim calcmode="lin" valueType="num">
                                      <p:cBhvr>
                                        <p:cTn id="26" dur="525" fill="hold"/>
                                        <p:tgtEl>
                                          <p:spTgt spid="8">
                                            <p:txEl>
                                              <p:pRg st="2" end="2"/>
                                            </p:txEl>
                                          </p:spTgt>
                                        </p:tgtEl>
                                        <p:attrNameLst>
                                          <p:attrName>ppt_w</p:attrName>
                                        </p:attrNameLst>
                                      </p:cBhvr>
                                      <p:tavLst>
                                        <p:tav tm="0">
                                          <p:val>
                                            <p:fltVal val="0"/>
                                          </p:val>
                                        </p:tav>
                                        <p:tav tm="100000">
                                          <p:val>
                                            <p:strVal val="#ppt_w"/>
                                          </p:val>
                                        </p:tav>
                                      </p:tavLst>
                                    </p:anim>
                                    <p:anim calcmode="lin" valueType="num">
                                      <p:cBhvr>
                                        <p:cTn id="27" dur="525" fill="hold"/>
                                        <p:tgtEl>
                                          <p:spTgt spid="8">
                                            <p:txEl>
                                              <p:pRg st="2" end="2"/>
                                            </p:txEl>
                                          </p:spTgt>
                                        </p:tgtEl>
                                        <p:attrNameLst>
                                          <p:attrName>ppt_h</p:attrName>
                                        </p:attrNameLst>
                                      </p:cBhvr>
                                      <p:tavLst>
                                        <p:tav tm="0">
                                          <p:val>
                                            <p:fltVal val="0"/>
                                          </p:val>
                                        </p:tav>
                                        <p:tav tm="100000">
                                          <p:val>
                                            <p:strVal val="#ppt_h"/>
                                          </p:val>
                                        </p:tav>
                                      </p:tavLst>
                                    </p:anim>
                                    <p:anim calcmode="lin" valueType="num">
                                      <p:cBhvr>
                                        <p:cTn id="28" dur="525"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29" dur="525"/>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375</Words>
  <Application>Microsoft Office PowerPoint</Application>
  <PresentationFormat>Экран (4:3)</PresentationFormat>
  <Paragraphs>33</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Georgia</vt:lpstr>
      <vt:lpstr>Gisha</vt: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Tim</dc:creator>
  <cp:lastModifiedBy>revaz</cp:lastModifiedBy>
  <cp:revision>23</cp:revision>
  <dcterms:created xsi:type="dcterms:W3CDTF">2011-01-28T14:13:25Z</dcterms:created>
  <dcterms:modified xsi:type="dcterms:W3CDTF">2013-02-19T17:52:55Z</dcterms:modified>
</cp:coreProperties>
</file>