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F353-554B-4A06-A70D-BF2881B9B48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C18E-356C-46A6-BCEC-352E66C8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C18E-356C-46A6-BCEC-352E66C87E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C18E-356C-46A6-BCEC-352E66C87E6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rsavia.net/images/medman/6407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103.kg/wp-content/uploads/2009/08/troficheskaya_yazva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1277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Заболевания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кожи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91000" y="3861048"/>
            <a:ext cx="4953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dirty="0"/>
              <a:t>Разработала учитель </a:t>
            </a:r>
          </a:p>
          <a:p>
            <a:r>
              <a:rPr kumimoji="1" lang="ru-RU" dirty="0"/>
              <a:t>биологии, экологии МБОУ </a:t>
            </a:r>
            <a:r>
              <a:rPr kumimoji="1" lang="ru-RU" dirty="0" smtClean="0"/>
              <a:t>лицея №</a:t>
            </a:r>
            <a:r>
              <a:rPr kumimoji="1" lang="ru-RU" dirty="0"/>
              <a:t>90 г.Краснодара</a:t>
            </a:r>
          </a:p>
          <a:p>
            <a:r>
              <a:rPr kumimoji="1" lang="ru-RU" dirty="0" err="1"/>
              <a:t>Брезгина</a:t>
            </a:r>
            <a:r>
              <a:rPr kumimoji="1" lang="ru-RU" dirty="0"/>
              <a:t> О.Э. </a:t>
            </a:r>
            <a:r>
              <a:rPr lang="ru-RU" dirty="0"/>
              <a:t>[265-796-478]</a:t>
            </a:r>
            <a:endParaRPr kumimoji="1" lang="ru-RU" dirty="0"/>
          </a:p>
          <a:p>
            <a:r>
              <a:rPr kumimoji="1" lang="ru-RU" dirty="0"/>
              <a:t>2012г.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96752"/>
            <a:ext cx="4536504" cy="4525963"/>
          </a:xfrm>
        </p:spPr>
        <p:txBody>
          <a:bodyPr>
            <a:normAutofit/>
          </a:bodyPr>
          <a:lstStyle/>
          <a:p>
            <a:pPr marL="0" indent="260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Опоясывающий лишай - спорадическое заболевание, которая возникает в результате активизации латентного вируса ветряной оспы.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Опоясывающий лишай</a:t>
            </a:r>
            <a:endParaRPr lang="ru-RU" dirty="0"/>
          </a:p>
        </p:txBody>
      </p:sp>
      <p:pic>
        <p:nvPicPr>
          <p:cNvPr id="24580" name="Picture 4" descr="http://deti.health-ua.org/img/photo/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2759968" cy="2069976"/>
          </a:xfrm>
          <a:prstGeom prst="rect">
            <a:avLst/>
          </a:prstGeom>
          <a:noFill/>
        </p:spPr>
      </p:pic>
      <p:pic>
        <p:nvPicPr>
          <p:cNvPr id="24582" name="Picture 6" descr="http://www.hamilebilgi.com/hastalik_resim/z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600400" cy="23812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789040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Характеризуется </a:t>
            </a:r>
            <a:r>
              <a:rPr lang="ru-RU" dirty="0" smtClean="0"/>
              <a:t>воспалением задних корешков спинного мозга и межпозвоночных ганглиев, а также появлением лихорадки, обширной интоксикации и </a:t>
            </a:r>
            <a:r>
              <a:rPr lang="ru-RU" dirty="0" err="1" smtClean="0"/>
              <a:t>везикулезной</a:t>
            </a:r>
            <a:r>
              <a:rPr lang="ru-RU" dirty="0" smtClean="0"/>
              <a:t> экзантемы по ходу вовлеченных в процесс чувствительных нервов.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48348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Грибковое заболевание кожи, характеризующееся поражением только рогового слоя эпидермиса, отсутствием воспалительных явлений и весьма незначительной заразительностью.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Способствует заболеванию повышенное потоотделение. Локализуется преимущественно на коже груди, спины, шеи, плеч, реже на волосистой части головы.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Отрубевидный лишай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byebyedoctor.com/wp-content/uploads/2011/01/white-spots-on-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2974900" cy="2864347"/>
          </a:xfrm>
          <a:prstGeom prst="rect">
            <a:avLst/>
          </a:prstGeom>
          <a:noFill/>
        </p:spPr>
      </p:pic>
      <p:pic>
        <p:nvPicPr>
          <p:cNvPr id="25606" name="Picture 6" descr="Отрубевидный лиш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592288" cy="25922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8032"/>
          </a:xfrm>
        </p:spPr>
        <p:txBody>
          <a:bodyPr>
            <a:normAutofit fontScale="85000" lnSpcReduction="20000"/>
          </a:bodyPr>
          <a:lstStyle/>
          <a:p>
            <a:pPr marL="0" indent="260350">
              <a:buNone/>
            </a:pPr>
            <a:r>
              <a:rPr lang="ru-RU" dirty="0" smtClean="0"/>
              <a:t>Кожные инфекционные заболевания, вызываемые </a:t>
            </a:r>
            <a:r>
              <a:rPr lang="ru-RU" dirty="0" err="1" smtClean="0"/>
              <a:t>грибами</a:t>
            </a:r>
            <a:r>
              <a:rPr lang="ru-RU" i="1" dirty="0" err="1" smtClean="0"/>
              <a:t>Trichophyton</a:t>
            </a:r>
            <a:r>
              <a:rPr lang="ru-RU" dirty="0" smtClean="0"/>
              <a:t> и </a:t>
            </a:r>
            <a:r>
              <a:rPr lang="ru-RU" i="1" dirty="0" err="1" smtClean="0"/>
              <a:t>Microsporum</a:t>
            </a:r>
            <a:r>
              <a:rPr lang="ru-RU" dirty="0" smtClean="0"/>
              <a:t>. </a:t>
            </a:r>
          </a:p>
          <a:p>
            <a:pPr marL="0" indent="260350">
              <a:buNone/>
            </a:pPr>
            <a:r>
              <a:rPr lang="ru-RU" dirty="0" smtClean="0"/>
              <a:t>Носителями возбудителей этой болезни являются дети младшего и среднего возраста, а также животные, при этом болезнь, вызванная заражением от животных, проходит в более тяжелой форме. Заражение происходит при непосредственном контакте с больным, при пользовании общими головными уборами, одеждой и другими предметами.</a:t>
            </a:r>
          </a:p>
          <a:p>
            <a:pPr marL="0" indent="260350">
              <a:buNone/>
            </a:pPr>
            <a:r>
              <a:rPr lang="ru-RU" dirty="0" smtClean="0"/>
              <a:t> Болезнь проявляется в виде сначала единичного, а впоследствии и множественных очагов, представляющих собой красные или розовые пятна, на коже наблюдается шелушение. Такие очаги могут появляться на волосистой части головы, туловище, ногтях.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Стригущий лишай (трихофития)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fomed.by/uploaddata/textimages/Pictures_bolezni/Denis/70ce9299b1aca6bbc89dd3d4bb73ce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191510" cy="2808312"/>
          </a:xfrm>
          <a:prstGeom prst="rect">
            <a:avLst/>
          </a:prstGeom>
          <a:noFill/>
        </p:spPr>
      </p:pic>
      <p:pic>
        <p:nvPicPr>
          <p:cNvPr id="26628" name="Picture 4" descr="http://img.webmd.com/dtmcms/live/webmd/consumer_assets/site_images/articles/health_tools/ringworm_slideshow/dermnet_photo_of_ringworm_on_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744416" cy="2544381"/>
          </a:xfrm>
          <a:prstGeom prst="rect">
            <a:avLst/>
          </a:prstGeom>
          <a:noFill/>
        </p:spPr>
      </p:pic>
      <p:pic>
        <p:nvPicPr>
          <p:cNvPr id="26630" name="Picture 6" descr="http://medicalpictures.net/wp-content/uploads/2010/11/ringworm-pictures-on-do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354" y="4255815"/>
            <a:ext cx="3183646" cy="2602185"/>
          </a:xfrm>
          <a:prstGeom prst="rect">
            <a:avLst/>
          </a:prstGeom>
          <a:noFill/>
        </p:spPr>
      </p:pic>
      <p:pic>
        <p:nvPicPr>
          <p:cNvPr id="26632" name="Picture 8" descr="http://www.abyfish.ru/sites/default/files/Page/lishai_strigush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4374"/>
            <a:ext cx="5524500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435280" cy="2808312"/>
          </a:xfrm>
        </p:spPr>
        <p:txBody>
          <a:bodyPr>
            <a:normAutofit fontScale="55000" lnSpcReduction="20000"/>
          </a:bodyPr>
          <a:lstStyle/>
          <a:p>
            <a:pPr marL="0" indent="450850" fontAlgn="base">
              <a:lnSpc>
                <a:spcPct val="170000"/>
              </a:lnSpc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Красный плоский лишай – это хроническое заболевание, проявляющееся на коже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внутренней поверхности предплечий, голеностопных и лучезапястных суставах, слизистых оболочках – реже всего поражает ногти.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Проявляется в виде блестящих мелких, розовато-красных, узелков многоугольной формы с впадинами по центру образования. Имеют свойство вызывать сильный зуд.</a:t>
            </a:r>
          </a:p>
          <a:p>
            <a:pPr marL="0" indent="450850" fontAlgn="base">
              <a:lnSpc>
                <a:spcPct val="170000"/>
              </a:lnSpc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Причины, по которым возникает красный лишай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окончательно, так и не установлены.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Красный плоский лишай</a:t>
            </a:r>
            <a:endParaRPr lang="ru-RU" sz="4000" dirty="0"/>
          </a:p>
        </p:txBody>
      </p:sp>
      <p:pic>
        <p:nvPicPr>
          <p:cNvPr id="28674" name="Picture 2" descr="http://medvestnic.ru/_ph/6/57081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779912" cy="2834934"/>
          </a:xfrm>
          <a:prstGeom prst="rect">
            <a:avLst/>
          </a:prstGeom>
          <a:noFill/>
        </p:spPr>
      </p:pic>
      <p:pic>
        <p:nvPicPr>
          <p:cNvPr id="28676" name="Picture 4" descr="http://dermatolog21vek.my1.ru/_ph/1/2/89515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2592288" cy="3298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16668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Псориаз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хроническое неинфекционное заболевание, дерматоз, поражающий в основном кожу.</a:t>
            </a:r>
          </a:p>
          <a:p>
            <a:pPr marL="0" indent="1666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Заболевание это довольно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распространено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наблюдается у людей любого пола и любого возраста. У одних заболевание протекает остро, но быстро, у других по несколько лет имеются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псориатические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элементы на коже колен и локтей (дежурные бляшки).</a:t>
            </a:r>
          </a:p>
          <a:p>
            <a:pPr marL="0" indent="166688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Псориаз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8" name="Picture 2" descr="http://marydpinkowish.typepad.com/.a/6a00d8341d4c5e53ef01157090fb5f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5220072" cy="2910191"/>
          </a:xfrm>
          <a:prstGeom prst="rect">
            <a:avLst/>
          </a:prstGeom>
          <a:noFill/>
        </p:spPr>
      </p:pic>
      <p:pic>
        <p:nvPicPr>
          <p:cNvPr id="29700" name="Picture 4" descr="http://wlmx.info/uploads/posts/2011-08/j980duax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032" y="3140968"/>
            <a:ext cx="3521968" cy="3521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6012160" cy="3528392"/>
          </a:xfrm>
        </p:spPr>
        <p:txBody>
          <a:bodyPr>
            <a:normAutofit fontScale="92500" lnSpcReduction="10000"/>
          </a:bodyPr>
          <a:lstStyle/>
          <a:p>
            <a:pPr marL="0" indent="352425">
              <a:lnSpc>
                <a:spcPct val="150000"/>
              </a:lnSpc>
              <a:buNone/>
              <a:tabLst>
                <a:tab pos="35877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Витилиго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это заболевание кожи, которое характеризуется развитием пятен белого цвета вследствие потери или снижения функции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меланоцитов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прежде всего в коже, волосах, сетчатке глаз.</a:t>
            </a:r>
          </a:p>
          <a:p>
            <a:pPr marL="0" indent="352425">
              <a:lnSpc>
                <a:spcPct val="150000"/>
              </a:lnSpc>
              <a:buNone/>
              <a:tabLst>
                <a:tab pos="35877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Болезнь может начаться в любом возрасте, но в 70% случаев — до 20 лет.</a:t>
            </a:r>
          </a:p>
          <a:p>
            <a:pPr marL="0" indent="352425">
              <a:lnSpc>
                <a:spcPct val="150000"/>
              </a:lnSpc>
              <a:buNone/>
              <a:tabLst>
                <a:tab pos="358775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cs typeface="Times New Roman" pitchFamily="18" charset="0"/>
              </a:rPr>
              <a:t>Витилиго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37112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единого мнения по поводу причин данного заболевания.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Выявлено, витилиго встречается в основном у женщин.</a:t>
            </a:r>
          </a:p>
        </p:txBody>
      </p:sp>
      <p:pic>
        <p:nvPicPr>
          <p:cNvPr id="30722" name="Picture 2" descr="http://www.howtocurevitiligofast.com/blog/wp-content/uploads/2012/03/treating-vitil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3744416" cy="2560244"/>
          </a:xfrm>
          <a:prstGeom prst="rect">
            <a:avLst/>
          </a:prstGeom>
          <a:noFill/>
        </p:spPr>
      </p:pic>
      <p:pic>
        <p:nvPicPr>
          <p:cNvPr id="30724" name="Picture 4" descr="http://xn------8cdbhmblq2akoxma7a2czgyc1d.xn--p1ai/sites/default/files/images/slovar/vitili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628943" cy="3680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088231"/>
          </a:xfrm>
        </p:spPr>
        <p:txBody>
          <a:bodyPr>
            <a:normAutofit lnSpcReduction="10000"/>
          </a:bodyPr>
          <a:lstStyle/>
          <a:p>
            <a:pPr marL="87313" indent="444500">
              <a:lnSpc>
                <a:spcPct val="15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Системная склеродермия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прогрессирующее заболевание с характерным изменением кожи, опорно-двигательного аппарата и внутренних органов. В основе заболевания лежит воспалительное поражение мелких сосудов всего организма.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Склеродермия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46" name="Picture 2" descr="http://www.lechebnye-travy.ru/images/skleroder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788286" cy="2462386"/>
          </a:xfrm>
          <a:prstGeom prst="rect">
            <a:avLst/>
          </a:prstGeom>
          <a:noFill/>
        </p:spPr>
      </p:pic>
      <p:pic>
        <p:nvPicPr>
          <p:cNvPr id="31748" name="Picture 4" descr="http://en.academic.ru/pictures/enwiki/83/Systemic_sclerosis_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4955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3600400"/>
          </a:xfrm>
        </p:spPr>
        <p:txBody>
          <a:bodyPr>
            <a:normAutofit fontScale="92500" lnSpcReduction="10000"/>
          </a:bodyPr>
          <a:lstStyle/>
          <a:p>
            <a:pPr marL="0" indent="44450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Контагиозный моллюск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представляет кожное заболевание, причиной которого является вирусная инфекция. Обычно поражается кожа, иногда — слизистые оболочки. Наиболее часто инфекция возникает у детей в возрасте от одного до десяти лет. </a:t>
            </a:r>
          </a:p>
          <a:p>
            <a:pPr marL="0" indent="44450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Контагиозный моллюск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вирусная кожная инфекция, которая вызывается одним из вирусов группы оспы, который в типичном случае у взрослых приводит к образованию на наружных половых органах, бедрах, ягодицах или нижней части живота узелков, приподнятых над поверхностью кожи. </a:t>
            </a:r>
          </a:p>
          <a:p>
            <a:pPr marL="1588" indent="357188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Контагиозный моллюск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 descr="http://www.sfatulmedicului.ro/external/uploads/galerii_foto/399/molluscum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227850" cy="2420888"/>
          </a:xfrm>
          <a:prstGeom prst="rect">
            <a:avLst/>
          </a:prstGeom>
          <a:noFill/>
        </p:spPr>
      </p:pic>
      <p:pic>
        <p:nvPicPr>
          <p:cNvPr id="32772" name="Picture 4" descr="http://www.ozppp.ru/photo/var/resizes/contagiozni_mollusk/%D0%9A%D0%BE%D0%BD%D1%82%D0%B0%D0%B3%D0%B8%D0%BE%D0%B7%D0%BD%D1%8B%D0%B9%20%D0%BC%D0%BE%D0%BB%D0%BB%D1%8E%D1%81%D0%BA%2060.jpg?m=1297077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995936" cy="2616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92696"/>
            <a:ext cx="5328592" cy="3528392"/>
          </a:xfrm>
        </p:spPr>
        <p:txBody>
          <a:bodyPr>
            <a:normAutofit fontScale="85000" lnSpcReduction="20000"/>
          </a:bodyPr>
          <a:lstStyle/>
          <a:p>
            <a:pPr marL="0" indent="45085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Меланома – это специфическая опухоль на коже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клетки которой продуцируют пигмент меланин. А так как он влияет на окраску кожных покровов, волос и сетчатки глаза человека, одним из основных признаков меланомы является тёмный цвет опухоли.</a:t>
            </a:r>
          </a:p>
          <a:p>
            <a:pPr marL="0" indent="45085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встречается довольно редко по сравнению с другими типами рака кожи, базальноклеточными или плоскоклеточными опухолями. Меланома составляет не более 15% всех случаев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онкологии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кожи.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Меланома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818" name="Picture 2" descr="http://cache-media.britannica.com/eb-media/83/66383-050-276860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3384376" cy="2595394"/>
          </a:xfrm>
          <a:prstGeom prst="rect">
            <a:avLst/>
          </a:prstGeom>
          <a:noFill/>
        </p:spPr>
      </p:pic>
      <p:pic>
        <p:nvPicPr>
          <p:cNvPr id="34820" name="Picture 4" descr="http://pics.livejournal.com/tavarishche/pic/00029g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370694" cy="2597838"/>
          </a:xfrm>
          <a:prstGeom prst="rect">
            <a:avLst/>
          </a:prstGeom>
          <a:noFill/>
        </p:spPr>
      </p:pic>
      <p:pic>
        <p:nvPicPr>
          <p:cNvPr id="34822" name="Picture 6" descr="http://www.vechnayamolodost.ru/img/00010-06/melanom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728168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nmedsa.com/tajmeel/Skincare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122" y="2852936"/>
            <a:ext cx="5428878" cy="37866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676456" cy="5400600"/>
          </a:xfrm>
        </p:spPr>
        <p:txBody>
          <a:bodyPr>
            <a:normAutofit/>
          </a:bodyPr>
          <a:lstStyle/>
          <a:p>
            <a:pPr marL="1588" indent="357188">
              <a:buNone/>
              <a:tabLst>
                <a:tab pos="2667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Кожа – уникальный орган, её функции чрезвычайно важны:</a:t>
            </a:r>
          </a:p>
          <a:p>
            <a:pPr marL="1588" indent="357188">
              <a:tabLst>
                <a:tab pos="2667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передача сенсорной информации в мозг,  обеспечивая безопасность и выживание в окружающем мире </a:t>
            </a:r>
          </a:p>
          <a:p>
            <a:pPr marL="1588" indent="357188">
              <a:tabLst>
                <a:tab pos="2667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барьер  между внутренней  средой организма и внешней средой</a:t>
            </a:r>
          </a:p>
          <a:p>
            <a:pPr marL="1588" indent="357188">
              <a:tabLst>
                <a:tab pos="266700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зашита от воздействия различных  факторов.</a:t>
            </a:r>
          </a:p>
          <a:p>
            <a:pPr marL="1588" indent="357188">
              <a:tabLst>
                <a:tab pos="266700" algn="l"/>
              </a:tabLst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357188">
              <a:lnSpc>
                <a:spcPct val="150000"/>
              </a:lnSpc>
              <a:buNone/>
              <a:tabLst>
                <a:tab pos="266700" algn="l"/>
                <a:tab pos="4040188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Кожа состоит из эпидермиса (внешний слой - ороговевшие клетки), дермы (собственно кожа), подкожной жировой клетчатки.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rhopp.net/wp-content/uploads/2010/06/ABC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064896" cy="55933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>
            <a:normAutofit/>
          </a:bodyPr>
          <a:lstStyle/>
          <a:p>
            <a:pPr marL="0" indent="26670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Дерматит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контактное острое воспалительное поражение кожи, возникающее в результате воздействия на неё раздражающих факторов химической, физической или биологической природы. Относится к группе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аллергодерматозов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25463">
              <a:buNone/>
            </a:pPr>
            <a:r>
              <a:rPr lang="ru-RU" sz="2000" b="1" dirty="0" smtClean="0"/>
              <a:t>Различают 3 стадии: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Острая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Микровезикульная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макровезикульная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— возникает сразу после контакта с раздражителем и исчезает после прекращения контакта.</a:t>
            </a:r>
          </a:p>
          <a:p>
            <a:pPr>
              <a:lnSpc>
                <a:spcPct val="150000"/>
              </a:lnSpc>
            </a:pP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Подострая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(корковая или чешуйчатая)</a:t>
            </a:r>
          </a:p>
          <a:p>
            <a:pPr>
              <a:lnSpc>
                <a:spcPct val="150000"/>
              </a:lnSpc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Хроническая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Аконтотическая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— возникает при периодических контактах с раздражителем в течение долгого времени.</a:t>
            </a:r>
          </a:p>
          <a:p>
            <a:pPr marL="0" indent="2667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Дерматит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tvetin.ru/uploads/posts/2009-10/1256568721_derma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680520" cy="3179222"/>
          </a:xfrm>
          <a:prstGeom prst="rect">
            <a:avLst/>
          </a:prstGeom>
          <a:noFill/>
        </p:spPr>
      </p:pic>
      <p:pic>
        <p:nvPicPr>
          <p:cNvPr id="35844" name="Picture 4" descr="http://www.vashaibolit.ru/uploads/posts/2011-03/1298973312_narodnoe-lechenie-atopicheskogo-dermat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16424" cy="2862318"/>
          </a:xfrm>
          <a:prstGeom prst="rect">
            <a:avLst/>
          </a:prstGeom>
          <a:noFill/>
        </p:spPr>
      </p:pic>
      <p:pic>
        <p:nvPicPr>
          <p:cNvPr id="35846" name="Picture 6" descr="http://www.blackpantera.ru/upload/blog/082/082eca03940482deec98089dd0760b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3302905" cy="2996952"/>
          </a:xfrm>
          <a:prstGeom prst="rect">
            <a:avLst/>
          </a:prstGeom>
          <a:noFill/>
        </p:spPr>
      </p:pic>
      <p:pic>
        <p:nvPicPr>
          <p:cNvPr id="35848" name="Picture 8" descr="http://www.health-ua.org/img/photo/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4333622" cy="3045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3243815"/>
          </a:xfrm>
        </p:spPr>
        <p:txBody>
          <a:bodyPr>
            <a:normAutofit fontScale="85000" lnSpcReduction="10000"/>
          </a:bodyPr>
          <a:lstStyle/>
          <a:p>
            <a:pPr marL="0" indent="271463" algn="just">
              <a:lnSpc>
                <a:spcPct val="150000"/>
              </a:lnSpc>
              <a:buNone/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Гемангиома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доброкачественная опухоль, паренхима которой состоит из эндотелия сосудов.</a:t>
            </a:r>
          </a:p>
          <a:p>
            <a:pPr marL="0" indent="271463" algn="just">
              <a:lnSpc>
                <a:spcPct val="150000"/>
              </a:lnSpc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большинстве случаев она появляется во время первых дней или недель жизни. В младенчестве это наиболее распространенная опухоль.</a:t>
            </a:r>
          </a:p>
          <a:p>
            <a:pPr marL="0" indent="271463" algn="just">
              <a:lnSpc>
                <a:spcPct val="150000"/>
              </a:lnSpc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Врождённые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гемангиомы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могут достигать значительных размеров.</a:t>
            </a:r>
          </a:p>
          <a:p>
            <a:pPr marL="0" indent="271463" algn="just">
              <a:lnSpc>
                <a:spcPct val="150000"/>
              </a:lnSpc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Из всех встречающихся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гемангиом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около половины относятся к клеточным и капиллярным, залегающим в неглубоких слоях кожи и подкожного жирового слоя.</a:t>
            </a:r>
          </a:p>
          <a:p>
            <a:pPr marL="0" indent="271463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1463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Гемангиома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892" name="Picture 4" descr="http://newspaper.li/static/bd45fce325d7ae1e20f6cff252fe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002240" cy="3096444"/>
          </a:xfrm>
          <a:prstGeom prst="rect">
            <a:avLst/>
          </a:prstGeom>
          <a:noFill/>
        </p:spPr>
      </p:pic>
      <p:pic>
        <p:nvPicPr>
          <p:cNvPr id="37894" name="Picture 6" descr="http://vekzhivu.com/sites/default/files/imagecache/resizeimgpost-500-500/u94/2011/11/capillary_haemangio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48062"/>
            <a:ext cx="3672408" cy="26241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univer.com/Medical/Dermat/Img/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56384" cy="2972221"/>
          </a:xfrm>
          <a:prstGeom prst="rect">
            <a:avLst/>
          </a:prstGeom>
          <a:noFill/>
        </p:spPr>
      </p:pic>
      <p:pic>
        <p:nvPicPr>
          <p:cNvPr id="38916" name="Picture 4" descr="http://kids.ya1.ru/uploads/posts/2010-12/1291604192_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2952328" cy="2952328"/>
          </a:xfrm>
          <a:prstGeom prst="rect">
            <a:avLst/>
          </a:prstGeom>
          <a:noFill/>
        </p:spPr>
      </p:pic>
      <p:pic>
        <p:nvPicPr>
          <p:cNvPr id="38918" name="Picture 6" descr="http://meduniver.com/Medical/Dermat/Img/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808312" cy="3315474"/>
          </a:xfrm>
          <a:prstGeom prst="rect">
            <a:avLst/>
          </a:prstGeom>
          <a:noFill/>
        </p:spPr>
      </p:pic>
      <p:pic>
        <p:nvPicPr>
          <p:cNvPr id="38920" name="Picture 8" descr="http://anandshomeopathy.files.wordpress.com/2011/10/hemangioma-proliferating-ulcera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1723"/>
            <a:ext cx="2376264" cy="3576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408712"/>
          </a:xfrm>
        </p:spPr>
        <p:txBody>
          <a:bodyPr>
            <a:normAutofit/>
          </a:bodyPr>
          <a:lstStyle/>
          <a:p>
            <a:pPr marL="92075" indent="53340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80 %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гемангиома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появляется в качестве одного поражения на теле. И только 20 % могут появляться в нескольких местах. </a:t>
            </a:r>
          </a:p>
          <a:p>
            <a:pPr marL="92075" indent="53340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61912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3 стадии в течении заболевания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350" indent="61912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активного роста (с 1—3 до 6—8 мес.)</a:t>
            </a:r>
          </a:p>
          <a:p>
            <a:pPr marL="6350" indent="61912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прекращения роста (с 6—8 до 12—18 мес.)</a:t>
            </a:r>
          </a:p>
          <a:p>
            <a:pPr marL="6350" indent="61912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инволюции (до 5—7 лет).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Инволюция — это обратное развитие. </a:t>
            </a:r>
          </a:p>
          <a:p>
            <a:pPr marL="6350" indent="619125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619125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сосудистые гиперплазии могут не потребовать специального лечения.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048672"/>
          </a:xfrm>
        </p:spPr>
        <p:txBody>
          <a:bodyPr>
            <a:normAutofit lnSpcReduction="10000"/>
          </a:bodyPr>
          <a:lstStyle/>
          <a:p>
            <a:pPr marL="0" indent="44450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 кожными болезнями, на протяжении жизни встречается каждый второй человек в мире, заболевания кожи разнообразны и часто сложны в диагностике и лечении.</a:t>
            </a:r>
          </a:p>
          <a:p>
            <a:pPr marL="0" indent="44450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 проблемы кожных нарушений, даже имеющих незначительный характер, нуждаются в своевременном диагностировании и целенаправленном комплексном лечении, чтобы не допустить их перерастание в проблемы большие и чреватые осложнениями. </a:t>
            </a:r>
          </a:p>
          <a:p>
            <a:pPr marL="0" indent="444500" algn="just">
              <a:lnSpc>
                <a:spcPct val="150000"/>
              </a:lnSpc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ctr">
              <a:buNone/>
            </a:pPr>
            <a:r>
              <a:rPr lang="ru-RU" b="1" i="1" dirty="0" smtClean="0">
                <a:latin typeface="Arial" charset="0"/>
              </a:rPr>
              <a:t>Пусть у Вас всегда будет красивая и здоровая кожа!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4392488"/>
          </a:xfrm>
        </p:spPr>
        <p:txBody>
          <a:bodyPr>
            <a:noAutofit/>
          </a:bodyPr>
          <a:lstStyle/>
          <a:p>
            <a:pPr marL="1588" indent="530225" algn="just">
              <a:lnSpc>
                <a:spcPct val="150000"/>
              </a:lnSpc>
              <a:buNone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заболевания кожи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влияют прежде всего физиологические процессы, протекающие в организме, на фоне неправильного функционирования желудочно-кишечного тракта, желез внутренней и внешней секреции, эндокринной системы, органов кроветворения 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36704"/>
          </a:xfrm>
        </p:spPr>
        <p:txBody>
          <a:bodyPr>
            <a:normAutofit/>
          </a:bodyPr>
          <a:lstStyle/>
          <a:p>
            <a:pPr marL="0" indent="352425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Дерматология – раздел медицины,  занимающийся изучением структур кожи в нормальном состоянии и при патологии, а также разрабатывающий методы диагностики и лечения кожных болезней.</a:t>
            </a:r>
            <a:endParaRPr lang="ru-RU" sz="2400" dirty="0"/>
          </a:p>
        </p:txBody>
      </p:sp>
      <p:pic>
        <p:nvPicPr>
          <p:cNvPr id="2050" name="Picture 2" descr="http://www.mentormacro.com/admin/upload/dermatita-1_131291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79306"/>
            <a:ext cx="4752528" cy="38020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5544616" cy="2808312"/>
          </a:xfrm>
        </p:spPr>
        <p:txBody>
          <a:bodyPr>
            <a:normAutofit fontScale="70000" lnSpcReduction="20000"/>
          </a:bodyPr>
          <a:lstStyle/>
          <a:p>
            <a:pPr marL="0" indent="358775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Распространенная группа инфекционных болезней, вызываемых паразитическими грибками. Споры грибков попадают в кожу и подкожную клетчатку в результате микротравм, оседают на слизистых оболочках глаз, а также верхних дыхательных путей или в легких при дыхании. Развитию микозов способствуют любые заболевания, вызывающие снижение защитных сил организма.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934670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Могут поражаться различные участки кожи и ее придатки (ногти, волосы), слизистые оболочки, легкие, пищевод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3436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Микозы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Картинка 67 из 1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304256" cy="23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orthodox.od.ua/uploads/posts/2011-09/1314906970_images5cclin5cga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3960440" cy="2412760"/>
          </a:xfrm>
          <a:prstGeom prst="rect">
            <a:avLst/>
          </a:prstGeom>
          <a:noFill/>
        </p:spPr>
      </p:pic>
      <p:pic>
        <p:nvPicPr>
          <p:cNvPr id="19464" name="Picture 8" descr="http://www.mycolog.com/23-20_NAmerBlastomyco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3007221" cy="2004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zoj.kz/uploads/posts/2011-03/1301308453_mik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445731"/>
            <a:ext cx="3600400" cy="241226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160240"/>
          </a:xfrm>
        </p:spPr>
        <p:txBody>
          <a:bodyPr>
            <a:normAutofit fontScale="62500" lnSpcReduction="20000"/>
          </a:bodyPr>
          <a:lstStyle/>
          <a:p>
            <a:pPr marL="0" indent="444500">
              <a:lnSpc>
                <a:spcPct val="17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Заражение этой формой происходит при непосредственном регулярном контакте с больным (в семье), а также через обувь, одежду, всевозможные коврики в ванной, полотенца, мочалки, маникюрные принадлежности, при посещении бань, саун, бассейнов и т.д.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672408" cy="247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Картинка 40 из 1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788" y="1844824"/>
            <a:ext cx="24622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55776" y="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Микозы стоп и кистей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44824"/>
            <a:ext cx="8820472" cy="3459840"/>
          </a:xfrm>
        </p:spPr>
        <p:txBody>
          <a:bodyPr>
            <a:normAutofit/>
          </a:bodyPr>
          <a:lstStyle/>
          <a:p>
            <a:pPr marL="92075" indent="352425" algn="just">
              <a:buNone/>
              <a:tabLst>
                <a:tab pos="3587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Лишай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термин, объединяющий ряд заболеваний кожи, для которых характерны нарушение ее пигментации (потемнение или осветление, изменение цвета), зуд и шелушение. Лишай вызывается грибками или вирусами. Некоторые виды заболевания могут передаваться от человека к человеку. Другими разновидностями лишая можно заразиться при контакте с больными животными.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066130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Микроспория (стригущий лишай) 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63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розовый лишай </a:t>
            </a:r>
          </a:p>
          <a:p>
            <a:pPr marL="168275" indent="-63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опоясывающий лишай </a:t>
            </a:r>
            <a:endParaRPr lang="ru-RU" dirty="0" smtClean="0"/>
          </a:p>
          <a:p>
            <a:pPr marL="168275" indent="-63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отрубевидный </a:t>
            </a:r>
            <a:endParaRPr lang="ru-RU" dirty="0" smtClean="0"/>
          </a:p>
          <a:p>
            <a:pPr marL="168275" indent="-63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стригущий лишай (трихофития</a:t>
            </a:r>
            <a:r>
              <a:rPr lang="ru-RU" dirty="0" smtClean="0"/>
              <a:t>) </a:t>
            </a:r>
          </a:p>
          <a:p>
            <a:pPr marL="168275" indent="-635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красный плоский лишай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Различают следующие виды лишая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Розовый лишай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915816" y="188640"/>
            <a:ext cx="6228184" cy="3960440"/>
          </a:xfrm>
        </p:spPr>
        <p:txBody>
          <a:bodyPr>
            <a:normAutofit/>
          </a:bodyPr>
          <a:lstStyle/>
          <a:p>
            <a:pPr marL="0" indent="2603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Розовый лишай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инфекционно-аллергическое заболевание кожи, характеризующееся пятнистыми высыпаниями. Среднее время течение болезни — от 4 до 6 недель, в редких случаях — до полугода. Инфекция не передаётся. Заболевают розовым лишаём только люди с низким иммунитетом; развитию болезни благоприятствует простуда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medef.ru/images/upload/articles/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3717032"/>
            <a:ext cx="2664296" cy="2664296"/>
          </a:xfrm>
          <a:prstGeom prst="rect">
            <a:avLst/>
          </a:prstGeom>
          <a:noFill/>
        </p:spPr>
      </p:pic>
      <p:pic>
        <p:nvPicPr>
          <p:cNvPr id="21510" name="Picture 6" descr="http://dermatovenerology.net/images/pityriasis_ro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515600" cy="3672408"/>
          </a:xfrm>
          <a:prstGeom prst="rect">
            <a:avLst/>
          </a:prstGeom>
          <a:noFill/>
        </p:spPr>
      </p:pic>
      <p:pic>
        <p:nvPicPr>
          <p:cNvPr id="21516" name="Picture 12" descr="http://byebyedoctor.com/wp-content/uploads/2010/12/fungal-r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672408" cy="24813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608</Words>
  <Application>Microsoft Office PowerPoint</Application>
  <PresentationFormat>Экран (4:3)</PresentationFormat>
  <Paragraphs>85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Микроспория (стригущий лишай) </vt:lpstr>
      <vt:lpstr>Различают следующие виды лишая </vt:lpstr>
      <vt:lpstr>Розовый лишай  </vt:lpstr>
      <vt:lpstr>Опоясывающий лишай</vt:lpstr>
      <vt:lpstr>Отрубевидный лишай </vt:lpstr>
      <vt:lpstr>Стригущий лишай (трихофития)  </vt:lpstr>
      <vt:lpstr>Слайд 13</vt:lpstr>
      <vt:lpstr>Красный плоский лишай</vt:lpstr>
      <vt:lpstr>Слайд 15</vt:lpstr>
      <vt:lpstr>Витилиго</vt:lpstr>
      <vt:lpstr>Склеродермия</vt:lpstr>
      <vt:lpstr>Контагиозный моллюск</vt:lpstr>
      <vt:lpstr>Меланома</vt:lpstr>
      <vt:lpstr>Слайд 20</vt:lpstr>
      <vt:lpstr>Дерматит</vt:lpstr>
      <vt:lpstr>Слайд 22</vt:lpstr>
      <vt:lpstr>Гемангиома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Элинка</dc:creator>
  <cp:lastModifiedBy>Ольга Э. Брезгина</cp:lastModifiedBy>
  <cp:revision>26</cp:revision>
  <dcterms:created xsi:type="dcterms:W3CDTF">2012-11-30T16:45:42Z</dcterms:created>
  <dcterms:modified xsi:type="dcterms:W3CDTF">2012-12-02T12:00:20Z</dcterms:modified>
</cp:coreProperties>
</file>