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6" r:id="rId2"/>
  </p:sldMasterIdLst>
  <p:notesMasterIdLst>
    <p:notesMasterId r:id="rId32"/>
  </p:notesMasterIdLst>
  <p:sldIdLst>
    <p:sldId id="256" r:id="rId3"/>
    <p:sldId id="297" r:id="rId4"/>
    <p:sldId id="257" r:id="rId5"/>
    <p:sldId id="261" r:id="rId6"/>
    <p:sldId id="262" r:id="rId7"/>
    <p:sldId id="296" r:id="rId8"/>
    <p:sldId id="293" r:id="rId9"/>
    <p:sldId id="292" r:id="rId10"/>
    <p:sldId id="266" r:id="rId11"/>
    <p:sldId id="267" r:id="rId12"/>
    <p:sldId id="264" r:id="rId13"/>
    <p:sldId id="270" r:id="rId14"/>
    <p:sldId id="268" r:id="rId15"/>
    <p:sldId id="271" r:id="rId16"/>
    <p:sldId id="272" r:id="rId17"/>
    <p:sldId id="273" r:id="rId18"/>
    <p:sldId id="291" r:id="rId19"/>
    <p:sldId id="277" r:id="rId20"/>
    <p:sldId id="281" r:id="rId21"/>
    <p:sldId id="280" r:id="rId22"/>
    <p:sldId id="279" r:id="rId23"/>
    <p:sldId id="283" r:id="rId24"/>
    <p:sldId id="284" r:id="rId25"/>
    <p:sldId id="285" r:id="rId26"/>
    <p:sldId id="286" r:id="rId27"/>
    <p:sldId id="288" r:id="rId28"/>
    <p:sldId id="290" r:id="rId29"/>
    <p:sldId id="289" r:id="rId30"/>
    <p:sldId id="298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A6D86E"/>
    <a:srgbClr val="99FF66"/>
    <a:srgbClr val="FFCC66"/>
    <a:srgbClr val="FF9933"/>
    <a:srgbClr val="99FFCC"/>
    <a:srgbClr val="FFFF66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6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C2D90362-CB87-451A-8766-FB1E774C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EF6A567-13C7-412C-BA3F-B4C848BFB235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493FBA1-1819-495B-BF53-834964CE4B6F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14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C02F327-AC8D-4328-8EEE-B1BC62496F43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15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EB10F349-822D-437A-ADF4-B1FF16FBD2F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16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F201925D-AF01-45CB-B7D9-54C743B65C0C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C57BD7F-E574-4CF7-A126-BC6EECE4A5D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Слайды №20-25 сопровождаются текстом, который зачитывает учитель (Приложение №4).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CB13FBB2-A1B7-4709-8490-8AEF42055B7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20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67D63193-561A-4E84-A753-D5F3F26CF245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Для возврата на страницу с содержанием, необходимо нажать на «домик».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При нажатии на яблоко выходит фраза, которая соответствует одному из ожиданий учащихся от урока. Сначала познакомиться с вариантами ожиданий учащихся, затем вернуться на слайд с содержанием (нажать на «домик»)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96945697-A855-479B-A7E1-AFFD0A21E7FB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Для проверки правильности ответов, необходимо щёлкнуть (предварительно подведя курсор) левой клавишей мышки на соответствующее выражение, например, чтобы узнать значение а, при которых имеет смысл выражение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arcsin a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надо нажать на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arcsin a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F56809B-D162-4611-885E-8CC0FAB0DA86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804B1E0-FFF3-43EB-99DA-C2E6E2FEA4F7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7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4B6B2945-EB09-40EC-86DA-574D981534BD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8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Для проверки правильности ответов, необходимо щёлкнуть левой клавишей мыши (предварительно подведя курсор) по соответствующей записи. Например, чтобы проверить правильность формулы корней уравнения 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</a:rPr>
              <a:t>sin x = </a:t>
            </a:r>
            <a:r>
              <a:rPr lang="ru-RU" smtClean="0">
                <a:solidFill>
                  <a:srgbClr val="0000CC"/>
                </a:solidFill>
                <a:latin typeface="Times New Roman" pitchFamily="18" charset="0"/>
              </a:rPr>
              <a:t>0, надо нажать на запись 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</a:rPr>
              <a:t>sin x = </a:t>
            </a:r>
            <a:r>
              <a:rPr lang="ru-RU" smtClean="0">
                <a:solidFill>
                  <a:srgbClr val="0000CC"/>
                </a:solidFill>
                <a:latin typeface="Times New Roman" pitchFamily="18" charset="0"/>
              </a:rPr>
              <a:t>0.</a:t>
            </a:r>
            <a:endParaRPr lang="ru-RU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0EB3FC9-EEBA-4B7A-81E2-5D51545714A5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9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Чтобы увидеть правильный ответ, необходимо нажать левой клавишей мыши(предварительно подведя курсор) на соответствующий рисунок, выйдет буква, под которой записан правильный ответ.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A95411FB-259F-43CB-ACF0-ADA4A8595C32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10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Выход элементов по «щелчку».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A3C03E60-FB3A-4718-A0AB-3AF66D9B3AA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82FF-8AF4-43D8-9AEC-1E766280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2BD9-74BA-4F29-B19E-BD1B2D162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43C9-3EAB-497C-B581-9E128DEC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422275" y="0"/>
            <a:ext cx="10950575" cy="7559675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606" y="0"/>
              <a:ext cx="9123116" cy="6858000"/>
              <a:chOff x="606" y="0"/>
              <a:chExt cx="912311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606" y="0"/>
                <a:ext cx="2514041" cy="6858000"/>
                <a:chOff x="606" y="0"/>
                <a:chExt cx="2514041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934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606" y="0"/>
                  <a:ext cx="45644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9548" y="0"/>
                  <a:ext cx="7616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42651" y="0"/>
                <a:ext cx="2495321" cy="6858000"/>
                <a:chOff x="19741" y="0"/>
                <a:chExt cx="2495321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34068" y="0"/>
                  <a:ext cx="15809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19741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48683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09682" y="0"/>
                <a:ext cx="2514040" cy="6858000"/>
                <a:chOff x="20278" y="0"/>
                <a:chExt cx="251404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34605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20278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49219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10544" y="0"/>
                <a:ext cx="281929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6217" y="0"/>
                <a:ext cx="456443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5158" y="0"/>
                <a:ext cx="7617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354" y="5034769"/>
              <a:ext cx="9144715" cy="1176604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354" y="3467884"/>
              <a:ext cx="9144715" cy="89001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873" y="5641073"/>
              <a:ext cx="3005042" cy="1211167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354" y="5283915"/>
              <a:ext cx="9144715" cy="1479035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7396" y="5132699"/>
              <a:ext cx="6983446" cy="1719541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68" y="285870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831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9910" y="1592807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850" y="32547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812" y="5383285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0921"/>
              <a:ext cx="1261340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5084" y="5402008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442" y="2850060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704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606" y="5412088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9764" y="2858701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23" y="156400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5506" y="4144755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8487" y="5422170"/>
              <a:ext cx="1602593" cy="138686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8487" y="286878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5867" y="4055466"/>
              <a:ext cx="1244061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7307" y="1512159"/>
              <a:ext cx="1241182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5029200" y="-23813"/>
            <a:ext cx="4054475" cy="69135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5126038" y="-23813"/>
            <a:ext cx="3863975" cy="2549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5127625" y="6711950"/>
            <a:ext cx="3863975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5127625" y="6711950"/>
            <a:ext cx="3863975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207" y="2985593"/>
            <a:ext cx="3652744" cy="187631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8207" y="4873423"/>
            <a:ext cx="3648828" cy="13896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5224463" y="1671638"/>
            <a:ext cx="2351087" cy="828675"/>
          </a:xfrm>
        </p:spPr>
        <p:txBody>
          <a:bodyPr anchor="b"/>
          <a:lstStyle>
            <a:lvl1pPr algn="l">
              <a:defRPr sz="2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6763" y="6305550"/>
            <a:ext cx="3121025" cy="401638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6038" y="6305550"/>
            <a:ext cx="709612" cy="401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9A6905-B6C5-4E0E-81BA-87D46BE11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734C-8546-4D91-9993-354E28CCC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568" y="3197628"/>
            <a:ext cx="7317348" cy="1501435"/>
          </a:xfrm>
        </p:spPr>
        <p:txBody>
          <a:bodyPr/>
          <a:lstStyle>
            <a:lvl1pPr algn="l">
              <a:defRPr sz="44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569" y="4703798"/>
            <a:ext cx="7317346" cy="1675974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38D5-497D-4D30-AD96-B6A4F139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9191" y="2550131"/>
            <a:ext cx="3770154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2550129"/>
            <a:ext cx="3770154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5FF7-1AFF-4F32-A4D6-17B1889E0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6754" y="2552971"/>
            <a:ext cx="3370293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25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5203" y="2552972"/>
            <a:ext cx="3368716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957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348A-E965-4AD5-8816-84FF5CA6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8D91-27EA-49F0-9A61-45E41A8D4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12E1-043D-44CF-B553-E2CAFD6F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422275" y="0"/>
            <a:ext cx="10950575" cy="7559675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06" y="0"/>
              <a:ext cx="9123116" cy="6858000"/>
              <a:chOff x="606" y="0"/>
              <a:chExt cx="912311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606" y="0"/>
                <a:ext cx="2514041" cy="6858000"/>
                <a:chOff x="606" y="0"/>
                <a:chExt cx="2514041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934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606" y="0"/>
                  <a:ext cx="45644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9548" y="0"/>
                  <a:ext cx="7616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42651" y="0"/>
                <a:ext cx="2495321" cy="6858000"/>
                <a:chOff x="19741" y="0"/>
                <a:chExt cx="2495321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34068" y="0"/>
                  <a:ext cx="15809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19741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48683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09682" y="0"/>
                <a:ext cx="2514040" cy="6858000"/>
                <a:chOff x="20278" y="0"/>
                <a:chExt cx="251404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34605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20278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49219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10544" y="0"/>
                <a:ext cx="281929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6217" y="0"/>
                <a:ext cx="456443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5158" y="0"/>
                <a:ext cx="7617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354" y="5034769"/>
              <a:ext cx="9144715" cy="1176604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354" y="3467884"/>
              <a:ext cx="9144715" cy="89001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873" y="5641073"/>
              <a:ext cx="3005042" cy="1211167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354" y="5283915"/>
              <a:ext cx="9144715" cy="1479035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7396" y="5132699"/>
              <a:ext cx="6983446" cy="1719541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68" y="285870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831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9910" y="1592807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850" y="32547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812" y="5383285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0921"/>
              <a:ext cx="1261340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5084" y="5402008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442" y="2850060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704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606" y="5412088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9764" y="2858701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23" y="156400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5506" y="4144755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8487" y="5422170"/>
              <a:ext cx="1602593" cy="138686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8487" y="286878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5867" y="4055466"/>
              <a:ext cx="1244061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7307" y="1512159"/>
              <a:ext cx="1241182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5029200" y="-23813"/>
            <a:ext cx="4054475" cy="69135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5126038" y="-23813"/>
            <a:ext cx="3863975" cy="68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98538" y="663575"/>
            <a:ext cx="3927475" cy="62261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5127625" y="6711950"/>
            <a:ext cx="3863975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269" y="944163"/>
            <a:ext cx="3406995" cy="56777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337" y="2929330"/>
            <a:ext cx="3643061" cy="1612855"/>
          </a:xfrm>
        </p:spPr>
        <p:txBody>
          <a:bodyPr>
            <a:normAutofit/>
          </a:bodyPr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764" y="4560270"/>
            <a:ext cx="3636680" cy="16732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2CD2-DEED-4B16-8724-0333C67D9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116513" y="6310313"/>
            <a:ext cx="3851275" cy="4032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6AA4-FC4B-4DDC-A949-02E33BD8B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422275" y="0"/>
            <a:ext cx="10950575" cy="7559675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06" y="0"/>
              <a:ext cx="9123116" cy="6858000"/>
              <a:chOff x="606" y="0"/>
              <a:chExt cx="912311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606" y="0"/>
                <a:ext cx="2514041" cy="6858000"/>
                <a:chOff x="606" y="0"/>
                <a:chExt cx="2514041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934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606" y="0"/>
                  <a:ext cx="45644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9548" y="0"/>
                  <a:ext cx="7616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42651" y="0"/>
                <a:ext cx="2495321" cy="6858000"/>
                <a:chOff x="19741" y="0"/>
                <a:chExt cx="2495321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34068" y="0"/>
                  <a:ext cx="15809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19741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48683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09682" y="0"/>
                <a:ext cx="2514040" cy="6858000"/>
                <a:chOff x="20278" y="0"/>
                <a:chExt cx="251404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34605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20278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49219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10544" y="0"/>
                <a:ext cx="281929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6217" y="0"/>
                <a:ext cx="456443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5158" y="0"/>
                <a:ext cx="7617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354" y="5034769"/>
              <a:ext cx="9144715" cy="1176604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354" y="3467884"/>
              <a:ext cx="9144715" cy="89001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873" y="5641073"/>
              <a:ext cx="3005042" cy="1211167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354" y="5283915"/>
              <a:ext cx="9144715" cy="1479035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7396" y="5132699"/>
              <a:ext cx="6983446" cy="1719541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68" y="285870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831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9910" y="1592807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850" y="32547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812" y="5383285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0921"/>
              <a:ext cx="1261340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5084" y="5402008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442" y="2850060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704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606" y="5412088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9764" y="2858701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23" y="156400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5506" y="4144755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8487" y="5422170"/>
              <a:ext cx="1602593" cy="138686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8487" y="286878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5867" y="4055466"/>
              <a:ext cx="1244061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7307" y="1512159"/>
              <a:ext cx="1241182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5029200" y="-23813"/>
            <a:ext cx="4054475" cy="69135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5126038" y="-23813"/>
            <a:ext cx="3863975" cy="68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98538" y="663575"/>
            <a:ext cx="3927475" cy="622617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5127625" y="6711950"/>
            <a:ext cx="3863975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3" y="2933154"/>
            <a:ext cx="3639106" cy="1612731"/>
          </a:xfrm>
        </p:spPr>
        <p:txBody>
          <a:bodyPr>
            <a:normAutofit/>
          </a:bodyPr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8173" y="764780"/>
            <a:ext cx="3703751" cy="6027581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chemeClr val="accent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601" y="4555964"/>
            <a:ext cx="3638653" cy="1675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513" y="6310313"/>
            <a:ext cx="3851275" cy="4032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A2C2-98AA-47E5-8073-E3079DE46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B7B6-9FC2-4DD9-88EA-5D387102A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135546"/>
            <a:ext cx="1636506" cy="52694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86" y="1135546"/>
            <a:ext cx="5979257" cy="52694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EFA7-C103-464D-8157-A4D02C1C8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725" y="588963"/>
            <a:ext cx="863917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7E92-1D3B-470A-B84A-CF417760F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EB06-E12C-4EFB-BCFA-2E8002A66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20B4-CBEF-4BC3-9CD1-1F60D7862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4E7A-097B-4C9F-9068-AC211EC2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353C-CE67-4DF4-850D-BD3D7CF59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44F6-7050-4ADE-BC71-7C6EB4C3C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A2E7-9631-40C8-AD5B-A42C08EE1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A414-ECF0-49C1-924C-95F005C15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246A09D5-5F71-456B-99FC-E54467CB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36550" y="0"/>
            <a:ext cx="10950575" cy="7559675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934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606" y="0"/>
                  <a:ext cx="45644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9548" y="0"/>
                  <a:ext cx="7616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34068" y="0"/>
                  <a:ext cx="15809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9741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48683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34605" y="0"/>
                  <a:ext cx="159971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0278" y="0"/>
                  <a:ext cx="456443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9219" y="0"/>
                  <a:ext cx="7617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Times New Roman" pitchFamily="16" charset="0"/>
                    <a:buNone/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544" y="0"/>
                <a:ext cx="281929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6217" y="0"/>
                <a:ext cx="456443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5158" y="0"/>
                <a:ext cx="7617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Times New Roman" pitchFamily="16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353" y="5034769"/>
              <a:ext cx="9144714" cy="1176604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353" y="3467884"/>
              <a:ext cx="9144714" cy="890013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872" y="5641073"/>
              <a:ext cx="3005041" cy="1211167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353" y="5283915"/>
              <a:ext cx="9144714" cy="1479035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396" y="5132699"/>
              <a:ext cx="6983446" cy="1719541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68" y="285870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831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910" y="1592807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850" y="32547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812" y="5383285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0921"/>
              <a:ext cx="1261340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5084" y="5402008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442" y="2850060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704" y="412603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606" y="5412088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764" y="2858701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23" y="1564004"/>
              <a:ext cx="160115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5506" y="4144755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8487" y="5422170"/>
              <a:ext cx="1602593" cy="138686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8487" y="2868781"/>
              <a:ext cx="1602593" cy="138830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5867" y="4055466"/>
              <a:ext cx="1244061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307" y="1512159"/>
              <a:ext cx="1241182" cy="138830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03238" y="368300"/>
            <a:ext cx="9074150" cy="68183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029200" y="-23813"/>
            <a:ext cx="4054475" cy="77152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26038" y="-23813"/>
            <a:ext cx="3863975" cy="68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150938" y="1133475"/>
            <a:ext cx="77438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0938" y="2560638"/>
            <a:ext cx="747077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1938" y="247650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buFont typeface="Times New Roman" pitchFamily="16" charset="0"/>
              <a:buNone/>
              <a:defRPr sz="1300">
                <a:solidFill>
                  <a:srgbClr val="FEFEFE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6513" y="6451600"/>
            <a:ext cx="3860800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buFont typeface="Times New Roman" pitchFamily="16" charset="0"/>
              <a:buNone/>
              <a:defRPr sz="1300">
                <a:solidFill>
                  <a:schemeClr val="accent1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6038" y="247650"/>
            <a:ext cx="1468437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buFont typeface="Times New Roman" pitchFamily="16" charset="0"/>
              <a:buNone/>
              <a:defRPr sz="1300">
                <a:solidFill>
                  <a:srgbClr val="FEFEFE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7098841F-411B-42A4-A0C9-8CD2D1095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62" r:id="rId8"/>
    <p:sldLayoutId id="2147484063" r:id="rId9"/>
    <p:sldLayoutId id="2147484058" r:id="rId10"/>
    <p:sldLayoutId id="2147484059" r:id="rId11"/>
    <p:sldLayoutId id="2147484060" r:id="rId12"/>
  </p:sldLayoutIdLst>
  <p:txStyles>
    <p:titleStyle>
      <a:lvl1pPr algn="l" defTabSz="10064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itchFamily="34" charset="0"/>
        </a:defRPr>
      </a:lvl2pPr>
      <a:lvl3pPr algn="l" defTabSz="1006475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itchFamily="34" charset="0"/>
        </a:defRPr>
      </a:lvl3pPr>
      <a:lvl4pPr algn="l" defTabSz="1006475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itchFamily="34" charset="0"/>
        </a:defRPr>
      </a:lvl4pPr>
      <a:lvl5pPr algn="l" defTabSz="1006475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25" indent="-3016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4850" indent="-3016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6475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3825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50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73186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89493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116681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33842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slide" Target="slide2.xml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slide" Target="slide2.xml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D%E9%ED%F8%F2%E5%E9%ED,_%C0%EB%FC%E1%E5%F0%F2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hyperlink" Target="http://www.koob.ru/einstein/" TargetMode="External"/><Relationship Id="rId4" Type="http://schemas.openxmlformats.org/officeDocument/2006/relationships/hyperlink" Target="http://www.vokrugsveta.ru/encyclopedia/index.php?title=%D0%AD%D0%B9%D0%BD%D1%88%D1%82%D0%B5%D0%B9%D0%BD,_%D0%90%D0%BB%D1%8C%D0%B1%D0%B5%D1%80%D1%8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slide" Target="slide2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ru-ru/image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hyperlink" Target="http://www.aphorisme.ru/about-authors/teyyar/?q=43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hilosophy.wideworld.ru/philosophers/teiardesharden/" TargetMode="External"/><Relationship Id="rId5" Type="http://schemas.openxmlformats.org/officeDocument/2006/relationships/hyperlink" Target="http://dic.academic.ru/dic.nsf/enc_colier/4343/%D0%A2%D0%95%D0%99%D0%AF%D0%A0" TargetMode="External"/><Relationship Id="rId4" Type="http://schemas.openxmlformats.org/officeDocument/2006/relationships/hyperlink" Target="http://ru.wikipedia.org/wiki/%D2%E5%E9%FF%F0_%E4%E5_%D8%E0%F0%E4%E5%ED,_%CF%FC%E5%F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office.microsoft.com/ru-ru/images/results.aspx?qu=%D0%B4%D0%B5%D1%80%D0%B5%D0%B2%D0%BE&amp;ex=1#pg:3|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%D0%B3%D0%B5%D1%80%D0%B1%D0%B5%D1%80%D1%82%20%D1%81%D0%BF%D0%B5%D0%BD%D1%81%D0%B5%D1%80/%D0%91%D0%A1%D0%AD/%D0%A1%D0%BF%D0%B5%D0%BD%D1%81%D0%B5%D1%80%20%D0%93%D0%B5%D1%80%D0%B1%D0%B5%D1%80%D1%82/" TargetMode="External"/><Relationship Id="rId7" Type="http://schemas.openxmlformats.org/officeDocument/2006/relationships/slide" Target="slide2.xml"/><Relationship Id="rId2" Type="http://schemas.openxmlformats.org/officeDocument/2006/relationships/hyperlink" Target="http://ru.wikipedia.org/wiki/%D1%EF%E5%ED%F1%E5%F0,_%C3%E5%F0%E1%E5%F0%F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lovari.yandex.ru/~%D0%BA%D0%BD%D0%B8%D0%B3%D0%B8/%D0%91%D0%A1%D0%AD/%D0%9F%D0%BE%D0%B7%D0%B8%D1%82%D0%B8%D0%B2%D0%B8%D0%B7%D0%BC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dic.academic.ru/dic.nsf/brokgauz_efron/96484/%D0%A1%D0%BF%D0%B5%D0%BD%D1%81%D0%B5%D1%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900113"/>
            <a:ext cx="8640762" cy="1262062"/>
          </a:xfrm>
        </p:spPr>
        <p:txBody>
          <a:bodyPr tIns="27720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smtClean="0"/>
              <a:t>Всероссийский фестиваль педагогических идей «Открытый урок»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9950" y="4067175"/>
            <a:ext cx="4824413" cy="1584325"/>
          </a:xfrm>
        </p:spPr>
        <p:txBody>
          <a:bodyPr tIns="28224" anchor="ctr"/>
          <a:lstStyle/>
          <a:p>
            <a:pPr marL="0" indent="0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0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3000"/>
              </a:lnSpc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smtClean="0">
                <a:solidFill>
                  <a:srgbClr val="0000CC"/>
                </a:solidFill>
              </a:rPr>
              <a:t>Авторы: </a:t>
            </a:r>
            <a:r>
              <a:rPr lang="ru-RU" sz="2000" smtClean="0">
                <a:solidFill>
                  <a:schemeClr val="tx1"/>
                </a:solidFill>
              </a:rPr>
              <a:t>Юрко Ок.А., Юрко Ол.А., </a:t>
            </a:r>
          </a:p>
          <a:p>
            <a:pPr marL="0" indent="0" eaLnBrk="1" hangingPunct="1">
              <a:lnSpc>
                <a:spcPct val="93000"/>
              </a:lnSpc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smtClean="0">
                <a:solidFill>
                  <a:schemeClr val="tx1"/>
                </a:solidFill>
              </a:rPr>
              <a:t>учителя математики </a:t>
            </a:r>
          </a:p>
          <a:p>
            <a:pPr marL="0" indent="0" eaLnBrk="1" hangingPunct="1">
              <a:lnSpc>
                <a:spcPct val="93000"/>
              </a:lnSpc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smtClean="0">
                <a:solidFill>
                  <a:schemeClr val="tx1"/>
                </a:solidFill>
              </a:rPr>
              <a:t>МОУ СОШ №12 г. Балашова </a:t>
            </a:r>
          </a:p>
          <a:p>
            <a:pPr marL="0" indent="0" eaLnBrk="1" hangingPunct="1">
              <a:lnSpc>
                <a:spcPct val="93000"/>
              </a:lnSpc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smtClean="0">
                <a:solidFill>
                  <a:schemeClr val="tx1"/>
                </a:solidFill>
              </a:rPr>
              <a:t>Саратовской области.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7425" y="6691313"/>
            <a:ext cx="302577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CC"/>
                </a:solidFill>
                <a:latin typeface="+mn-lt"/>
              </a:rPr>
              <a:t>2012-2013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6975" y="1993900"/>
            <a:ext cx="540067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  <a:latin typeface="+mn-lt"/>
              </a:rPr>
              <a:t>Конкурс «Презентация к уроку»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725" y="2879725"/>
            <a:ext cx="5400675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Тригонометрические уравнения, сводящиеся к квадратным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31800" y="2051050"/>
            <a:ext cx="9001125" cy="1368425"/>
          </a:xfrm>
        </p:spPr>
        <p:txBody>
          <a:bodyPr/>
          <a:lstStyle/>
          <a:p>
            <a:pPr marL="417513" indent="-342900" algn="just" eaLnBrk="1" hangingPunct="1">
              <a:buFontTx/>
              <a:buChar char="-"/>
              <a:defRPr/>
            </a:pPr>
            <a:r>
              <a:rPr lang="ru-RU" sz="2200" dirty="0" smtClean="0"/>
              <a:t>Поставьте в соответствие  уравнениям их решения, представленные на единичных окружностях.</a:t>
            </a:r>
          </a:p>
          <a:p>
            <a:pPr marL="417513" indent="-342900" algn="just" eaLnBrk="1" hangingPunct="1">
              <a:buFontTx/>
              <a:buChar char="-"/>
              <a:defRPr/>
            </a:pPr>
            <a:endParaRPr lang="ru-RU" sz="2200" dirty="0" smtClean="0"/>
          </a:p>
          <a:p>
            <a:pPr marL="74613" indent="0" algn="just" eaLnBrk="1" hangingPunct="1">
              <a:buFont typeface="Wingdings 2" pitchFamily="18" charset="2"/>
              <a:buNone/>
              <a:defRPr/>
            </a:pPr>
            <a:endParaRPr lang="ru-RU" sz="2200" dirty="0" smtClean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856662" cy="11525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Простейшие тригонометрические уравнения</a:t>
            </a:r>
          </a:p>
        </p:txBody>
      </p:sp>
      <p:pic>
        <p:nvPicPr>
          <p:cNvPr id="14340" name="Рисунок 4" descr="D:\Оксана\Конкурсы\ОТКРЫТЫЙ УРОК 2012-2013\открытый урок 2013\1ОТКРЫТЫЙ УРОК 2012-2013 МАТЕРИАЛ\ри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525" y="2943225"/>
            <a:ext cx="23050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D:\Оксана\Конкурсы\ОТКРЫТЫЙ УРОК 2012-2013\открытый урок 2013\1ОТКРЫТЫЙ УРОК 2012-2013 МАТЕРИАЛ\рис.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8288" y="2700338"/>
            <a:ext cx="2149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D:\Оксана\Конкурсы\ОТКРЫТЫЙ УРОК 2012-2013\открытый урок 2013\1ОТКРЫТЫЙ УРОК 2012-2013 МАТЕРИАЛ\рис.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7763" y="2911475"/>
            <a:ext cx="2181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D:\Оксана\Конкурсы\ОТКРЫТЫЙ УРОК 2012-2013\открытый урок 2013\1ОТКРЫТЫЙ УРОК 2012-2013 МАТЕРИАЛ\рис.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3913" y="2830513"/>
            <a:ext cx="21971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832" y="5500366"/>
            <a:ext cx="1633973" cy="597279"/>
          </a:xfrm>
          <a:prstGeom prst="rect">
            <a:avLst/>
          </a:prstGeom>
          <a:blipFill rotWithShape="1">
            <a:blip r:embed="rId7" cstate="email"/>
            <a:stretch>
              <a:fillRect l="-4478" b="-816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7667" y="5372671"/>
            <a:ext cx="2299604" cy="836768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7915" y="5482060"/>
            <a:ext cx="2011513" cy="572401"/>
          </a:xfrm>
          <a:prstGeom prst="rect">
            <a:avLst/>
          </a:prstGeom>
          <a:blipFill rotWithShape="1">
            <a:blip r:embed="rId9" cstate="email"/>
            <a:stretch>
              <a:fillRect l="-3636" b="-425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99279" y="5372671"/>
            <a:ext cx="1547347" cy="681790"/>
          </a:xfrm>
          <a:prstGeom prst="rect">
            <a:avLst/>
          </a:prstGeom>
          <a:blipFill rotWithShape="1">
            <a:blip r:embed="rId10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9938" y="6638925"/>
            <a:ext cx="468312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2725" y="6627813"/>
            <a:ext cx="46990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2813" y="6627813"/>
            <a:ext cx="468312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7513" y="6627813"/>
            <a:ext cx="468312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Г</a:t>
            </a:r>
          </a:p>
        </p:txBody>
      </p:sp>
      <p:sp>
        <p:nvSpPr>
          <p:cNvPr id="16" name="Управляющая кнопка: домой 15">
            <a:hlinkClick r:id="rId11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7700" y="6875463"/>
            <a:ext cx="315595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Внимание: триггеры!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856662" cy="6477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Самостоятельная работа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19588" y="2159000"/>
            <a:ext cx="0" cy="45005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6900" y="1547813"/>
            <a:ext cx="2592388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94C600"/>
                </a:solidFill>
                <a:latin typeface="+mn-lt"/>
                <a:ea typeface="+mj-ea"/>
                <a:cs typeface="+mj-cs"/>
              </a:rPr>
              <a:t>1 вариант</a:t>
            </a:r>
            <a:endParaRPr lang="ru-RU" sz="22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00" y="1547813"/>
            <a:ext cx="295275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94C600"/>
                </a:solidFill>
                <a:latin typeface="+mn-lt"/>
                <a:ea typeface="+mj-ea"/>
                <a:cs typeface="+mj-cs"/>
              </a:rPr>
              <a:t>2 вариант</a:t>
            </a:r>
            <a:endParaRPr lang="ru-RU" sz="22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3849" y="2158999"/>
            <a:ext cx="3240360" cy="4505657"/>
          </a:xfrm>
          <a:prstGeom prst="rect">
            <a:avLst/>
          </a:prstGeom>
          <a:blipFill rotWithShape="1">
            <a:blip r:embed="rId2" cstate="email"/>
            <a:stretch>
              <a:fillRect l="-18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24288" y="2252216"/>
            <a:ext cx="2519363" cy="4314130"/>
          </a:xfrm>
          <a:prstGeom prst="rect">
            <a:avLst/>
          </a:prstGeom>
          <a:blipFill rotWithShape="1">
            <a:blip r:embed="rId3" cstate="email"/>
            <a:stretch>
              <a:fillRect l="-96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856662" cy="6477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Самостоятельная работа. Ответы.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0650" y="2365375"/>
            <a:ext cx="514350" cy="446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200" dirty="0">
                <a:solidFill>
                  <a:srgbClr val="0000CC"/>
                </a:solidFill>
                <a:latin typeface="+mn-lt"/>
              </a:rPr>
              <a:t>π</a:t>
            </a:r>
            <a:r>
              <a:rPr lang="en-US" sz="2200" dirty="0">
                <a:solidFill>
                  <a:srgbClr val="0000CC"/>
                </a:solidFill>
                <a:latin typeface="+mn-lt"/>
              </a:rPr>
              <a:t>k</a:t>
            </a:r>
            <a:endParaRPr lang="ru-RU" sz="2200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5413" y="2811463"/>
            <a:ext cx="719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28447" y="3293954"/>
            <a:ext cx="3038011" cy="518604"/>
          </a:xfrm>
          <a:prstGeom prst="rect">
            <a:avLst/>
          </a:prstGeom>
          <a:blipFill rotWithShape="1">
            <a:blip r:embed="rId4" cstate="email"/>
            <a:stretch>
              <a:fillRect l="-2610" t="-5882" r="-1807" b="-705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5725" y="3832225"/>
            <a:ext cx="2449513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Нет решений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9931" y="4362040"/>
            <a:ext cx="2371162" cy="825611"/>
          </a:xfrm>
          <a:prstGeom prst="rect">
            <a:avLst/>
          </a:prstGeom>
          <a:blipFill rotWithShape="1">
            <a:blip r:embed="rId5" cstate="email"/>
            <a:stretch>
              <a:fillRect t="-3704" r="-257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27881" y="4957816"/>
            <a:ext cx="2544286" cy="825611"/>
          </a:xfrm>
          <a:prstGeom prst="rect">
            <a:avLst/>
          </a:prstGeom>
          <a:blipFill rotWithShape="1">
            <a:blip r:embed="rId6" cstate="email"/>
            <a:stretch>
              <a:fillRect l="-2871" t="-3676" r="-215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35488" y="1855788"/>
            <a:ext cx="0" cy="45005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24288" y="2341560"/>
            <a:ext cx="2419252" cy="824136"/>
          </a:xfrm>
          <a:prstGeom prst="rect">
            <a:avLst/>
          </a:prstGeom>
          <a:blipFill rotWithShape="1">
            <a:blip r:embed="rId7" cstate="email"/>
            <a:stretch>
              <a:fillRect t="-3704" r="-50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" name="Прямоугольник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6467" y="2947134"/>
            <a:ext cx="2702984" cy="824136"/>
          </a:xfrm>
          <a:prstGeom prst="rect">
            <a:avLst/>
          </a:prstGeom>
          <a:blipFill rotWithShape="1">
            <a:blip r:embed="rId8" cstate="email"/>
            <a:stretch>
              <a:fillRect l="-2709" t="-3676" r="-225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6" name="Прямоугольник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91129" y="3553256"/>
            <a:ext cx="2868093" cy="861967"/>
          </a:xfrm>
          <a:prstGeom prst="rect">
            <a:avLst/>
          </a:prstGeom>
          <a:blipFill rotWithShape="1">
            <a:blip r:embed="rId9" cstate="email"/>
            <a:stretch>
              <a:fillRect l="-2766" r="-191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3938" y="4105275"/>
            <a:ext cx="2447925" cy="40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Нет решений</a:t>
            </a:r>
          </a:p>
        </p:txBody>
      </p:sp>
      <p:sp>
        <p:nvSpPr>
          <p:cNvPr id="18" name="Прямоугольник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55026" y="4546485"/>
            <a:ext cx="2494594" cy="865109"/>
          </a:xfrm>
          <a:prstGeom prst="rect">
            <a:avLst/>
          </a:prstGeom>
          <a:blipFill rotWithShape="1">
            <a:blip r:embed="rId10" cstate="email"/>
            <a:stretch>
              <a:fillRect r="-219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2038" y="5208588"/>
            <a:ext cx="3228975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а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rctg7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 + </a:t>
            </a:r>
            <a:r>
              <a:rPr lang="el-GR" sz="2200" b="1" dirty="0">
                <a:solidFill>
                  <a:srgbClr val="0000CC"/>
                </a:solidFill>
                <a:latin typeface="+mn-lt"/>
              </a:rPr>
              <a:t>π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n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, где 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n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 є Z  </a:t>
            </a:r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203700" y="900113"/>
            <a:ext cx="5311775" cy="3167062"/>
          </a:xfrm>
        </p:spPr>
        <p:txBody>
          <a:bodyPr/>
          <a:lstStyle/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Мне приходится делить время 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между политикой и уравнениями. 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Однако уравнения, по-моему, гораздо важней. 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Политика существует только для данного момента, 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а уравнения будут существовать вечно.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00CC"/>
                </a:solidFill>
              </a:rPr>
              <a:t>Альберт Эйнштейн </a:t>
            </a:r>
          </a:p>
        </p:txBody>
      </p:sp>
      <p:pic>
        <p:nvPicPr>
          <p:cNvPr id="18435" name="Picture 2" descr="C:\Users\user\Desktop\200px-Einstein_1921_by_F_Schmutz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863" y="466725"/>
            <a:ext cx="33401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2150" y="4857750"/>
            <a:ext cx="33401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000" dirty="0">
                <a:latin typeface="+mn-lt"/>
                <a:ea typeface="Microsoft YaHei" charset="-122"/>
                <a:hlinkClick r:id="rId3"/>
              </a:rPr>
              <a:t>http://ru.wikipedia.org/wiki/%DD%E9%ED%F8%F2%E5%E9%ED,_%C0%EB%FC%E1%E5%F0%F2</a:t>
            </a:r>
            <a:endParaRPr lang="ru-RU" sz="1000" dirty="0">
              <a:latin typeface="+mn-lt"/>
              <a:ea typeface="Microsoft YaHei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1000" dirty="0">
              <a:latin typeface="+mn-lt"/>
              <a:ea typeface="Microsoft YaHei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6213" y="6030913"/>
            <a:ext cx="4176712" cy="865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a typeface="Microsoft YaHei" charset="-122"/>
                <a:hlinkClick r:id="rId3"/>
              </a:rPr>
              <a:t>Википедия</a:t>
            </a:r>
            <a:endParaRPr lang="ru-RU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dirty="0">
                <a:ea typeface="Microsoft YaHei" charset="-122"/>
                <a:hlinkClick r:id="rId4"/>
              </a:rPr>
              <a:t>Энциклопедия «Вокруг света»</a:t>
            </a:r>
            <a:endParaRPr lang="ru-RU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dirty="0">
                <a:ea typeface="Microsoft YaHei" charset="-122"/>
                <a:hlinkClick r:id="rId5"/>
              </a:rPr>
              <a:t>Koob.ru</a:t>
            </a:r>
            <a:endParaRPr lang="ru-RU" dirty="0"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7963" y="4516438"/>
            <a:ext cx="1739900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(1879 — 1955)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150" y="5462588"/>
            <a:ext cx="8755063" cy="379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Физик-теоретик, один из создателей современной физики.</a:t>
            </a:r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856662" cy="1258888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Тригонометрические уравнения, сводящиеся к  квадратным.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2241550"/>
            <a:ext cx="8928100" cy="324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Отличительные признаки таких уравнений:</a:t>
            </a:r>
          </a:p>
          <a:p>
            <a:pPr>
              <a:defRPr/>
            </a:pPr>
            <a:endParaRPr lang="ru-RU" sz="2200" dirty="0">
              <a:solidFill>
                <a:srgbClr val="0000CC"/>
              </a:solidFill>
              <a:latin typeface="+mn-lt"/>
            </a:endParaRP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ru-RU" sz="2200" dirty="0">
                <a:latin typeface="+mn-lt"/>
              </a:rPr>
              <a:t>В уравнении присутствуют тригонометрические функции от одного аргумента  или они легко сводятся к одному аргументу.</a:t>
            </a:r>
            <a:endParaRPr lang="en-US" sz="2200" dirty="0">
              <a:latin typeface="+mn-lt"/>
            </a:endParaRP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endParaRPr lang="en-US" sz="2200" dirty="0">
              <a:latin typeface="+mn-lt"/>
            </a:endParaRP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endParaRPr lang="en-US" sz="2200" dirty="0">
              <a:latin typeface="+mn-lt"/>
            </a:endParaRP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ru-RU" sz="2200" dirty="0">
                <a:latin typeface="+mn-lt"/>
              </a:rPr>
              <a:t>В уравнении присутствует только одна тригонометрическая функция или все функции можно свести к одной.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5138" y="5743575"/>
            <a:ext cx="3170237" cy="40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/>
              <a:t>6cos² x + 5 </a:t>
            </a:r>
            <a:r>
              <a:rPr lang="ru-RU" sz="2200" dirty="0" err="1"/>
              <a:t>sin</a:t>
            </a:r>
            <a:r>
              <a:rPr lang="ru-RU" sz="2200" dirty="0"/>
              <a:t> x -7 = 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5743575"/>
            <a:ext cx="2992437" cy="40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/>
              <a:t>6</a:t>
            </a:r>
            <a:r>
              <a:rPr lang="en-US" sz="2200" dirty="0"/>
              <a:t>sin</a:t>
            </a:r>
            <a:r>
              <a:rPr lang="ru-RU" sz="2200" dirty="0"/>
              <a:t>² x + 5 </a:t>
            </a:r>
            <a:r>
              <a:rPr lang="ru-RU" sz="2200" dirty="0" err="1"/>
              <a:t>sin</a:t>
            </a:r>
            <a:r>
              <a:rPr lang="ru-RU" sz="2200" dirty="0"/>
              <a:t> x -</a:t>
            </a:r>
            <a:r>
              <a:rPr lang="en-US" sz="2200" dirty="0"/>
              <a:t> </a:t>
            </a:r>
            <a:r>
              <a:rPr lang="ru-RU" sz="2200" dirty="0"/>
              <a:t>7 = 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4463" y="3873500"/>
            <a:ext cx="3209925" cy="40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/>
              <a:t>6</a:t>
            </a:r>
            <a:r>
              <a:rPr lang="en-US" sz="2200" dirty="0"/>
              <a:t>sin</a:t>
            </a:r>
            <a:r>
              <a:rPr lang="ru-RU" sz="2200" dirty="0"/>
              <a:t>² x + 5 </a:t>
            </a:r>
            <a:r>
              <a:rPr lang="en-US" sz="2200" dirty="0"/>
              <a:t>cos2</a:t>
            </a:r>
            <a:r>
              <a:rPr lang="ru-RU" sz="2200" dirty="0"/>
              <a:t>x -</a:t>
            </a:r>
            <a:r>
              <a:rPr lang="en-US" sz="2200" dirty="0"/>
              <a:t> </a:t>
            </a:r>
            <a:r>
              <a:rPr lang="ru-RU" sz="2200" dirty="0"/>
              <a:t>7 = 0</a:t>
            </a: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3873" y="6324260"/>
            <a:ext cx="3236784" cy="555665"/>
          </a:xfrm>
          <a:prstGeom prst="rect">
            <a:avLst/>
          </a:prstGeom>
          <a:blipFill rotWithShape="1">
            <a:blip r:embed="rId3" cstate="email"/>
            <a:stretch>
              <a:fillRect r="-1311" b="-315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712200" cy="719138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Алгоритм решения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1547813"/>
            <a:ext cx="8785225" cy="5759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Используются ниже приведённые тождества:</a:t>
            </a: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Необходимо выразить одну тригонометрическую функцию через другую.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Вводится обозначение (например,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i="1" dirty="0" err="1">
                <a:latin typeface="+mn-lt"/>
              </a:rPr>
              <a:t>x</a:t>
            </a:r>
            <a:r>
              <a:rPr lang="ru-RU" sz="2200" dirty="0">
                <a:latin typeface="+mn-lt"/>
              </a:rPr>
              <a:t> = </a:t>
            </a:r>
            <a:r>
              <a:rPr lang="ru-RU" sz="2200" i="1" dirty="0">
                <a:latin typeface="+mn-lt"/>
              </a:rPr>
              <a:t>y</a:t>
            </a:r>
            <a:r>
              <a:rPr lang="ru-RU" sz="2200" dirty="0">
                <a:latin typeface="+mn-lt"/>
              </a:rPr>
              <a:t>). 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Решается полученное квадратное уравнение.</a:t>
            </a: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</a:rPr>
              <a:t>- Подставляется значение обозначенной величины, и решается тригонометрическое уравнение. 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4181" y="2051645"/>
            <a:ext cx="5038725" cy="1946430"/>
          </a:xfrm>
          <a:prstGeom prst="rect">
            <a:avLst/>
          </a:prstGeom>
          <a:blipFill rotWithShape="1">
            <a:blip r:embed="rId4" cstate="email"/>
            <a:stretch>
              <a:fillRect l="-1325" t="-2795" b="-93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2525" y="611188"/>
            <a:ext cx="7743825" cy="7207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Пример №1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4350" y="1731963"/>
            <a:ext cx="3136900" cy="1036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dirty="0"/>
              <a:t>sin² x + cos² x = 1  </a:t>
            </a:r>
          </a:p>
          <a:p>
            <a:pPr>
              <a:defRPr/>
            </a:pPr>
            <a:r>
              <a:rPr lang="ru-RU" sz="2200" dirty="0"/>
              <a:t>cos² x = 1- sin² x</a:t>
            </a:r>
            <a:br>
              <a:rPr lang="ru-RU" sz="2200" dirty="0"/>
            </a:br>
            <a:endParaRPr lang="ru-RU" sz="2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99038" y="4913313"/>
            <a:ext cx="0" cy="1654175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6575" y="1325563"/>
            <a:ext cx="3200400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6cos² x + 5 </a:t>
            </a:r>
            <a:r>
              <a:rPr lang="ru-RU" sz="2200" dirty="0" err="1">
                <a:solidFill>
                  <a:srgbClr val="0000CC"/>
                </a:solidFill>
                <a:latin typeface="+mn-lt"/>
              </a:rPr>
              <a:t>sin</a:t>
            </a:r>
            <a:r>
              <a:rPr lang="ru-RU" sz="2200" dirty="0">
                <a:solidFill>
                  <a:srgbClr val="0000CC"/>
                </a:solidFill>
                <a:latin typeface="+mn-lt"/>
              </a:rPr>
              <a:t> x - 7 = 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038" y="1731963"/>
            <a:ext cx="3686175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6 (1- sin² x) + 5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dirty="0">
                <a:latin typeface="+mn-lt"/>
              </a:rPr>
              <a:t> x - 7 = 0;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975" y="2159000"/>
            <a:ext cx="3451225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6 - 6sin² x + 5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dirty="0">
                <a:latin typeface="+mn-lt"/>
              </a:rPr>
              <a:t> x - 7 = 0;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738" y="2565400"/>
            <a:ext cx="4110037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- 6sin² x + 5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dirty="0">
                <a:latin typeface="+mn-lt"/>
              </a:rPr>
              <a:t> x – 1 = 0|·(- 1);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2984500"/>
            <a:ext cx="3517900" cy="722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6sin² x - 5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dirty="0">
                <a:latin typeface="+mn-lt"/>
              </a:rPr>
              <a:t> x + 1 = 0;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038" y="3386138"/>
            <a:ext cx="5149850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Обозначение: </a:t>
            </a:r>
            <a:r>
              <a:rPr lang="ru-RU" sz="2200" dirty="0">
                <a:latin typeface="+mn-lt"/>
              </a:rPr>
              <a:t>t = </a:t>
            </a:r>
            <a:r>
              <a:rPr lang="ru-RU" sz="2200" dirty="0" err="1">
                <a:latin typeface="+mn-lt"/>
              </a:rPr>
              <a:t>sin</a:t>
            </a:r>
            <a:r>
              <a:rPr lang="ru-RU" sz="2200" dirty="0">
                <a:latin typeface="+mn-lt"/>
              </a:rPr>
              <a:t> x, где -1 ≤ t ≤ 1.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5938" y="3778250"/>
            <a:ext cx="2519362" cy="722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6t² - 5t + 1 = 0;</a:t>
            </a:r>
            <a:br>
              <a:rPr lang="ru-RU" sz="2200" dirty="0">
                <a:solidFill>
                  <a:srgbClr val="0000CC"/>
                </a:solidFill>
                <a:latin typeface="+mn-lt"/>
              </a:rPr>
            </a:br>
            <a:endParaRPr lang="ru-RU" sz="2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0675" y="3792538"/>
            <a:ext cx="3798888" cy="407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D = (-5)² - 4· 6·1= 25 -24 =1;</a:t>
            </a:r>
          </a:p>
        </p:txBody>
      </p:sp>
      <p:sp>
        <p:nvSpPr>
          <p:cNvPr id="14" name="Прямоугольник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546" y="4220968"/>
            <a:ext cx="1516762" cy="558871"/>
          </a:xfrm>
          <a:prstGeom prst="rect">
            <a:avLst/>
          </a:prstGeom>
          <a:blipFill rotWithShape="1">
            <a:blip r:embed="rId3" cstate="email"/>
            <a:stretch>
              <a:fillRect l="-5221" r="-3614" b="-652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" name="Прямоугольник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7349" y="4220967"/>
            <a:ext cx="1763624" cy="558871"/>
          </a:xfrm>
          <a:prstGeom prst="rect">
            <a:avLst/>
          </a:prstGeom>
          <a:blipFill rotWithShape="1">
            <a:blip r:embed="rId4" cstate="email"/>
            <a:stretch>
              <a:fillRect l="-4138" r="-3448" b="-652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6" name="Прямоугольник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9723" y="4292420"/>
            <a:ext cx="1487908" cy="545662"/>
          </a:xfrm>
          <a:prstGeom prst="rect">
            <a:avLst/>
          </a:prstGeom>
          <a:blipFill rotWithShape="1">
            <a:blip r:embed="rId5" cstate="email"/>
            <a:stretch>
              <a:fillRect r="-4098" b="-777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" name="Прямоугольник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4928" y="4282417"/>
            <a:ext cx="1252266" cy="555665"/>
          </a:xfrm>
          <a:prstGeom prst="rect">
            <a:avLst/>
          </a:prstGeom>
          <a:blipFill rotWithShape="1">
            <a:blip r:embed="rId6" cstate="email"/>
            <a:stretch>
              <a:fillRect l="-5825" r="-5340" b="-543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" name="Прямоугольник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9613" y="4912610"/>
            <a:ext cx="1255472" cy="554191"/>
          </a:xfrm>
          <a:prstGeom prst="rect">
            <a:avLst/>
          </a:prstGeom>
          <a:blipFill rotWithShape="1">
            <a:blip r:embed="rId7" cstate="email"/>
            <a:stretch>
              <a:fillRect l="-5825" r="-5825" b="-549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9" name="Прямоугольник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537" y="5449095"/>
            <a:ext cx="4378122" cy="554191"/>
          </a:xfrm>
          <a:prstGeom prst="rect">
            <a:avLst/>
          </a:prstGeom>
          <a:blipFill rotWithShape="1">
            <a:blip r:embed="rId8" cstate="email"/>
            <a:stretch>
              <a:fillRect l="-1811" r="-696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0" name="Прямоугольник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1688" y="6111327"/>
            <a:ext cx="3510898" cy="515141"/>
          </a:xfrm>
          <a:prstGeom prst="rect">
            <a:avLst/>
          </a:prstGeom>
          <a:blipFill rotWithShape="1">
            <a:blip r:embed="rId9" cstate="email"/>
            <a:stretch>
              <a:fillRect l="-2083" t="-7143" r="-1389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75544" y="4912610"/>
            <a:ext cx="1255472" cy="555665"/>
          </a:xfrm>
          <a:prstGeom prst="rect">
            <a:avLst/>
          </a:prstGeom>
          <a:blipFill rotWithShape="1">
            <a:blip r:embed="rId10" cstate="email"/>
            <a:stretch>
              <a:fillRect l="-5825" r="-5340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5" name="Прямоугольник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14" y="6598348"/>
            <a:ext cx="8741707" cy="861967"/>
          </a:xfrm>
          <a:prstGeom prst="rect">
            <a:avLst/>
          </a:prstGeom>
          <a:blipFill rotWithShape="1">
            <a:blip r:embed="rId11" cstate="email"/>
            <a:stretch>
              <a:fillRect l="-90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9" name="Прямоугольник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1900" y="5466801"/>
            <a:ext cx="5038725" cy="861967"/>
          </a:xfrm>
          <a:prstGeom prst="rect">
            <a:avLst/>
          </a:prstGeom>
          <a:blipFill rotWithShape="1">
            <a:blip r:embed="rId12" cstate="email"/>
            <a:stretch>
              <a:fillRect l="-145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" name="Управляющая кнопка: домой 23">
            <a:hlinkClick r:id="rId1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2525" y="611188"/>
            <a:ext cx="7743825" cy="7207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Пример №2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84550" y="4845050"/>
            <a:ext cx="0" cy="2017713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95850" y="2916238"/>
            <a:ext cx="0" cy="9398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824" y="1403572"/>
            <a:ext cx="3312125" cy="555665"/>
          </a:xfrm>
          <a:prstGeom prst="rect">
            <a:avLst/>
          </a:prstGeom>
          <a:blipFill rotWithShape="1">
            <a:blip r:embed="rId3" cstate="email"/>
            <a:stretch>
              <a:fillRect r="-1654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4723" y="1940530"/>
            <a:ext cx="4004622" cy="547137"/>
          </a:xfrm>
          <a:prstGeom prst="rect">
            <a:avLst/>
          </a:prstGeom>
          <a:blipFill rotWithShape="1">
            <a:blip r:embed="rId4" cstate="email"/>
            <a:stretch>
              <a:fillRect l="-1979" r="-913" b="-777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2487613"/>
            <a:ext cx="1957387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t</a:t>
            </a:r>
            <a:r>
              <a:rPr lang="ru-RU" sz="2200" dirty="0">
                <a:latin typeface="+mn-lt"/>
              </a:rPr>
              <a:t>² + 3</a:t>
            </a:r>
            <a:r>
              <a:rPr lang="en-US" sz="2200" dirty="0">
                <a:latin typeface="+mn-lt"/>
              </a:rPr>
              <a:t>t</a:t>
            </a:r>
            <a:r>
              <a:rPr lang="ru-RU" sz="2200" dirty="0">
                <a:latin typeface="+mn-lt"/>
              </a:rPr>
              <a:t> – 4 = 0;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263" y="2911475"/>
            <a:ext cx="4319587" cy="720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D</a:t>
            </a:r>
            <a:r>
              <a:rPr lang="ru-RU" sz="2200" dirty="0">
                <a:latin typeface="+mn-lt"/>
              </a:rPr>
              <a:t> = 3² - 4·1· (- 4) = 9 + 16 = 25;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4723" y="3309484"/>
            <a:ext cx="1824538" cy="558871"/>
          </a:xfrm>
          <a:prstGeom prst="rect">
            <a:avLst/>
          </a:prstGeom>
          <a:blipFill rotWithShape="1">
            <a:blip r:embed="rId5" cstate="email"/>
            <a:stretch>
              <a:fillRect l="-4348" r="-3344" b="-434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374" y="3843902"/>
            <a:ext cx="2129184" cy="865109"/>
          </a:xfrm>
          <a:prstGeom prst="rect">
            <a:avLst/>
          </a:prstGeom>
          <a:blipFill rotWithShape="1">
            <a:blip r:embed="rId6" cstate="email"/>
            <a:stretch>
              <a:fillRect l="-343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Прямоугольник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0312" y="2833962"/>
            <a:ext cx="3296095" cy="555665"/>
          </a:xfrm>
          <a:prstGeom prst="rect">
            <a:avLst/>
          </a:prstGeom>
          <a:blipFill rotWithShape="1">
            <a:blip r:embed="rId7" cstate="email"/>
            <a:stretch>
              <a:fillRect r="-1294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53013" y="3462338"/>
            <a:ext cx="2981325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t</a:t>
            </a:r>
            <a:r>
              <a:rPr lang="ru-RU" sz="2200" dirty="0">
                <a:latin typeface="+mn-lt"/>
              </a:rPr>
              <a:t>₁ = 1</a:t>
            </a:r>
            <a:r>
              <a:rPr lang="en-US" sz="2200" dirty="0">
                <a:latin typeface="+mn-lt"/>
              </a:rPr>
              <a:t> – </a:t>
            </a:r>
            <a:r>
              <a:rPr lang="ru-RU" sz="2200" dirty="0">
                <a:latin typeface="+mn-lt"/>
              </a:rPr>
              <a:t>не подходит.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6750" y="4359275"/>
            <a:ext cx="3932238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Вернёмся к обозначению:</a:t>
            </a:r>
          </a:p>
        </p:txBody>
      </p:sp>
      <p:sp>
        <p:nvSpPr>
          <p:cNvPr id="17" name="Прямоугольник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7196" y="4766206"/>
            <a:ext cx="1710725" cy="555665"/>
          </a:xfrm>
          <a:prstGeom prst="rect">
            <a:avLst/>
          </a:prstGeom>
          <a:blipFill rotWithShape="1">
            <a:blip r:embed="rId8" cstate="email"/>
            <a:stretch>
              <a:fillRect r="-3559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" name="Прямоугольник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824" y="5457918"/>
            <a:ext cx="1944763" cy="555665"/>
          </a:xfrm>
          <a:prstGeom prst="rect">
            <a:avLst/>
          </a:prstGeom>
          <a:blipFill rotWithShape="1">
            <a:blip r:embed="rId9" cstate="email"/>
            <a:stretch>
              <a:fillRect r="-3135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9" name="Прямоугольник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9884" y="6146037"/>
            <a:ext cx="1441420" cy="555665"/>
          </a:xfrm>
          <a:prstGeom prst="rect">
            <a:avLst/>
          </a:prstGeom>
          <a:blipFill rotWithShape="1">
            <a:blip r:embed="rId10" cstate="email"/>
            <a:stretch>
              <a:fillRect r="-4237" b="-65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0" name="Прямоугольник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824" y="6672582"/>
            <a:ext cx="1505540" cy="554191"/>
          </a:xfrm>
          <a:prstGeom prst="rect">
            <a:avLst/>
          </a:prstGeom>
          <a:blipFill rotWithShape="1">
            <a:blip r:embed="rId11" cstate="email"/>
            <a:stretch>
              <a:fillRect l="-4858" r="-4049" b="-777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" name="Прямоугольник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6963" y="4766206"/>
            <a:ext cx="5038725" cy="860492"/>
          </a:xfrm>
          <a:prstGeom prst="rect">
            <a:avLst/>
          </a:prstGeom>
          <a:blipFill rotWithShape="1">
            <a:blip r:embed="rId12" cstate="email"/>
            <a:stretch>
              <a:fillRect l="-157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" name="Прямоугольник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6963" y="5266173"/>
            <a:ext cx="4188967" cy="515141"/>
          </a:xfrm>
          <a:prstGeom prst="rect">
            <a:avLst/>
          </a:prstGeom>
          <a:blipFill rotWithShape="1">
            <a:blip r:embed="rId13" cstate="email"/>
            <a:stretch>
              <a:fillRect l="-1892" t="-7143" r="-873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72747" y="5735750"/>
            <a:ext cx="3836307" cy="515141"/>
          </a:xfrm>
          <a:prstGeom prst="rect">
            <a:avLst/>
          </a:prstGeom>
          <a:blipFill rotWithShape="1">
            <a:blip r:embed="rId14" cstate="email"/>
            <a:stretch>
              <a:fillRect l="-2067" t="-7143" r="-1113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4" name="Прямоугольник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75551" y="6146037"/>
            <a:ext cx="5038725" cy="822341"/>
          </a:xfrm>
          <a:prstGeom prst="rect">
            <a:avLst/>
          </a:prstGeom>
          <a:blipFill rotWithShape="1">
            <a:blip r:embed="rId15" cstate="email"/>
            <a:stretch>
              <a:fillRect l="-1451" t="-370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5" name="Прямоугольник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5359" y="6712861"/>
            <a:ext cx="4190571" cy="515269"/>
          </a:xfrm>
          <a:prstGeom prst="rect">
            <a:avLst/>
          </a:prstGeom>
          <a:blipFill rotWithShape="1">
            <a:blip r:embed="rId16" cstate="email"/>
            <a:stretch>
              <a:fillRect l="-1892" t="-5882" r="-1019" b="-705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6" name="Управляющая кнопка: домой 25">
            <a:hlinkClick r:id="rId17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2525" y="611188"/>
            <a:ext cx="7743825" cy="7207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Пример № 3</a:t>
            </a: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24" y="1399151"/>
            <a:ext cx="3451586" cy="515398"/>
          </a:xfrm>
          <a:prstGeom prst="rect">
            <a:avLst/>
          </a:prstGeom>
          <a:blipFill rotWithShape="1">
            <a:blip r:embed="rId3" cstate="email"/>
            <a:stretch>
              <a:fillRect l="-2116" t="-8333" r="-1587" b="-250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861" y="1914548"/>
            <a:ext cx="3980648" cy="822469"/>
          </a:xfrm>
          <a:prstGeom prst="rect">
            <a:avLst/>
          </a:prstGeom>
          <a:blipFill rotWithShape="1">
            <a:blip r:embed="rId4" cstate="email"/>
            <a:stretch>
              <a:fillRect l="-1838" t="-518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020" y="2479318"/>
            <a:ext cx="3111749" cy="515398"/>
          </a:xfrm>
          <a:prstGeom prst="rect">
            <a:avLst/>
          </a:prstGeom>
          <a:blipFill rotWithShape="1">
            <a:blip r:embed="rId5" cstate="email"/>
            <a:stretch>
              <a:fillRect l="-2348" t="-5952" r="-1370" b="-8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020" y="2973390"/>
            <a:ext cx="5051383" cy="515398"/>
          </a:xfrm>
          <a:prstGeom prst="rect">
            <a:avLst/>
          </a:prstGeom>
          <a:blipFill rotWithShape="1">
            <a:blip r:embed="rId6" cstate="email"/>
            <a:stretch>
              <a:fillRect l="-1448" t="-5952" r="-483" b="-8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975" y="3489325"/>
            <a:ext cx="2225675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2t</a:t>
            </a:r>
            <a:r>
              <a:rPr lang="ru-RU" sz="2200" baseline="30000" dirty="0">
                <a:solidFill>
                  <a:srgbClr val="0000CC"/>
                </a:solidFill>
                <a:latin typeface="+mn-lt"/>
              </a:rPr>
              <a:t> 2</a:t>
            </a:r>
            <a:r>
              <a:rPr lang="ru-RU" sz="2200" dirty="0">
                <a:solidFill>
                  <a:srgbClr val="0000CC"/>
                </a:solidFill>
                <a:latin typeface="+mn-lt"/>
              </a:rPr>
              <a:t> + 5t + 3 = 0;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3463925"/>
            <a:ext cx="6913563" cy="40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t</a:t>
            </a:r>
            <a:r>
              <a:rPr lang="ru-RU" sz="2200" baseline="-25000" dirty="0">
                <a:latin typeface="+mn-lt"/>
              </a:rPr>
              <a:t> 1</a:t>
            </a:r>
            <a:r>
              <a:rPr lang="ru-RU" sz="2200" dirty="0">
                <a:latin typeface="+mn-lt"/>
              </a:rPr>
              <a:t> = -1, t</a:t>
            </a:r>
            <a:r>
              <a:rPr lang="ru-RU" sz="2200" baseline="-25000" dirty="0">
                <a:latin typeface="+mn-lt"/>
              </a:rPr>
              <a:t> 2</a:t>
            </a:r>
            <a:r>
              <a:rPr lang="ru-RU" sz="2200" dirty="0">
                <a:latin typeface="+mn-lt"/>
              </a:rPr>
              <a:t> = − 1,5 - не удовлетворяет условию </a:t>
            </a:r>
            <a:r>
              <a:rPr lang="ru-RU" sz="2200" dirty="0">
                <a:solidFill>
                  <a:srgbClr val="0000CC"/>
                </a:solidFill>
                <a:latin typeface="+mn-lt"/>
              </a:rPr>
              <a:t>(*).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013" y="3995738"/>
            <a:ext cx="4010025" cy="407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Вернёмся к обозначению: 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832" y="4403022"/>
            <a:ext cx="1249060" cy="515398"/>
          </a:xfrm>
          <a:prstGeom prst="rect">
            <a:avLst/>
          </a:prstGeom>
          <a:blipFill rotWithShape="1">
            <a:blip r:embed="rId7" cstate="email"/>
            <a:stretch>
              <a:fillRect l="-5854" t="-5882" r="-6341" b="-705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832" y="5075981"/>
            <a:ext cx="2561920" cy="515398"/>
          </a:xfrm>
          <a:prstGeom prst="rect">
            <a:avLst/>
          </a:prstGeom>
          <a:blipFill rotWithShape="1">
            <a:blip r:embed="rId8" cstate="email"/>
            <a:stretch>
              <a:fillRect t="-7143" r="-2381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138" y="5795963"/>
            <a:ext cx="2736850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x</a:t>
            </a:r>
            <a:r>
              <a:rPr lang="ru-RU" sz="2200" dirty="0">
                <a:latin typeface="+mn-lt"/>
              </a:rPr>
              <a:t> = π + 4π</a:t>
            </a:r>
            <a:r>
              <a:rPr lang="en-US" sz="2200" dirty="0">
                <a:latin typeface="+mn-lt"/>
              </a:rPr>
              <a:t>n</a:t>
            </a:r>
            <a:r>
              <a:rPr lang="ru-RU" sz="2200" dirty="0">
                <a:latin typeface="+mn-lt"/>
              </a:rPr>
              <a:t>, </a:t>
            </a:r>
            <a:r>
              <a:rPr lang="en-US" sz="2200" dirty="0">
                <a:latin typeface="+mn-lt"/>
              </a:rPr>
              <a:t>n </a:t>
            </a:r>
            <a:r>
              <a:rPr lang="ru-RU" sz="2200" dirty="0">
                <a:latin typeface="+mn-lt"/>
              </a:rPr>
              <a:t>∊ </a:t>
            </a:r>
            <a:r>
              <a:rPr lang="en-US" sz="2200" dirty="0">
                <a:latin typeface="+mn-lt"/>
              </a:rPr>
              <a:t>Z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713" y="6518275"/>
            <a:ext cx="3810000" cy="722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Ответ:</a:t>
            </a:r>
            <a:r>
              <a:rPr lang="ru-RU" sz="2200" dirty="0">
                <a:latin typeface="+mn-lt"/>
              </a:rPr>
              <a:t> π + 4π</a:t>
            </a:r>
            <a:r>
              <a:rPr lang="en-US" sz="2200" dirty="0">
                <a:latin typeface="+mn-lt"/>
              </a:rPr>
              <a:t>n</a:t>
            </a:r>
            <a:r>
              <a:rPr lang="ru-RU" sz="2200" dirty="0">
                <a:latin typeface="+mn-lt"/>
              </a:rPr>
              <a:t>, </a:t>
            </a:r>
            <a:r>
              <a:rPr lang="en-US" sz="2200" dirty="0">
                <a:latin typeface="+mn-lt"/>
              </a:rPr>
              <a:t>n </a:t>
            </a:r>
            <a:r>
              <a:rPr lang="ru-RU" sz="2200" dirty="0">
                <a:latin typeface="+mn-lt"/>
              </a:rPr>
              <a:t>∊ </a:t>
            </a:r>
            <a:r>
              <a:rPr lang="en-US" sz="2200" dirty="0">
                <a:latin typeface="+mn-lt"/>
              </a:rPr>
              <a:t>Z</a:t>
            </a:r>
            <a:r>
              <a:rPr lang="ru-RU" sz="2200" dirty="0">
                <a:latin typeface="+mn-lt"/>
              </a:rPr>
              <a:t>.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52525" y="684213"/>
            <a:ext cx="7743825" cy="70167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Релаксация.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719138" y="1692275"/>
            <a:ext cx="8713787" cy="4751388"/>
          </a:xfrm>
        </p:spPr>
        <p:txBody>
          <a:bodyPr/>
          <a:lstStyle/>
          <a:p>
            <a:pPr marL="76200" indent="0" eaLnBrk="1" hangingPunct="1">
              <a:buFont typeface="Wingdings 2" pitchFamily="18" charset="2"/>
              <a:buNone/>
            </a:pPr>
            <a:r>
              <a:rPr lang="ru-RU" smtClean="0"/>
              <a:t>- Сядьте поудобней закройте глаза. </a:t>
            </a:r>
          </a:p>
          <a:p>
            <a:pPr marL="76200" indent="0" eaLnBrk="1" hangingPunct="1">
              <a:buFont typeface="Wingdings 2" pitchFamily="18" charset="2"/>
              <a:buNone/>
            </a:pPr>
            <a:r>
              <a:rPr lang="ru-RU" smtClean="0"/>
              <a:t>- Сделайте несколько глубоких вздохов. </a:t>
            </a:r>
          </a:p>
          <a:p>
            <a:pPr marL="76200" indent="0" eaLnBrk="1" hangingPunct="1">
              <a:buFont typeface="Wingdings 2" pitchFamily="18" charset="2"/>
              <a:buNone/>
            </a:pPr>
            <a:r>
              <a:rPr lang="ru-RU" smtClean="0"/>
              <a:t>Вы уже взрослые, а иногда так хочется побыть ребёнком.  </a:t>
            </a:r>
          </a:p>
          <a:p>
            <a:pPr marL="76200" indent="0" eaLnBrk="1" hangingPunct="1">
              <a:buFont typeface="Wingdings 2" pitchFamily="18" charset="2"/>
              <a:buNone/>
            </a:pPr>
            <a:r>
              <a:rPr lang="ru-RU" smtClean="0"/>
              <a:t>Давайте не будем отказывать себе в этом желании и на мгновение вернёмся в мир детства! </a:t>
            </a:r>
          </a:p>
          <a:p>
            <a:pPr marL="76200" indent="0" eaLnBrk="1" hangingPunct="1">
              <a:buFont typeface="Wingdings 2" pitchFamily="18" charset="2"/>
              <a:buNone/>
            </a:pPr>
            <a:r>
              <a:rPr lang="ru-RU" smtClean="0"/>
              <a:t>Итак, представьте, что вам 5 лет. 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624638" y="827088"/>
            <a:ext cx="30241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latin typeface="+mn-lt"/>
              </a:rPr>
              <a:t>Авторы метода: Казаков С., </a:t>
            </a:r>
            <a:r>
              <a:rPr lang="ru-RU" sz="1000" dirty="0" err="1">
                <a:latin typeface="+mn-lt"/>
              </a:rPr>
              <a:t>Долинова</a:t>
            </a:r>
            <a:r>
              <a:rPr lang="ru-RU" sz="1000" dirty="0">
                <a:latin typeface="+mn-lt"/>
              </a:rPr>
              <a:t> Ю.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238" y="1692275"/>
            <a:ext cx="4624387" cy="5129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  <a:hlinkClick r:id="rId2" action="ppaction://hlinksldjump"/>
              </a:rPr>
              <a:t>Пьер Шарден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3" action="ppaction://hlinksldjump"/>
              </a:rPr>
              <a:t>Дерево ожиданий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4" action="ppaction://hlinksldjump"/>
              </a:rPr>
              <a:t>Герберт Спенсер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</a:rPr>
              <a:t>Вспомним главное:</a:t>
            </a:r>
          </a:p>
          <a:p>
            <a:pPr marL="285750" indent="-285750">
              <a:buFontTx/>
              <a:buChar char="-"/>
              <a:defRPr/>
            </a:pPr>
            <a:r>
              <a:rPr lang="ru-RU" sz="2200" dirty="0">
                <a:latin typeface="+mn-lt"/>
                <a:hlinkClick r:id="rId5" action="ppaction://hlinksldjump"/>
              </a:rPr>
              <a:t>смысл выражений,</a:t>
            </a:r>
            <a:endParaRPr lang="ru-RU" sz="22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200" dirty="0">
                <a:latin typeface="+mn-lt"/>
                <a:hlinkClick r:id="rId6" action="ppaction://hlinksldjump"/>
              </a:rPr>
              <a:t>вычислите,</a:t>
            </a:r>
            <a:endParaRPr lang="ru-RU" sz="22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200" dirty="0">
                <a:latin typeface="+mn-lt"/>
                <a:hlinkClick r:id="rId7" action="ppaction://hlinksldjump"/>
              </a:rPr>
              <a:t>продолжите запись,</a:t>
            </a:r>
            <a:endParaRPr lang="ru-RU" sz="22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200" dirty="0">
                <a:latin typeface="+mn-lt"/>
                <a:hlinkClick r:id="rId8" action="ppaction://hlinksldjump"/>
              </a:rPr>
              <a:t>заполните таблицу,</a:t>
            </a:r>
            <a:endParaRPr lang="ru-RU" sz="22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200" dirty="0">
                <a:latin typeface="+mn-lt"/>
                <a:hlinkClick r:id="rId9" action="ppaction://hlinksldjump"/>
              </a:rPr>
              <a:t>соотнесите.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0" action="ppaction://hlinksldjump"/>
              </a:rPr>
              <a:t>Самостоятельная работа №1</a:t>
            </a:r>
            <a:r>
              <a:rPr lang="ru-RU" sz="2200" dirty="0">
                <a:latin typeface="+mn-lt"/>
              </a:rPr>
              <a:t> </a:t>
            </a:r>
          </a:p>
          <a:p>
            <a:pPr>
              <a:defRPr/>
            </a:pPr>
            <a:r>
              <a:rPr lang="ru-RU" sz="2200" dirty="0">
                <a:latin typeface="+mn-lt"/>
                <a:hlinkClick r:id="rId11" action="ppaction://hlinksldjump"/>
              </a:rPr>
              <a:t>Ответы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2" action="ppaction://hlinksldjump"/>
              </a:rPr>
              <a:t>Исаак Ньютон</a:t>
            </a: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850" y="1692275"/>
            <a:ext cx="4752975" cy="2925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  <a:hlinkClick r:id="rId13" action="ppaction://hlinksldjump"/>
              </a:rPr>
              <a:t>Отличительные черты уравнений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4" action="ppaction://hlinksldjump"/>
              </a:rPr>
              <a:t>Алгоритм решения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5" action="ppaction://hlinksldjump"/>
              </a:rPr>
              <a:t>Пример 1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6" action="ppaction://hlinksldjump"/>
              </a:rPr>
              <a:t>Пример 2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7" action="ppaction://hlinksldjump"/>
              </a:rPr>
              <a:t>Пример 3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8" action="ppaction://hlinksldjump"/>
              </a:rPr>
              <a:t>Релаксация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19" action="ppaction://hlinksldjump"/>
              </a:rPr>
              <a:t>Самостоятельная работа №2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20" action="ppaction://hlinksldjump"/>
              </a:rPr>
              <a:t>Рефлексия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  <a:hlinkClick r:id="rId21" action="ppaction://hlinksldjump"/>
              </a:rPr>
              <a:t>Домашнее задание</a:t>
            </a:r>
            <a:endParaRPr lang="ru-RU" sz="2200" dirty="0">
              <a:latin typeface="+mn-lt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1025525" y="539750"/>
            <a:ext cx="7886700" cy="79216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D:\Оксана\Конкурсы\ОТКРЫТЫЙ УРОК 2012-2013\открытый урок 2013\1ОТКРЫТЫЙ УРОК 2012-2013 МАТЕРИАЛ\MP900202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43000" y="0"/>
            <a:ext cx="126317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user\Downloads\MP900149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0363" y="-17463"/>
            <a:ext cx="11364913" cy="757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user\Downloads\MP900407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25488" y="-180975"/>
            <a:ext cx="11745913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C:\Users\user\Downloads\MP9004304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388" y="-1836738"/>
            <a:ext cx="10133013" cy="1013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Users\user\Downloads\MP900448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0363" y="-76200"/>
            <a:ext cx="11526838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user\Downloads\MP900431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39888"/>
            <a:ext cx="10296525" cy="1029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263" y="611188"/>
            <a:ext cx="8856662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+mn-lt"/>
              </a:rPr>
              <a:t>Самостоятельная работа. </a:t>
            </a:r>
            <a:r>
              <a:rPr lang="ru-RU" sz="3600" dirty="0">
                <a:latin typeface="+mn-lt"/>
              </a:rPr>
              <a:t>О</a:t>
            </a:r>
            <a:r>
              <a:rPr lang="ru-RU" sz="3600" dirty="0" smtClean="0">
                <a:latin typeface="+mn-lt"/>
              </a:rPr>
              <a:t>тветы</a:t>
            </a:r>
            <a:endParaRPr lang="ru-RU" sz="3600" dirty="0">
              <a:latin typeface="+mn-lt"/>
            </a:endParaRP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6498" y="1619597"/>
            <a:ext cx="5038725" cy="5406608"/>
          </a:xfrm>
          <a:prstGeom prst="rect">
            <a:avLst/>
          </a:prstGeom>
          <a:blipFill rotWithShape="1">
            <a:blip r:embed="rId2" cstate="email"/>
            <a:stretch>
              <a:fillRect l="-1451" t="-112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1750" y="1619250"/>
            <a:ext cx="4030663" cy="2297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III уровень</a:t>
            </a:r>
            <a:endParaRPr lang="ru-RU" sz="2200" dirty="0">
              <a:solidFill>
                <a:srgbClr val="0000CC"/>
              </a:solidFill>
              <a:latin typeface="+mn-lt"/>
            </a:endParaRPr>
          </a:p>
          <a:p>
            <a:pPr>
              <a:defRPr/>
            </a:pPr>
            <a:r>
              <a:rPr lang="ru-RU" sz="2200" b="1" dirty="0">
                <a:latin typeface="+mn-lt"/>
              </a:rPr>
              <a:t> </a:t>
            </a: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1 вариант</a:t>
            </a:r>
          </a:p>
          <a:p>
            <a:pPr>
              <a:defRPr/>
            </a:pPr>
            <a:r>
              <a:rPr lang="ru-RU" sz="2200" dirty="0">
                <a:latin typeface="+mn-lt"/>
              </a:rPr>
              <a:t>sin</a:t>
            </a:r>
            <a:r>
              <a:rPr lang="ru-RU" sz="2200" baseline="30000" dirty="0">
                <a:latin typeface="+mn-lt"/>
              </a:rPr>
              <a:t>2</a:t>
            </a:r>
            <a:r>
              <a:rPr lang="ru-RU" sz="2200" dirty="0">
                <a:latin typeface="+mn-lt"/>
              </a:rPr>
              <a:t> x +4cos x – 3 = 0</a:t>
            </a:r>
          </a:p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 </a:t>
            </a:r>
          </a:p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2 вариант</a:t>
            </a:r>
          </a:p>
          <a:p>
            <a:pPr>
              <a:defRPr/>
            </a:pPr>
            <a:r>
              <a:rPr lang="ru-RU" sz="2200" dirty="0">
                <a:latin typeface="+mn-lt"/>
              </a:rPr>
              <a:t>8sin</a:t>
            </a:r>
            <a:r>
              <a:rPr lang="ru-RU" sz="2200" baseline="30000" dirty="0">
                <a:latin typeface="+mn-lt"/>
              </a:rPr>
              <a:t>2</a:t>
            </a:r>
            <a:r>
              <a:rPr lang="ru-RU" sz="2200" dirty="0">
                <a:latin typeface="+mn-lt"/>
              </a:rPr>
              <a:t> x + </a:t>
            </a:r>
            <a:r>
              <a:rPr lang="ru-RU" sz="2200" dirty="0" err="1">
                <a:latin typeface="+mn-lt"/>
              </a:rPr>
              <a:t>cos</a:t>
            </a:r>
            <a:r>
              <a:rPr lang="ru-RU" sz="2200" dirty="0">
                <a:latin typeface="+mn-lt"/>
              </a:rPr>
              <a:t> x + 1 = 0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50938" y="755650"/>
            <a:ext cx="7743825" cy="576263"/>
          </a:xfrm>
        </p:spPr>
        <p:txBody>
          <a:bodyPr/>
          <a:lstStyle/>
          <a:p>
            <a:r>
              <a:rPr lang="ru-RU" sz="3600" b="1" smtClean="0"/>
              <a:t>Этап рефлексии и оценивания. </a:t>
            </a:r>
            <a:endParaRPr lang="ru-RU" sz="36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7700" y="2195513"/>
          <a:ext cx="8856663" cy="2160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151"/>
                <a:gridCol w="2232167"/>
                <a:gridCol w="2016151"/>
                <a:gridCol w="2592194"/>
              </a:tblGrid>
              <a:tr h="216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Я научился… </a:t>
                      </a:r>
                      <a:endParaRPr lang="ru-RU" sz="2200" dirty="0" smtClean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3.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134" marR="56134" marT="0" marB="0">
                    <a:solidFill>
                      <a:srgbClr val="A6D86E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Я могу научить других….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3.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134" marR="56134" marT="0" marB="0">
                    <a:solidFill>
                      <a:srgbClr val="A6D86E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Я не понял</a:t>
                      </a:r>
                      <a:r>
                        <a:rPr lang="ru-RU" sz="2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3.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134" marR="56134" marT="0" marB="0">
                    <a:solidFill>
                      <a:srgbClr val="A6D86E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В дальнейшем я собираюсь…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3.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134" marR="56134" marT="0" marB="0">
                    <a:solidFill>
                      <a:srgbClr val="A6D86E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684213"/>
            <a:ext cx="8713788" cy="7191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+mn-lt"/>
              </a:rPr>
              <a:t>Домашнее задание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816" y="1763613"/>
            <a:ext cx="8928992" cy="4237057"/>
          </a:xfrm>
          <a:prstGeom prst="rect">
            <a:avLst/>
          </a:prstGeom>
          <a:blipFill rotWithShape="1">
            <a:blip r:embed="rId2" cstate="email"/>
            <a:stretch>
              <a:fillRect l="-819" t="-1439" r="-1911" b="-187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152525" y="827088"/>
            <a:ext cx="7743825" cy="1258887"/>
          </a:xfrm>
        </p:spPr>
        <p:txBody>
          <a:bodyPr/>
          <a:lstStyle/>
          <a:p>
            <a:pPr algn="ctr"/>
            <a:r>
              <a:rPr lang="ru-RU" sz="3600" smtClean="0"/>
              <a:t>Использованные источники информации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008063" y="2266950"/>
            <a:ext cx="7470775" cy="3868738"/>
          </a:xfrm>
        </p:spPr>
        <p:txBody>
          <a:bodyPr/>
          <a:lstStyle/>
          <a:p>
            <a:r>
              <a:rPr lang="ru-RU" sz="2200" smtClean="0"/>
              <a:t>Международный Институт Развития ЭкоПро. Электронная книга  «Копилочка активных методов обучения».</a:t>
            </a:r>
          </a:p>
          <a:p>
            <a:r>
              <a:rPr lang="en-US" sz="2200" smtClean="0">
                <a:hlinkClick r:id="rId2"/>
              </a:rPr>
              <a:t>http://office.microsoft.com/ru-ru/images</a:t>
            </a:r>
            <a:r>
              <a:rPr lang="ru-RU" sz="2200" smtClean="0"/>
              <a:t> (фото на слайдах №20-25, рис. на слайде №4, рис. 3-5 в Приложении1).</a:t>
            </a:r>
          </a:p>
          <a:p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319588" y="1116013"/>
            <a:ext cx="5076825" cy="3271837"/>
          </a:xfrm>
        </p:spPr>
        <p:txBody>
          <a:bodyPr rtlCol="0">
            <a:normAutofit/>
          </a:bodyPr>
          <a:lstStyle/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/>
              <a:t>Чем больше человек будет становиться человеком, </a:t>
            </a:r>
          </a:p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/>
              <a:t>тем меньше он согласится </a:t>
            </a:r>
            <a:endParaRPr lang="ru-RU" sz="2000" dirty="0" smtClean="0"/>
          </a:p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на </a:t>
            </a:r>
            <a:r>
              <a:rPr lang="ru-RU" sz="2000" dirty="0"/>
              <a:t>что-либо иное, </a:t>
            </a:r>
          </a:p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/>
              <a:t>кроме бесконечного и неистребимого </a:t>
            </a:r>
            <a:r>
              <a:rPr lang="ru-RU" sz="2000" dirty="0" smtClean="0"/>
              <a:t>движения </a:t>
            </a:r>
          </a:p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к </a:t>
            </a:r>
            <a:r>
              <a:rPr lang="ru-RU" sz="2000" dirty="0"/>
              <a:t>новому.</a:t>
            </a:r>
          </a:p>
          <a:p>
            <a:pPr marL="75596" indent="0" algn="r" defTabSz="100794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CC"/>
                </a:solidFill>
              </a:rPr>
              <a:t>Пьер Шарден</a:t>
            </a:r>
          </a:p>
          <a:p>
            <a:pPr marL="377979" indent="-302383" defTabSz="1007943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</p:txBody>
      </p:sp>
      <p:pic>
        <p:nvPicPr>
          <p:cNvPr id="8195" name="Picture 4" descr="C:\Users\user\Desktop\220px-Пьер_Тейяр_де_Шарде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38" y="539750"/>
            <a:ext cx="279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9138" y="4056063"/>
            <a:ext cx="2800350" cy="665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000" dirty="0">
                <a:latin typeface="+mn-lt"/>
                <a:ea typeface="Microsoft YaHei" charset="-122"/>
                <a:cs typeface="Times New Roman" pitchFamily="18" charset="0"/>
                <a:hlinkClick r:id="rId4"/>
              </a:rPr>
              <a:t>http://ru.wikipedia.org/wiki/%D2%E5%E9%FF%F0_%E4%E5_%D8%E0%F0%E4%E5%ED,_%CF%FC%E5%F0</a:t>
            </a:r>
            <a:endParaRPr lang="ru-RU" sz="1000" dirty="0">
              <a:latin typeface="+mn-lt"/>
              <a:ea typeface="Microsoft YaHei" charset="-122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1000" dirty="0">
              <a:latin typeface="+mn-lt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6264275" y="5867400"/>
            <a:ext cx="3097213" cy="1123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hlinkClick r:id="rId4"/>
              </a:rPr>
              <a:t>Википедия</a:t>
            </a:r>
            <a:endParaRPr lang="ru-RU" dirty="0"/>
          </a:p>
          <a:p>
            <a:pPr>
              <a:defRPr/>
            </a:pPr>
            <a:r>
              <a:rPr lang="ru-RU" dirty="0">
                <a:hlinkClick r:id="rId5"/>
              </a:rPr>
              <a:t>Энциклопедия </a:t>
            </a:r>
            <a:r>
              <a:rPr lang="ru-RU" dirty="0" err="1">
                <a:hlinkClick r:id="rId5"/>
              </a:rPr>
              <a:t>Кольера</a:t>
            </a:r>
            <a:endParaRPr lang="ru-RU" dirty="0"/>
          </a:p>
          <a:p>
            <a:pPr>
              <a:defRPr/>
            </a:pPr>
            <a:r>
              <a:rPr lang="ru-RU" dirty="0">
                <a:hlinkClick r:id="rId6"/>
              </a:rPr>
              <a:t>УГТУ</a:t>
            </a:r>
            <a:endParaRPr lang="ru-RU" dirty="0"/>
          </a:p>
          <a:p>
            <a:pPr>
              <a:defRPr/>
            </a:pPr>
            <a:r>
              <a:rPr lang="ru-RU" dirty="0" err="1">
                <a:hlinkClick r:id="rId7"/>
              </a:rPr>
              <a:t>Афоризм.ру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788" y="4721225"/>
            <a:ext cx="8961437" cy="1350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+mn-lt"/>
              </a:rPr>
              <a:t>Французский геолог, палеонтолог, философ, священник-иезуит. Создал своего рода синтез католической христианской традиции и современной теории космической эволюции.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8275" y="3687763"/>
            <a:ext cx="1457325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(1881-1955)</a:t>
            </a:r>
          </a:p>
        </p:txBody>
      </p:sp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25525" y="539750"/>
            <a:ext cx="7886700" cy="792163"/>
          </a:xfrm>
        </p:spPr>
        <p:txBody>
          <a:bodyPr/>
          <a:lstStyle/>
          <a:p>
            <a:pPr algn="ctr" eaLnBrk="1" hangingPunct="1"/>
            <a:r>
              <a:rPr lang="ru-RU" sz="3600" smtClean="0">
                <a:cs typeface="Times New Roman" pitchFamily="18" charset="0"/>
              </a:rPr>
              <a:t>Дерево ожиданий</a:t>
            </a:r>
          </a:p>
        </p:txBody>
      </p:sp>
      <p:pic>
        <p:nvPicPr>
          <p:cNvPr id="9219" name="Объект 3" descr="C:\Users\user\Downloads\MC90043729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08513" y="1292225"/>
            <a:ext cx="4824412" cy="5761038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803650" y="7019925"/>
            <a:ext cx="3024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u="sng">
                <a:latin typeface="Times New Roman" pitchFamily="18" charset="0"/>
                <a:cs typeface="Times New Roman" pitchFamily="18" charset="0"/>
                <a:hlinkClick r:id="rId4"/>
              </a:rPr>
              <a:t>http://office.microsoft.com</a:t>
            </a:r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Рисунок 5" descr="C:\Users\user\Downloads\MC90044170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0300" y="4387850"/>
            <a:ext cx="12811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C:\Users\user\Downloads\MC90044170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1438" y="3186113"/>
            <a:ext cx="12811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C:\Users\user\Downloads\MC90044170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3550" y="1746250"/>
            <a:ext cx="12827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9" descr="C:\Users\user\Downloads\MC9004369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4049">
            <a:off x="4489450" y="2835275"/>
            <a:ext cx="12176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0" descr="C:\Users\user\Downloads\MC9004369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16800" y="2147888"/>
            <a:ext cx="12160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2" descr="C:\Users\user\Downloads\MC9004369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14950" y="4459288"/>
            <a:ext cx="12176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7700" y="1258888"/>
            <a:ext cx="8424863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Тригонометрические уравнения, </a:t>
            </a:r>
          </a:p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сводящиеся к квадратным.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2141538"/>
            <a:ext cx="3313113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atin typeface="+mn-lt"/>
              </a:rPr>
              <a:t>Хочу узнать: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2808288"/>
            <a:ext cx="3960813" cy="2611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Как отличить от других?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Как решать?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Кто придумал алгоритм решения?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Сколько корней может быть?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450" y="2279650"/>
            <a:ext cx="287338" cy="40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788" y="3614738"/>
            <a:ext cx="504825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925" y="4846638"/>
            <a:ext cx="60325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4113" y="3279775"/>
            <a:ext cx="446087" cy="40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4</a:t>
            </a:r>
          </a:p>
        </p:txBody>
      </p:sp>
      <p:sp>
        <p:nvSpPr>
          <p:cNvPr id="20" name="Управляющая кнопка: домой 19">
            <a:hlinkClick r:id="rId8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7700" y="6875463"/>
            <a:ext cx="315595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Внимание: триггеры!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841875" y="1258888"/>
            <a:ext cx="4660900" cy="2378075"/>
          </a:xfrm>
        </p:spPr>
        <p:txBody>
          <a:bodyPr/>
          <a:lstStyle/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/>
              <a:t>Если знания человека в беспорядочном состоянии, то чем больше их у него, тем сильнее расстраивается его мышление.</a:t>
            </a:r>
          </a:p>
          <a:p>
            <a:pPr marL="74613" indent="0" algn="r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00CC"/>
                </a:solidFill>
              </a:rPr>
              <a:t>Герберт Спенсер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9900" y="4094163"/>
            <a:ext cx="3959225" cy="1381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a typeface="Microsoft YaHei" charset="-122"/>
                <a:hlinkClick r:id="rId2"/>
              </a:rPr>
              <a:t>Википедия</a:t>
            </a:r>
            <a:endParaRPr lang="ru-RU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dirty="0">
                <a:ea typeface="Microsoft YaHei" charset="-122"/>
                <a:hlinkClick r:id="rId3"/>
              </a:rPr>
              <a:t>БСЭ</a:t>
            </a:r>
            <a:endParaRPr lang="ru-RU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dirty="0">
                <a:ea typeface="Microsoft YaHei" charset="-122"/>
                <a:hlinkClick r:id="rId4"/>
              </a:rPr>
              <a:t>Энциклопедический словарь Ф.А. Брокгауза и И.А. </a:t>
            </a:r>
            <a:r>
              <a:rPr lang="ru-RU" dirty="0" err="1">
                <a:ea typeface="Microsoft YaHei" charset="-122"/>
                <a:hlinkClick r:id="rId4"/>
              </a:rPr>
              <a:t>Ефрона</a:t>
            </a:r>
            <a:endParaRPr lang="ru-RU" dirty="0"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ru-RU" dirty="0">
              <a:ea typeface="Microsoft YaHei" charset="-122"/>
            </a:endParaRPr>
          </a:p>
        </p:txBody>
      </p:sp>
      <p:pic>
        <p:nvPicPr>
          <p:cNvPr id="10244" name="Picture 2" descr="C:\Users\user\Desktop\200px-Herbert_Spenc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" y="547688"/>
            <a:ext cx="295116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8650" y="5108575"/>
            <a:ext cx="3384550" cy="377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000" dirty="0">
                <a:latin typeface="+mn-lt"/>
                <a:ea typeface="Microsoft YaHei" charset="-122"/>
                <a:cs typeface="Times New Roman" pitchFamily="18" charset="0"/>
              </a:rPr>
              <a:t>http://ru.wikipedia.org/wiki/%D1%EF%E5%ED%F1%E5%F0,_%C3%E5%F0%E1%E5%F0%F2</a:t>
            </a:r>
            <a:endParaRPr lang="ru-RU" sz="1000" dirty="0">
              <a:latin typeface="+mn-lt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5724525"/>
            <a:ext cx="8901113" cy="722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+mn-lt"/>
              </a:rPr>
              <a:t>Английский философ и социолог, один из родоначальников </a:t>
            </a:r>
            <a:r>
              <a:rPr lang="ru-RU" sz="2200" dirty="0">
                <a:latin typeface="+mn-lt"/>
                <a:hlinkClick r:id="rId6"/>
              </a:rPr>
              <a:t>позитивизма</a:t>
            </a:r>
            <a:r>
              <a:rPr lang="ru-RU" sz="2200" dirty="0">
                <a:latin typeface="+mn-lt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2525" y="4759325"/>
            <a:ext cx="1674813" cy="34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(1820 —1903)</a:t>
            </a: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6263" y="684213"/>
            <a:ext cx="8928100" cy="7191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Вспомним главное…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31800" y="1547813"/>
            <a:ext cx="9001125" cy="1727200"/>
          </a:xfrm>
        </p:spPr>
        <p:txBody>
          <a:bodyPr/>
          <a:lstStyle/>
          <a:p>
            <a:pPr marL="74613" indent="0" eaLnBrk="1" hangingPunct="1">
              <a:buFont typeface="Wingdings 2" pitchFamily="18" charset="2"/>
              <a:buNone/>
            </a:pPr>
            <a:r>
              <a:rPr lang="ru-RU" sz="2200" smtClean="0">
                <a:cs typeface="Times New Roman" pitchFamily="18" charset="0"/>
              </a:rPr>
              <a:t>- </a:t>
            </a:r>
            <a:r>
              <a:rPr lang="ru-RU" sz="2200" smtClean="0">
                <a:solidFill>
                  <a:srgbClr val="0000CC"/>
                </a:solidFill>
                <a:cs typeface="Times New Roman" pitchFamily="18" charset="0"/>
              </a:rPr>
              <a:t>При каких значениях а имеют смысл выражения:</a:t>
            </a:r>
          </a:p>
          <a:p>
            <a:pPr marL="74613" indent="0" eaLnBrk="1" hangingPunct="1">
              <a:buFont typeface="Wingdings 2" pitchFamily="18" charset="2"/>
              <a:buNone/>
            </a:pPr>
            <a:endParaRPr lang="ru-RU" sz="2200" smtClean="0">
              <a:cs typeface="Times New Roman" pitchFamily="18" charset="0"/>
            </a:endParaRPr>
          </a:p>
          <a:p>
            <a:pPr marL="74613" indent="0" eaLnBrk="1" hangingPunct="1">
              <a:buFont typeface="Wingdings 2" pitchFamily="18" charset="2"/>
              <a:buNone/>
            </a:pPr>
            <a:endParaRPr lang="ru-RU" sz="220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4325" y="3168650"/>
            <a:ext cx="1549400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Times New Roman" pitchFamily="18" charset="0"/>
              </a:rPr>
              <a:t>arc</a:t>
            </a:r>
            <a:r>
              <a:rPr lang="ru-RU" sz="2200" dirty="0">
                <a:latin typeface="+mn-lt"/>
                <a:cs typeface="Times New Roman" pitchFamily="18" charset="0"/>
              </a:rPr>
              <a:t>с</a:t>
            </a:r>
            <a:r>
              <a:rPr lang="en-US" sz="2200" dirty="0" err="1">
                <a:latin typeface="+mn-lt"/>
                <a:cs typeface="Times New Roman" pitchFamily="18" charset="0"/>
              </a:rPr>
              <a:t>os</a:t>
            </a:r>
            <a:r>
              <a:rPr lang="en-US" sz="2200" dirty="0">
                <a:latin typeface="+mn-lt"/>
                <a:cs typeface="Times New Roman" pitchFamily="18" charset="0"/>
              </a:rPr>
              <a:t> a; </a:t>
            </a:r>
            <a:endParaRPr lang="ru-RU" sz="22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4325" y="3814763"/>
            <a:ext cx="1279525" cy="407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err="1">
                <a:latin typeface="+mn-lt"/>
                <a:cs typeface="Times New Roman" pitchFamily="18" charset="0"/>
              </a:rPr>
              <a:t>arctg</a:t>
            </a:r>
            <a:r>
              <a:rPr lang="en-US" sz="2200" dirty="0">
                <a:latin typeface="+mn-lt"/>
                <a:cs typeface="Times New Roman" pitchFamily="18" charset="0"/>
              </a:rPr>
              <a:t> a;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463" y="4459288"/>
            <a:ext cx="1549400" cy="407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err="1">
                <a:latin typeface="+mn-lt"/>
                <a:cs typeface="Times New Roman" pitchFamily="18" charset="0"/>
              </a:rPr>
              <a:t>arcctg</a:t>
            </a:r>
            <a:r>
              <a:rPr lang="en-US" sz="2200" dirty="0">
                <a:latin typeface="+mn-lt"/>
                <a:cs typeface="Times New Roman" pitchFamily="18" charset="0"/>
              </a:rPr>
              <a:t> a?</a:t>
            </a:r>
            <a:endParaRPr lang="ru-RU" sz="2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9588" y="3811588"/>
            <a:ext cx="1854200" cy="40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 а  - любое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538" y="2393950"/>
            <a:ext cx="185420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-1 ≤ а ≤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538" y="3032125"/>
            <a:ext cx="1854200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-1 ≤ а ≤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9588" y="4459288"/>
            <a:ext cx="1854200" cy="40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 а  - любое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887788" y="2171700"/>
            <a:ext cx="0" cy="32861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73213" y="2428875"/>
            <a:ext cx="1485900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5596" defTabSz="1007943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err="1">
                <a:latin typeface="+mn-lt"/>
                <a:cs typeface="Times New Roman" pitchFamily="18" charset="0"/>
              </a:rPr>
              <a:t>arcsin</a:t>
            </a:r>
            <a:r>
              <a:rPr lang="en-US" sz="2200" dirty="0">
                <a:latin typeface="+mn-lt"/>
                <a:cs typeface="Times New Roman" pitchFamily="18" charset="0"/>
              </a:rPr>
              <a:t> a; </a:t>
            </a:r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7700" y="6875463"/>
            <a:ext cx="315595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Внимание: триггеры!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6263" y="684213"/>
            <a:ext cx="8928100" cy="7191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Вспомним главное…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19588" y="2916238"/>
            <a:ext cx="0" cy="36734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833" y="3275013"/>
            <a:ext cx="3240360" cy="3589381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3033" y="3312828"/>
            <a:ext cx="3312368" cy="3597844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28950" y="3533084"/>
            <a:ext cx="810090" cy="515141"/>
          </a:xfrm>
          <a:prstGeom prst="rect">
            <a:avLst/>
          </a:prstGeom>
          <a:blipFill rotWithShape="1">
            <a:blip r:embed="rId5" cstate="email"/>
            <a:stretch>
              <a:fillRect l="-9023" t="-7143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3259" y="4355901"/>
            <a:ext cx="810090" cy="515141"/>
          </a:xfrm>
          <a:prstGeom prst="rect">
            <a:avLst/>
          </a:prstGeom>
          <a:blipFill rotWithShape="1">
            <a:blip r:embed="rId6" cstate="email"/>
            <a:stretch>
              <a:fillRect l="-9848" t="-7143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8434" y="5292005"/>
            <a:ext cx="810090" cy="515141"/>
          </a:xfrm>
          <a:prstGeom prst="rect">
            <a:avLst/>
          </a:prstGeom>
          <a:blipFill rotWithShape="1">
            <a:blip r:embed="rId7" cstate="email"/>
            <a:stretch>
              <a:fillRect l="-9774" t="-7059" b="-588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8434" y="6314075"/>
            <a:ext cx="810090" cy="552011"/>
          </a:xfrm>
          <a:prstGeom prst="rect">
            <a:avLst/>
          </a:prstGeom>
          <a:blipFill rotWithShape="1">
            <a:blip r:embed="rId8" cstate="email"/>
            <a:stretch>
              <a:fillRect l="-9774" b="-6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2480" y="3482455"/>
            <a:ext cx="810090" cy="515141"/>
          </a:xfrm>
          <a:prstGeom prst="rect">
            <a:avLst/>
          </a:prstGeom>
          <a:blipFill rotWithShape="1">
            <a:blip r:embed="rId9" cstate="email"/>
            <a:stretch>
              <a:fillRect l="-9774" t="-7059" b="-588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800" y="4344988"/>
            <a:ext cx="3357563" cy="40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 не существует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44541" y="4912539"/>
            <a:ext cx="810090" cy="515141"/>
          </a:xfrm>
          <a:prstGeom prst="rect">
            <a:avLst/>
          </a:prstGeom>
          <a:blipFill rotWithShape="1">
            <a:blip r:embed="rId10" cstate="email"/>
            <a:stretch>
              <a:fillRect l="-9774" t="-7143" b="-71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3116" y="5701975"/>
            <a:ext cx="1355547" cy="539187"/>
          </a:xfrm>
          <a:prstGeom prst="rect">
            <a:avLst/>
          </a:prstGeom>
          <a:blipFill rotWithShape="1">
            <a:blip r:embed="rId11" cstate="email"/>
            <a:stretch>
              <a:fillRect l="-5381" b="-786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6503988"/>
            <a:ext cx="3355975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 не существует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4250" y="2098675"/>
            <a:ext cx="2711450" cy="40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0000CC"/>
                </a:solidFill>
                <a:latin typeface="+mn-lt"/>
              </a:rPr>
              <a:t>- Вычислите: </a:t>
            </a:r>
          </a:p>
        </p:txBody>
      </p:sp>
      <p:sp>
        <p:nvSpPr>
          <p:cNvPr id="28" name="Управляющая кнопка: домой 27">
            <a:hlinkClick r:id="rId12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928100" cy="6477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Вспомним главное…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725" y="3995738"/>
            <a:ext cx="8856663" cy="2925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Дайте определение тригонометрического уравнения.</a:t>
            </a:r>
            <a:endParaRPr lang="en-US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Сколько корней может иметь тригонометрическое уравнение?</a:t>
            </a:r>
            <a:endParaRPr lang="en-US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200" dirty="0">
                <a:latin typeface="+mn-lt"/>
              </a:rPr>
              <a:t>Что такое простейшие тригонометрические уравнения?</a:t>
            </a:r>
            <a:endParaRPr lang="en-US" sz="2200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r>
              <a:rPr lang="ru-RU" sz="2200" dirty="0">
                <a:latin typeface="+mn-lt"/>
              </a:rPr>
              <a:t>- Что значит, решить простейшее тригонометрическое уравнение?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963" y="1612900"/>
            <a:ext cx="3241675" cy="406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- </a:t>
            </a:r>
            <a:r>
              <a:rPr lang="ru-RU" sz="2200" dirty="0">
                <a:solidFill>
                  <a:srgbClr val="0000CC"/>
                </a:solidFill>
                <a:latin typeface="+mn-lt"/>
              </a:rPr>
              <a:t>Продолжите запись: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603" y="2267669"/>
            <a:ext cx="5038725" cy="1351652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1667" y="2265104"/>
            <a:ext cx="4667792" cy="1036822"/>
          </a:xfrm>
          <a:prstGeom prst="rect">
            <a:avLst/>
          </a:prstGeom>
          <a:blipFill rotWithShape="1">
            <a:blip r:embed="rId4" cstate="email"/>
            <a:stretch>
              <a:fillRect l="-522" b="-588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30713" y="2054225"/>
            <a:ext cx="0" cy="14589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87144" y="2265104"/>
            <a:ext cx="1499641" cy="407163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5612" y="2894763"/>
            <a:ext cx="1910395" cy="407163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7495" y="2275564"/>
            <a:ext cx="1336135" cy="407163"/>
          </a:xfrm>
          <a:prstGeom prst="rect">
            <a:avLst/>
          </a:prstGeom>
          <a:blipFill rotWithShape="1">
            <a:blip r:embed="rId7" cstate="email"/>
            <a:stretch>
              <a:fillRect b="-1641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6655" y="2888671"/>
            <a:ext cx="1819024" cy="407163"/>
          </a:xfrm>
          <a:prstGeom prst="rect">
            <a:avLst/>
          </a:prstGeom>
          <a:blipFill rotWithShape="1">
            <a:blip r:embed="rId8" cstate="email"/>
            <a:stretch>
              <a:fillRect b="-1641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6263" y="755650"/>
            <a:ext cx="8856662" cy="126047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Простейшие тригонометрические уравнения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2163" y="2484438"/>
          <a:ext cx="8496300" cy="27352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074"/>
                <a:gridCol w="2304081"/>
                <a:gridCol w="2088074"/>
                <a:gridCol w="2016071"/>
              </a:tblGrid>
              <a:tr h="935748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dirty="0" smtClean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92D05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dirty="0" smtClean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26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</a:tr>
              <a:tr h="935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dirty="0" smtClean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92D05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0" dirty="0" smtClean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</a:tr>
              <a:tr h="86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92D05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0" i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FFCC66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2525" y="2843213"/>
            <a:ext cx="1268413" cy="446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>
                <a:solidFill>
                  <a:srgbClr val="0000CC"/>
                </a:solidFill>
                <a:latin typeface="+mn-lt"/>
              </a:rPr>
              <a:t>sin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0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0463" y="3708400"/>
            <a:ext cx="1268412" cy="444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>
                <a:solidFill>
                  <a:srgbClr val="0000CC"/>
                </a:solidFill>
                <a:latin typeface="+mn-lt"/>
              </a:rPr>
              <a:t>sin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1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557713"/>
            <a:ext cx="1466850" cy="446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>
                <a:solidFill>
                  <a:srgbClr val="0000CC"/>
                </a:solidFill>
                <a:latin typeface="+mn-lt"/>
              </a:rPr>
              <a:t>sin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- 1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2525" y="2814638"/>
            <a:ext cx="514350" cy="446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l-GR" sz="2200" dirty="0">
                <a:solidFill>
                  <a:srgbClr val="0000CC"/>
                </a:solidFill>
                <a:latin typeface="+mn-lt"/>
              </a:rPr>
              <a:t>π</a:t>
            </a:r>
            <a:r>
              <a:rPr lang="en-US" sz="2200" dirty="0">
                <a:solidFill>
                  <a:srgbClr val="0000CC"/>
                </a:solidFill>
                <a:latin typeface="+mn-lt"/>
              </a:rPr>
              <a:t>k</a:t>
            </a:r>
            <a:endParaRPr lang="ru-RU" sz="2200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4490" y="3628897"/>
            <a:ext cx="1273490" cy="603691"/>
          </a:xfrm>
          <a:prstGeom prst="rect">
            <a:avLst/>
          </a:prstGeom>
          <a:blipFill rotWithShape="1">
            <a:blip r:embed="rId3" cstate="email"/>
            <a:stretch>
              <a:fillRect b="-303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2628" y="4479179"/>
            <a:ext cx="1366464" cy="603691"/>
          </a:xfrm>
          <a:prstGeom prst="rect">
            <a:avLst/>
          </a:prstGeom>
          <a:blipFill rotWithShape="1">
            <a:blip r:embed="rId4" cstate="email"/>
            <a:stretch>
              <a:fillRect r="-889" b="-707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78463" y="2843213"/>
            <a:ext cx="1392237" cy="446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err="1">
                <a:solidFill>
                  <a:srgbClr val="0000CC"/>
                </a:solidFill>
                <a:latin typeface="+mn-lt"/>
              </a:rPr>
              <a:t>cos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0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8463" y="3786188"/>
            <a:ext cx="1392237" cy="446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err="1">
                <a:solidFill>
                  <a:srgbClr val="0000CC"/>
                </a:solidFill>
                <a:latin typeface="+mn-lt"/>
              </a:rPr>
              <a:t>cos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1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1150" y="4711700"/>
            <a:ext cx="1590675" cy="444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err="1">
                <a:solidFill>
                  <a:srgbClr val="0000CC"/>
                </a:solidFill>
                <a:latin typeface="+mn-lt"/>
              </a:rPr>
              <a:t>cos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 x =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- 1</a:t>
            </a:r>
            <a:endParaRPr lang="ru-RU" sz="2200" b="1" dirty="0">
              <a:solidFill>
                <a:srgbClr val="0000CC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04608" y="2563453"/>
            <a:ext cx="1085938" cy="753924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" name="Прямоугольник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86741" y="3572632"/>
            <a:ext cx="721672" cy="472694"/>
          </a:xfrm>
          <a:prstGeom prst="rect">
            <a:avLst/>
          </a:prstGeom>
          <a:blipFill rotWithShape="1">
            <a:blip r:embed="rId6" cstate="email"/>
            <a:stretch>
              <a:fillRect l="-169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9" name="Прямоугольник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87588" y="4522472"/>
            <a:ext cx="1319978" cy="447045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9513888" y="6991350"/>
            <a:ext cx="566737" cy="561975"/>
          </a:xfrm>
          <a:prstGeom prst="actionButtonHome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7700" y="6875463"/>
            <a:ext cx="3155950" cy="350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Внимание: триггеры!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1203</Words>
  <Application>Microsoft Office PowerPoint</Application>
  <PresentationFormat>Произвольный</PresentationFormat>
  <Paragraphs>314</Paragraphs>
  <Slides>29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Microsoft YaHei</vt:lpstr>
      <vt:lpstr>Times New Roman</vt:lpstr>
      <vt:lpstr>Century Gothic</vt:lpstr>
      <vt:lpstr>Wingdings 2</vt:lpstr>
      <vt:lpstr>Calibri</vt:lpstr>
      <vt:lpstr>Тема Office</vt:lpstr>
      <vt:lpstr>Остин</vt:lpstr>
      <vt:lpstr>Всероссийский фестиваль педагогических идей «Открытый урок» </vt:lpstr>
      <vt:lpstr>Содержание</vt:lpstr>
      <vt:lpstr>Слайд 3</vt:lpstr>
      <vt:lpstr>Дерево ожиданий</vt:lpstr>
      <vt:lpstr>Слайд 5</vt:lpstr>
      <vt:lpstr>Вспомним главное…</vt:lpstr>
      <vt:lpstr>Вспомним главное…</vt:lpstr>
      <vt:lpstr>Вспомним главное…</vt:lpstr>
      <vt:lpstr>Простейшие тригонометрические уравнения</vt:lpstr>
      <vt:lpstr>Простейшие тригонометрические уравнения</vt:lpstr>
      <vt:lpstr>Самостоятельная работа</vt:lpstr>
      <vt:lpstr>Самостоятельная работа. Ответы.</vt:lpstr>
      <vt:lpstr>Слайд 13</vt:lpstr>
      <vt:lpstr>Тригонометрические уравнения, сводящиеся к  квадратным.</vt:lpstr>
      <vt:lpstr>Алгоритм решения</vt:lpstr>
      <vt:lpstr>Пример №1</vt:lpstr>
      <vt:lpstr>Пример №2</vt:lpstr>
      <vt:lpstr>Пример № 3</vt:lpstr>
      <vt:lpstr>Релаксация.</vt:lpstr>
      <vt:lpstr>Слайд 20</vt:lpstr>
      <vt:lpstr>Слайд 21</vt:lpstr>
      <vt:lpstr>Слайд 22</vt:lpstr>
      <vt:lpstr>Слайд 23</vt:lpstr>
      <vt:lpstr>Слайд 24</vt:lpstr>
      <vt:lpstr>Слайд 25</vt:lpstr>
      <vt:lpstr>Самостоятельная работа. Ответы</vt:lpstr>
      <vt:lpstr>Этап рефлексии и оценивания. </vt:lpstr>
      <vt:lpstr>Домашнее задание</vt:lpstr>
      <vt:lpstr>Использованные 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урок-2013 </dc:title>
  <cp:lastModifiedBy>revaz</cp:lastModifiedBy>
  <cp:revision>162</cp:revision>
  <cp:lastPrinted>1601-01-01T00:00:00Z</cp:lastPrinted>
  <dcterms:created xsi:type="dcterms:W3CDTF">2012-11-18T17:18:10Z</dcterms:created>
  <dcterms:modified xsi:type="dcterms:W3CDTF">2013-03-03T19:20:31Z</dcterms:modified>
</cp:coreProperties>
</file>