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8" r:id="rId4"/>
    <p:sldId id="277" r:id="rId5"/>
    <p:sldId id="276" r:id="rId6"/>
    <p:sldId id="259" r:id="rId7"/>
    <p:sldId id="269" r:id="rId8"/>
    <p:sldId id="266" r:id="rId9"/>
    <p:sldId id="260" r:id="rId10"/>
    <p:sldId id="268" r:id="rId11"/>
    <p:sldId id="270" r:id="rId12"/>
    <p:sldId id="274" r:id="rId13"/>
    <p:sldId id="273" r:id="rId14"/>
    <p:sldId id="271" r:id="rId15"/>
    <p:sldId id="27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6600"/>
    <a:srgbClr val="004F8A"/>
    <a:srgbClr val="008000"/>
    <a:srgbClr val="996633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7" autoAdjust="0"/>
    <p:restoredTop sz="94667" autoAdjust="0"/>
  </p:normalViewPr>
  <p:slideViewPr>
    <p:cSldViewPr>
      <p:cViewPr>
        <p:scale>
          <a:sx n="70" d="100"/>
          <a:sy n="70" d="100"/>
        </p:scale>
        <p:origin x="-6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F642D-4D54-4D64-B8C6-EE4A93231539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E48C-52BF-482C-8E35-6ED438024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573DF-1686-4ED8-88BF-06D1D699D890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C267E-FE55-4EEF-9199-0F1875C26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FA8D4-E318-4EC5-8E5D-C954D7FE4472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23C78-8DF8-4D3E-9203-DF39A2658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E4B39-9C90-4133-91CB-877B48EA5675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629A4-7F4F-4CD8-A447-529E681F1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338F9-7A22-4C7F-AC18-E932571B6807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D6A88-AE8F-49CB-A6A1-1F8600928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8C54F-7CE1-4B8F-9762-42507AE7B02F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FD91A-775F-4E3F-89F3-981879206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30144-8F64-401C-B325-D9F363C50BB1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7E6CA-7865-469A-845A-A3AD34BFA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8CCF3-748D-4817-93A1-C419EEBBEECC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842D-DE21-4A4B-89B5-D58F09B11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CA799-2E6C-4617-A655-ECC0B12941B0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615DF-3DD5-42D9-874F-00ADF38FA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48253-700C-459A-810E-27FC43DD921A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046F-DB5C-4AA3-87A0-28BC60D56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407B3-1AED-4E92-AAAA-3A8D43178D06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30BED-6BF3-4253-B07C-6469D71A7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AB5C46-49D3-4238-8AA1-0343BAAEE79B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6BE7D6-158A-4F98-B155-96C0C2ABB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3" r:id="rId2"/>
    <p:sldLayoutId id="2147483752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53" r:id="rId9"/>
    <p:sldLayoutId id="2147483749" r:id="rId10"/>
    <p:sldLayoutId id="21474837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gif"/><Relationship Id="rId13" Type="http://schemas.openxmlformats.org/officeDocument/2006/relationships/image" Target="../media/image71.gif"/><Relationship Id="rId18" Type="http://schemas.openxmlformats.org/officeDocument/2006/relationships/image" Target="../media/image76.gif"/><Relationship Id="rId3" Type="http://schemas.openxmlformats.org/officeDocument/2006/relationships/image" Target="../media/image61.gif"/><Relationship Id="rId21" Type="http://schemas.openxmlformats.org/officeDocument/2006/relationships/image" Target="../media/image79.gif"/><Relationship Id="rId7" Type="http://schemas.openxmlformats.org/officeDocument/2006/relationships/image" Target="../media/image65.gif"/><Relationship Id="rId12" Type="http://schemas.openxmlformats.org/officeDocument/2006/relationships/image" Target="../media/image70.gif"/><Relationship Id="rId17" Type="http://schemas.openxmlformats.org/officeDocument/2006/relationships/image" Target="../media/image75.gif"/><Relationship Id="rId2" Type="http://schemas.openxmlformats.org/officeDocument/2006/relationships/image" Target="../media/image60.gif"/><Relationship Id="rId16" Type="http://schemas.openxmlformats.org/officeDocument/2006/relationships/image" Target="../media/image74.gif"/><Relationship Id="rId20" Type="http://schemas.openxmlformats.org/officeDocument/2006/relationships/image" Target="../media/image78.g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4.gif"/><Relationship Id="rId11" Type="http://schemas.openxmlformats.org/officeDocument/2006/relationships/image" Target="../media/image69.gif"/><Relationship Id="rId5" Type="http://schemas.openxmlformats.org/officeDocument/2006/relationships/image" Target="../media/image63.gif"/><Relationship Id="rId15" Type="http://schemas.openxmlformats.org/officeDocument/2006/relationships/image" Target="../media/image73.gif"/><Relationship Id="rId10" Type="http://schemas.openxmlformats.org/officeDocument/2006/relationships/image" Target="../media/image68.gif"/><Relationship Id="rId19" Type="http://schemas.openxmlformats.org/officeDocument/2006/relationships/image" Target="../media/image77.gif"/><Relationship Id="rId4" Type="http://schemas.openxmlformats.org/officeDocument/2006/relationships/image" Target="../media/image62.png"/><Relationship Id="rId9" Type="http://schemas.openxmlformats.org/officeDocument/2006/relationships/image" Target="../media/image67.gif"/><Relationship Id="rId14" Type="http://schemas.openxmlformats.org/officeDocument/2006/relationships/image" Target="../media/image72.gif"/><Relationship Id="rId22" Type="http://schemas.openxmlformats.org/officeDocument/2006/relationships/image" Target="../media/image8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6.gif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wmf"/><Relationship Id="rId5" Type="http://schemas.openxmlformats.org/officeDocument/2006/relationships/image" Target="../media/image24.pn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slide" Target="slide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slide" Target="slide6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0"/>
          <p:cNvPicPr>
            <a:picLocks noGrp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425870">
            <a:off x="2863850" y="1282700"/>
            <a:ext cx="5964238" cy="3933825"/>
          </a:xfrm>
          <a:noFill/>
          <a:ln w="9525">
            <a:noFill/>
            <a:miter lim="800000"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52" y="1142984"/>
            <a:ext cx="8572528" cy="7143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УДИВИТЕЛЬНЫЙ  МЯЧ </a:t>
            </a:r>
            <a:r>
              <a:rPr lang="ru-RU" sz="4400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</a:t>
            </a:r>
            <a:br>
              <a:rPr lang="ru-RU" sz="4400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</a:t>
            </a:r>
            <a:r>
              <a:rPr lang="ru-RU" sz="6000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ФИТБОЛ</a:t>
            </a:r>
            <a:endParaRPr lang="ru-RU" sz="4800" spc="3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142976" y="5500702"/>
            <a:ext cx="4857784" cy="100013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Презентацию подготовила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учитель физической культуры ГБОУ СОШ №932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Князева Виктория Викторовна</a:t>
            </a:r>
            <a:endParaRPr lang="ru-RU" sz="14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1571612"/>
            <a:ext cx="2786082" cy="30777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Содержание: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Arial" pitchFamily="34" charset="0"/>
                <a:cs typeface="Arial" pitchFamily="34" charset="0"/>
                <a:hlinkClick r:id="rId3" action="ppaction://hlinksldjump"/>
              </a:rPr>
              <a:t>История </a:t>
            </a:r>
            <a:r>
              <a:rPr lang="ru-RU" dirty="0" err="1">
                <a:latin typeface="Arial" pitchFamily="34" charset="0"/>
                <a:cs typeface="Arial" pitchFamily="34" charset="0"/>
                <a:hlinkClick r:id="rId3" action="ppaction://hlinksldjump"/>
              </a:rPr>
              <a:t>фитбола</a:t>
            </a:r>
            <a:r>
              <a:rPr lang="ru-RU" dirty="0">
                <a:latin typeface="Arial" pitchFamily="34" charset="0"/>
                <a:cs typeface="Arial" pitchFamily="34" charset="0"/>
                <a:hlinkClick r:id="rId3" action="ppaction://hlinksldjump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Arial" pitchFamily="34" charset="0"/>
                <a:cs typeface="Arial" pitchFamily="34" charset="0"/>
                <a:hlinkClick r:id="rId4" action="ppaction://hlinksldjump"/>
              </a:rPr>
              <a:t>Чем полезен </a:t>
            </a:r>
            <a:r>
              <a:rPr lang="ru-RU" dirty="0" err="1">
                <a:latin typeface="Arial" pitchFamily="34" charset="0"/>
                <a:cs typeface="Arial" pitchFamily="34" charset="0"/>
                <a:hlinkClick r:id="rId4" action="ppaction://hlinksldjump"/>
              </a:rPr>
              <a:t>фитбол</a:t>
            </a:r>
            <a:r>
              <a:rPr lang="ru-RU" dirty="0">
                <a:latin typeface="Arial" pitchFamily="34" charset="0"/>
                <a:cs typeface="Arial" pitchFamily="34" charset="0"/>
                <a:hlinkClick r:id="rId4" action="ppaction://hlinksldjump"/>
              </a:rPr>
              <a:t>?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Arial" pitchFamily="34" charset="0"/>
                <a:cs typeface="Arial" pitchFamily="34" charset="0"/>
                <a:hlinkClick r:id="rId5" action="ppaction://hlinksldjump"/>
              </a:rPr>
              <a:t>Выбор </a:t>
            </a:r>
            <a:r>
              <a:rPr lang="ru-RU" dirty="0" err="1">
                <a:latin typeface="Arial" pitchFamily="34" charset="0"/>
                <a:cs typeface="Arial" pitchFamily="34" charset="0"/>
                <a:hlinkClick r:id="rId5" action="ppaction://hlinksldjump"/>
              </a:rPr>
              <a:t>фитбола</a:t>
            </a:r>
            <a:r>
              <a:rPr lang="ru-RU" dirty="0">
                <a:latin typeface="Arial" pitchFamily="34" charset="0"/>
                <a:cs typeface="Arial" pitchFamily="34" charset="0"/>
                <a:hlinkClick r:id="rId5" action="ppaction://hlinksldjump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Arial" pitchFamily="34" charset="0"/>
                <a:cs typeface="Arial" pitchFamily="34" charset="0"/>
                <a:hlinkClick r:id="rId6" action="ppaction://hlinksldjump"/>
              </a:rPr>
              <a:t>Особенности выполнения упражнений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Arial" pitchFamily="34" charset="0"/>
                <a:cs typeface="Arial" pitchFamily="34" charset="0"/>
                <a:hlinkClick r:id="rId7" action="ppaction://hlinksldjump"/>
              </a:rPr>
              <a:t>Занимаемся ...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2330" y="5857892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ID. 235-315-538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7458433" y="4429132"/>
            <a:ext cx="1328409" cy="166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21299930" rev="0"/>
            </a:camera>
            <a:lightRig rig="threePt" dir="t"/>
          </a:scene3d>
        </p:spPr>
      </p:pic>
      <p:sp>
        <p:nvSpPr>
          <p:cNvPr id="14340" name="Текст 2"/>
          <p:cNvSpPr>
            <a:spLocks noGrp="1"/>
          </p:cNvSpPr>
          <p:nvPr>
            <p:ph type="body" sz="half" idx="2"/>
          </p:nvPr>
        </p:nvSpPr>
        <p:spPr>
          <a:xfrm>
            <a:off x="428625" y="1143000"/>
            <a:ext cx="3214688" cy="4929188"/>
          </a:xfrm>
        </p:spPr>
        <p:txBody>
          <a:bodyPr/>
          <a:lstStyle/>
          <a:p>
            <a:pPr marL="273050" indent="-273050" eaLnBrk="1" hangingPunct="1">
              <a:buClr>
                <a:srgbClr val="004F8A"/>
              </a:buClr>
              <a:buFont typeface="Wingdings" pitchFamily="2" charset="2"/>
              <a:buChar char="Ø"/>
            </a:pPr>
            <a:r>
              <a:rPr lang="ru-RU" sz="1800" smtClean="0">
                <a:latin typeface="Arial" charset="0"/>
                <a:cs typeface="Arial" charset="0"/>
              </a:rPr>
              <a:t>Спина прямая.</a:t>
            </a:r>
          </a:p>
          <a:p>
            <a:pPr marL="273050" indent="-273050" eaLnBrk="1" hangingPunct="1">
              <a:buClr>
                <a:srgbClr val="004F8A"/>
              </a:buClr>
              <a:buFont typeface="Wingdings" pitchFamily="2" charset="2"/>
              <a:buChar char="Ø"/>
            </a:pPr>
            <a:r>
              <a:rPr lang="ru-RU" sz="1800" smtClean="0">
                <a:latin typeface="Arial" charset="0"/>
                <a:cs typeface="Arial" charset="0"/>
              </a:rPr>
              <a:t>Подбородок поднят.</a:t>
            </a:r>
          </a:p>
          <a:p>
            <a:pPr marL="273050" indent="-273050" eaLnBrk="1" hangingPunct="1">
              <a:buClr>
                <a:srgbClr val="004F8A"/>
              </a:buClr>
              <a:buFont typeface="Wingdings" pitchFamily="2" charset="2"/>
              <a:buChar char="Ø"/>
            </a:pPr>
            <a:r>
              <a:rPr lang="ru-RU" sz="1800" smtClean="0">
                <a:latin typeface="Arial" charset="0"/>
                <a:cs typeface="Arial" charset="0"/>
              </a:rPr>
              <a:t>Живот втянут.</a:t>
            </a:r>
          </a:p>
          <a:p>
            <a:pPr marL="273050" indent="-273050" eaLnBrk="1" hangingPunct="1">
              <a:buClr>
                <a:srgbClr val="004F8A"/>
              </a:buClr>
              <a:buFont typeface="Wingdings" pitchFamily="2" charset="2"/>
              <a:buChar char="Ø"/>
            </a:pPr>
            <a:r>
              <a:rPr lang="ru-RU" sz="1800" smtClean="0">
                <a:latin typeface="Arial" charset="0"/>
                <a:cs typeface="Arial" charset="0"/>
              </a:rPr>
              <a:t>Плечи развернуты.</a:t>
            </a:r>
          </a:p>
          <a:p>
            <a:pPr marL="273050" indent="-273050" eaLnBrk="1" hangingPunct="1">
              <a:buClr>
                <a:srgbClr val="004F8A"/>
              </a:buClr>
              <a:buFont typeface="Wingdings" pitchFamily="2" charset="2"/>
              <a:buChar char="Ø"/>
            </a:pPr>
            <a:r>
              <a:rPr lang="ru-RU" sz="1800" smtClean="0">
                <a:latin typeface="Arial" charset="0"/>
                <a:cs typeface="Arial" charset="0"/>
              </a:rPr>
              <a:t>Ноги на ширине плеч согнуты в коленях .</a:t>
            </a:r>
          </a:p>
          <a:p>
            <a:pPr marL="273050" indent="-273050" eaLnBrk="1" hangingPunct="1">
              <a:buClr>
                <a:srgbClr val="004F8A"/>
              </a:buClr>
              <a:buFont typeface="Wingdings" pitchFamily="2" charset="2"/>
              <a:buChar char="Ø"/>
            </a:pPr>
            <a:r>
              <a:rPr lang="ru-RU" sz="1800" smtClean="0">
                <a:latin typeface="Arial" charset="0"/>
                <a:cs typeface="Arial" charset="0"/>
              </a:rPr>
              <a:t>Стопы стоят параллельно и прижаты к полу. </a:t>
            </a:r>
          </a:p>
          <a:p>
            <a:pPr marL="273050" indent="-273050" eaLnBrk="1" hangingPunct="1">
              <a:buClr>
                <a:srgbClr val="004F8A"/>
              </a:buClr>
              <a:buFont typeface="Wingdings" pitchFamily="2" charset="2"/>
              <a:buChar char="Ø"/>
            </a:pPr>
            <a:r>
              <a:rPr lang="ru-RU" sz="1800" smtClean="0">
                <a:latin typeface="Arial" charset="0"/>
                <a:cs typeface="Arial" charset="0"/>
              </a:rPr>
              <a:t>Колени направлены на носки.</a:t>
            </a:r>
          </a:p>
          <a:p>
            <a:pPr marL="273050" indent="-273050" eaLnBrk="1" hangingPunct="1">
              <a:buClr>
                <a:srgbClr val="004F8A"/>
              </a:buClr>
              <a:buFont typeface="Wingdings" pitchFamily="2" charset="2"/>
              <a:buChar char="Ø"/>
            </a:pPr>
            <a:r>
              <a:rPr lang="ru-RU" sz="1800" smtClean="0">
                <a:latin typeface="Arial" charset="0"/>
                <a:cs typeface="Arial" charset="0"/>
              </a:rPr>
              <a:t>Голени расположены в вертикальном положении.</a:t>
            </a:r>
          </a:p>
          <a:p>
            <a:pPr marL="273050" indent="-273050" eaLnBrk="1" hangingPunct="1">
              <a:buClr>
                <a:srgbClr val="004F8A"/>
              </a:buClr>
              <a:buFont typeface="Wingdings" pitchFamily="2" charset="2"/>
              <a:buChar char="Ø"/>
            </a:pPr>
            <a:r>
              <a:rPr lang="ru-RU" sz="1800" smtClean="0">
                <a:latin typeface="Arial" charset="0"/>
                <a:cs typeface="Arial" charset="0"/>
              </a:rPr>
              <a:t>Между бедром и голенью угол 90 градусов.</a:t>
            </a:r>
          </a:p>
          <a:p>
            <a:pPr marL="273050" indent="-273050" eaLnBrk="1" hangingPunct="1">
              <a:buClr>
                <a:srgbClr val="004F8A"/>
              </a:buClr>
              <a:buFont typeface="Wingdings" pitchFamily="2" charset="2"/>
              <a:buChar char="Ø"/>
            </a:pPr>
            <a:r>
              <a:rPr lang="ru-RU" sz="1800" smtClean="0">
                <a:latin typeface="Arial" charset="0"/>
                <a:cs typeface="Arial" charset="0"/>
              </a:rPr>
              <a:t>Макушка тянется вверх.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357166"/>
            <a:ext cx="8072494" cy="687939"/>
          </a:xfrm>
          <a:prstGeom prst="rect">
            <a:avLst/>
          </a:prstGeom>
        </p:spPr>
        <p:txBody>
          <a:bodyPr lIns="45720" rIns="45720"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596" y="142852"/>
            <a:ext cx="8072494" cy="687939"/>
          </a:xfrm>
          <a:prstGeom prst="rect">
            <a:avLst/>
          </a:prstGeom>
        </p:spPr>
        <p:txBody>
          <a:bodyPr lIns="45720" rIns="45720"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Правильная посадка</a:t>
            </a: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4017963" y="1362075"/>
            <a:ext cx="284003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lum bright="20000"/>
          </a:blip>
          <a:srcRect l="11907" t="9112" r="9934"/>
          <a:stretch>
            <a:fillRect/>
          </a:stretch>
        </p:blipFill>
        <p:spPr bwMode="auto">
          <a:xfrm>
            <a:off x="7429520" y="214290"/>
            <a:ext cx="1127417" cy="185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00034" y="571480"/>
            <a:ext cx="8072494" cy="687939"/>
          </a:xfrm>
          <a:prstGeom prst="rect">
            <a:avLst/>
          </a:prstGeom>
        </p:spPr>
        <p:txBody>
          <a:bodyPr lIns="45720" rIns="45720"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ПОДГОТОВКА К ВЫПОЛНЕНИЮ УПРАЖНЕНИЙ</a:t>
            </a:r>
          </a:p>
        </p:txBody>
      </p:sp>
      <p:sp>
        <p:nvSpPr>
          <p:cNvPr id="18435" name="TextBox 6"/>
          <p:cNvSpPr txBox="1">
            <a:spLocks noChangeArrowheads="1"/>
          </p:cNvSpPr>
          <p:nvPr/>
        </p:nvSpPr>
        <p:spPr bwMode="auto">
          <a:xfrm rot="450335">
            <a:off x="3502025" y="1214438"/>
            <a:ext cx="468788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ru-RU" sz="2000" dirty="0">
                <a:latin typeface="Constantia" pitchFamily="18" charset="0"/>
              </a:rPr>
              <a:t>мяч должен находится на ковровом покрытии,</a:t>
            </a:r>
          </a:p>
          <a:p>
            <a:endParaRPr lang="ru-RU" sz="2000" dirty="0">
              <a:latin typeface="Constantia" pitchFamily="18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ru-RU" sz="2000" dirty="0">
                <a:latin typeface="Constantia" pitchFamily="18" charset="0"/>
              </a:rPr>
              <a:t>дистанция между мячами 1,5-2 м друг от друга,</a:t>
            </a:r>
          </a:p>
          <a:p>
            <a:endParaRPr lang="ru-RU" sz="2000" dirty="0">
              <a:latin typeface="Constantia" pitchFamily="18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ru-RU" sz="2000" dirty="0">
                <a:latin typeface="Constantia" pitchFamily="18" charset="0"/>
              </a:rPr>
              <a:t>одежда не должна стеснять движения, обувь не должна скользить,</a:t>
            </a:r>
          </a:p>
          <a:p>
            <a:endParaRPr lang="ru-RU" sz="2000" dirty="0">
              <a:latin typeface="Constantia" pitchFamily="18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ru-RU" sz="2000" dirty="0">
                <a:latin typeface="Constantia" pitchFamily="18" charset="0"/>
              </a:rPr>
              <a:t>снять с одежды и убрать из окружения острые предметы,</a:t>
            </a:r>
          </a:p>
          <a:p>
            <a:endParaRPr lang="ru-RU" sz="2000" dirty="0">
              <a:latin typeface="Constantia" pitchFamily="18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ru-RU" sz="2000" dirty="0">
                <a:latin typeface="Constantia" pitchFamily="18" charset="0"/>
              </a:rPr>
              <a:t>вспомнить приемы </a:t>
            </a:r>
            <a:r>
              <a:rPr lang="ru-RU" sz="2000" dirty="0" err="1">
                <a:latin typeface="Constantia" pitchFamily="18" charset="0"/>
              </a:rPr>
              <a:t>самостраховки</a:t>
            </a:r>
            <a:endParaRPr lang="ru-RU" sz="2000" dirty="0">
              <a:latin typeface="Constantia" pitchFamily="18" charset="0"/>
            </a:endParaRPr>
          </a:p>
          <a:p>
            <a:endParaRPr lang="ru-RU" sz="2000" dirty="0">
              <a:latin typeface="Constantia" pitchFamily="18" charset="0"/>
            </a:endParaRPr>
          </a:p>
          <a:p>
            <a:endParaRPr lang="ru-RU" sz="2000" dirty="0">
              <a:latin typeface="Constantia" pitchFamily="18" charset="0"/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4284663"/>
            <a:ext cx="2376487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3" y="17859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29438" y="214313"/>
            <a:ext cx="1581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75" y="2071688"/>
            <a:ext cx="1116013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Текст 2"/>
          <p:cNvSpPr>
            <a:spLocks noGrp="1"/>
          </p:cNvSpPr>
          <p:nvPr>
            <p:ph type="body" sz="half" idx="2"/>
          </p:nvPr>
        </p:nvSpPr>
        <p:spPr>
          <a:xfrm>
            <a:off x="285750" y="642918"/>
            <a:ext cx="3214688" cy="5643563"/>
          </a:xfrm>
        </p:spPr>
        <p:txBody>
          <a:bodyPr/>
          <a:lstStyle/>
          <a:p>
            <a:pPr eaLnBrk="1" hangingPunct="1"/>
            <a:r>
              <a:rPr lang="ru-RU" sz="1500" b="1" dirty="0" smtClean="0">
                <a:latin typeface="Arial" charset="0"/>
                <a:cs typeface="Arial" charset="0"/>
              </a:rPr>
              <a:t>Первый вариант:</a:t>
            </a:r>
            <a:r>
              <a:rPr lang="ru-RU" sz="1500" dirty="0" smtClean="0">
                <a:latin typeface="Arial" charset="0"/>
                <a:cs typeface="Arial" charset="0"/>
              </a:rPr>
              <a:t>  бег на месте, прыжки на месте, маховые и круговые движения руками, наклоны, приседания; в конце разминки выполните прыжки на скакалке в умеренном темпе от 1 до 3 минут. </a:t>
            </a:r>
          </a:p>
          <a:p>
            <a:pPr eaLnBrk="1" hangingPunct="1"/>
            <a:endParaRPr lang="ru-RU" sz="1500" dirty="0" smtClean="0">
              <a:latin typeface="Arial" charset="0"/>
              <a:cs typeface="Arial" charset="0"/>
            </a:endParaRPr>
          </a:p>
          <a:p>
            <a:pPr eaLnBrk="1" hangingPunct="1"/>
            <a:endParaRPr lang="ru-RU" sz="15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ru-RU" sz="1500" b="1" dirty="0" smtClean="0">
                <a:latin typeface="Arial" charset="0"/>
                <a:cs typeface="Arial" charset="0"/>
              </a:rPr>
              <a:t>Второй вариант:</a:t>
            </a:r>
            <a:r>
              <a:rPr lang="ru-RU" sz="1500" dirty="0" smtClean="0">
                <a:latin typeface="Arial" charset="0"/>
                <a:cs typeface="Arial" charset="0"/>
              </a:rPr>
              <a:t> сидя на мяче, попрыгать на нем 2–3 минуты, не забывая держать спину прямо. Затем, перебирая ногами, обернуться вокруг своей оси сначала по часовой стрелке, потом – против часовой стрелки (8–10 раз). Выполните 10 покачиваний вперед-назад, включая в работу в основном ягодицы и бедра. Завершить разминку медленными покачиваниями бедер (10 раз) из стороны в сторону.</a:t>
            </a:r>
            <a:r>
              <a:rPr lang="ru-RU" sz="1500" b="1" dirty="0" smtClean="0">
                <a:latin typeface="Arial" charset="0"/>
                <a:cs typeface="Arial" charset="0"/>
              </a:rPr>
              <a:t> </a:t>
            </a:r>
            <a:endParaRPr lang="ru-RU" sz="1500" dirty="0" smtClean="0">
              <a:latin typeface="Arial" charset="0"/>
              <a:cs typeface="Arial" charset="0"/>
            </a:endParaRPr>
          </a:p>
          <a:p>
            <a:pPr eaLnBrk="1" hangingPunct="1"/>
            <a:endParaRPr lang="ru-RU" sz="1500" b="1" dirty="0" smtClean="0">
              <a:latin typeface="Arial" charset="0"/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142852"/>
            <a:ext cx="8072494" cy="687939"/>
          </a:xfrm>
          <a:prstGeom prst="rect">
            <a:avLst/>
          </a:prstGeom>
        </p:spPr>
        <p:txBody>
          <a:bodyPr lIns="45720" rIns="4572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             РАЗМИНКА</a:t>
            </a: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3500438" y="5643563"/>
            <a:ext cx="53578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Делайте разминку не менее 5 минут, 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Пока не почувствуете, что мышцы хорошо разогрелись.</a:t>
            </a:r>
          </a:p>
        </p:txBody>
      </p:sp>
      <p:pic>
        <p:nvPicPr>
          <p:cNvPr id="1639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email">
            <a:lum contrast="-10000"/>
          </a:blip>
          <a:srcRect t="7442" b="7442"/>
          <a:stretch>
            <a:fillRect/>
          </a:stretch>
        </p:blipFill>
        <p:spPr>
          <a:xfrm>
            <a:off x="9572625" y="3286125"/>
            <a:ext cx="1300163" cy="1106488"/>
          </a:xfrm>
          <a:noFill/>
          <a:ln w="9525">
            <a:noFill/>
            <a:miter lim="800000"/>
          </a:ln>
        </p:spPr>
      </p:pic>
      <p:pic>
        <p:nvPicPr>
          <p:cNvPr id="1639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358313" y="714375"/>
            <a:ext cx="957262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644188" y="4357688"/>
            <a:ext cx="83820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144125" y="-887413"/>
            <a:ext cx="1366838" cy="177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144000" y="-1181100"/>
            <a:ext cx="11049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857750" y="1346200"/>
            <a:ext cx="1100138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357563" y="2000250"/>
            <a:ext cx="98583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9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9358313" y="4357688"/>
            <a:ext cx="140017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0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357688" y="3286125"/>
            <a:ext cx="962025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1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215188" y="1714500"/>
            <a:ext cx="1190625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13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0001250" y="20002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14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0429875" y="785813"/>
            <a:ext cx="1000125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001000" y="6357938"/>
            <a:ext cx="857250" cy="328612"/>
          </a:xfrm>
          <a:prstGeom prst="actionButtonForwardNex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403" name="Picture 15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858000" y="3714750"/>
            <a:ext cx="9286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  <p:bldP spid="215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Текст 2"/>
          <p:cNvSpPr>
            <a:spLocks noGrp="1"/>
          </p:cNvSpPr>
          <p:nvPr>
            <p:ph type="body" sz="half" idx="2"/>
          </p:nvPr>
        </p:nvSpPr>
        <p:spPr>
          <a:xfrm>
            <a:off x="214313" y="428604"/>
            <a:ext cx="3071812" cy="5643563"/>
          </a:xfrm>
        </p:spPr>
        <p:txBody>
          <a:bodyPr/>
          <a:lstStyle/>
          <a:p>
            <a:pPr eaLnBrk="1" hangingPunct="1">
              <a:buClr>
                <a:srgbClr val="FF0000"/>
              </a:buClr>
            </a:pPr>
            <a:r>
              <a:rPr lang="ru-RU" sz="1500" b="1" dirty="0" smtClean="0">
                <a:latin typeface="Arial" charset="0"/>
                <a:cs typeface="Arial" charset="0"/>
              </a:rPr>
              <a:t>Схема выполнения упражнений</a:t>
            </a:r>
            <a:r>
              <a:rPr lang="ru-RU" sz="1500" dirty="0" smtClean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buClr>
                <a:srgbClr val="FF0000"/>
              </a:buClr>
            </a:pPr>
            <a:r>
              <a:rPr lang="ru-RU" sz="1500" u="sng" dirty="0" smtClean="0">
                <a:latin typeface="Arial" charset="0"/>
                <a:cs typeface="Arial" charset="0"/>
              </a:rPr>
              <a:t> 1-ый подход</a:t>
            </a:r>
            <a:r>
              <a:rPr lang="ru-RU" sz="1500" dirty="0" smtClean="0">
                <a:latin typeface="Arial" charset="0"/>
                <a:cs typeface="Arial" charset="0"/>
              </a:rPr>
              <a:t>: выполняете упражнение от 8 до 12раз, затем</a:t>
            </a:r>
          </a:p>
          <a:p>
            <a:pPr eaLnBrk="1" hangingPunct="1">
              <a:buClr>
                <a:srgbClr val="FF0000"/>
              </a:buClr>
            </a:pPr>
            <a:r>
              <a:rPr lang="ru-RU" sz="1500" dirty="0" smtClean="0">
                <a:latin typeface="Arial" charset="0"/>
                <a:cs typeface="Arial" charset="0"/>
              </a:rPr>
              <a:t> 5 секунды расслабляетесь, </a:t>
            </a:r>
          </a:p>
          <a:p>
            <a:pPr eaLnBrk="1" hangingPunct="1">
              <a:buClr>
                <a:srgbClr val="FF0000"/>
              </a:buClr>
            </a:pPr>
            <a:r>
              <a:rPr lang="ru-RU" sz="1500" u="sng" dirty="0" smtClean="0">
                <a:latin typeface="Arial" charset="0"/>
                <a:cs typeface="Arial" charset="0"/>
              </a:rPr>
              <a:t> 2-ой подход: </a:t>
            </a:r>
            <a:r>
              <a:rPr lang="ru-RU" sz="1500" dirty="0" smtClean="0">
                <a:latin typeface="Arial" charset="0"/>
                <a:cs typeface="Arial" charset="0"/>
              </a:rPr>
              <a:t>повторяете это же упражнение 8-12 раз и снова отдыхаете 5 секунды, </a:t>
            </a:r>
          </a:p>
          <a:p>
            <a:pPr eaLnBrk="1" hangingPunct="1">
              <a:buClr>
                <a:srgbClr val="FF0000"/>
              </a:buClr>
            </a:pPr>
            <a:r>
              <a:rPr lang="ru-RU" sz="1500" dirty="0" smtClean="0">
                <a:latin typeface="Arial" charset="0"/>
                <a:cs typeface="Arial" charset="0"/>
              </a:rPr>
              <a:t> </a:t>
            </a:r>
            <a:r>
              <a:rPr lang="ru-RU" sz="1500" u="sng" dirty="0" smtClean="0">
                <a:latin typeface="Arial" charset="0"/>
                <a:cs typeface="Arial" charset="0"/>
              </a:rPr>
              <a:t>3-ый подход: </a:t>
            </a:r>
            <a:r>
              <a:rPr lang="ru-RU" sz="1500" dirty="0" smtClean="0">
                <a:latin typeface="Arial" charset="0"/>
                <a:cs typeface="Arial" charset="0"/>
              </a:rPr>
              <a:t>то же упражнение повторяете выбранное от 8 до 12 количество раз и отдыхаете 30 секунд перед тем, как перейти к выполнению следующего упражнения.</a:t>
            </a:r>
          </a:p>
          <a:p>
            <a:pPr eaLnBrk="1" hangingPunct="1">
              <a:buClr>
                <a:srgbClr val="FF0000"/>
              </a:buClr>
            </a:pPr>
            <a:endParaRPr lang="ru-RU" sz="1500" dirty="0" smtClean="0">
              <a:latin typeface="Arial" charset="0"/>
              <a:cs typeface="Arial" charset="0"/>
            </a:endParaRPr>
          </a:p>
          <a:p>
            <a:pPr eaLnBrk="1" hangingPunct="1">
              <a:buClr>
                <a:srgbClr val="FF0000"/>
              </a:buClr>
            </a:pPr>
            <a:r>
              <a:rPr lang="ru-RU" sz="1500" b="1" dirty="0" smtClean="0">
                <a:latin typeface="Arial" charset="0"/>
                <a:cs typeface="Arial" charset="0"/>
              </a:rPr>
              <a:t>Рекомендации: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500" dirty="0" smtClean="0">
                <a:latin typeface="Arial" charset="0"/>
                <a:cs typeface="Arial" charset="0"/>
              </a:rPr>
              <a:t>Выполняя упражнения, </a:t>
            </a:r>
          </a:p>
          <a:p>
            <a:pPr eaLnBrk="1" hangingPunct="1">
              <a:buClr>
                <a:srgbClr val="FF0000"/>
              </a:buClr>
            </a:pPr>
            <a:r>
              <a:rPr lang="ru-RU" sz="1500" dirty="0" smtClean="0">
                <a:latin typeface="Arial" charset="0"/>
                <a:cs typeface="Arial" charset="0"/>
              </a:rPr>
              <a:t>следите за тем, чтобы мышцы живота были напряжены (живот необходимо втянуть и напрячь.)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500" dirty="0" smtClean="0">
                <a:latin typeface="Arial" charset="0"/>
                <a:cs typeface="Arial" charset="0"/>
              </a:rPr>
              <a:t>Не следует сразу брать </a:t>
            </a:r>
          </a:p>
          <a:p>
            <a:pPr eaLnBrk="1" hangingPunct="1">
              <a:buClr>
                <a:srgbClr val="FF0000"/>
              </a:buClr>
            </a:pPr>
            <a:r>
              <a:rPr lang="ru-RU" sz="1500" dirty="0" smtClean="0">
                <a:latin typeface="Arial" charset="0"/>
                <a:cs typeface="Arial" charset="0"/>
              </a:rPr>
              <a:t>ударную дозу нагрузки.</a:t>
            </a:r>
          </a:p>
        </p:txBody>
      </p:sp>
      <p:pic>
        <p:nvPicPr>
          <p:cNvPr id="17411" name="Рисунок 12" descr="absball6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72462" y="5357826"/>
            <a:ext cx="873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11" descr="absball5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2313" y="1071563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18" descr="absball12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13" y="2643188"/>
            <a:ext cx="954087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22" descr="absball16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72250" y="3143250"/>
            <a:ext cx="135255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71414"/>
            <a:ext cx="8643998" cy="687939"/>
          </a:xfrm>
          <a:prstGeom prst="rect">
            <a:avLst/>
          </a:prstGeom>
        </p:spPr>
        <p:txBody>
          <a:bodyPr lIns="45720" rIns="4572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Банк   Упражнений  </a:t>
            </a:r>
            <a:r>
              <a:rPr lang="ru-RU" sz="36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 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7416" name="Рисунок 7" descr="absball1.gif"/>
          <p:cNvPicPr>
            <a:picLocks noGrp="1" noChangeAspect="1"/>
          </p:cNvPicPr>
          <p:nvPr>
            <p:ph type="pic" idx="1"/>
          </p:nvPr>
        </p:nvPicPr>
        <p:blipFill>
          <a:blip r:embed="rId6" cstate="email"/>
          <a:srcRect/>
          <a:stretch>
            <a:fillRect/>
          </a:stretch>
        </p:blipFill>
        <p:spPr>
          <a:xfrm rot="258589">
            <a:off x="4815849" y="5178616"/>
            <a:ext cx="965200" cy="822325"/>
          </a:xfrm>
          <a:ln w="9525">
            <a:noFill/>
            <a:miter lim="800000"/>
          </a:ln>
        </p:spPr>
      </p:pic>
      <p:pic>
        <p:nvPicPr>
          <p:cNvPr id="17417" name="Рисунок 8" descr="absball2.gif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157121">
            <a:off x="3586163" y="828675"/>
            <a:ext cx="10064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Рисунок 9" descr="absball3.gif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86313" y="1285875"/>
            <a:ext cx="108108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Рисунок 13" descr="absball7.gif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357563" y="1643063"/>
            <a:ext cx="785812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Рисунок 14" descr="absball8.gif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429125" y="2071688"/>
            <a:ext cx="9652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Рисунок 15" descr="absball9.gif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500688" y="2143125"/>
            <a:ext cx="94456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Рисунок 16" descr="absball10.gif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572250" y="2143125"/>
            <a:ext cx="9271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Рисунок 17" descr="absball11.gif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286512" y="5286388"/>
            <a:ext cx="1052512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Рисунок 19" descr="absball13.gif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000500" y="2857500"/>
            <a:ext cx="11207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Рисунок 20" descr="absball14.gif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072063" y="3071813"/>
            <a:ext cx="126365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Рисунок 23" descr="absball17.gif"/>
          <p:cNvPicPr>
            <a:picLocks noChangeAspect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3000375" y="3643313"/>
            <a:ext cx="10001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Рисунок 25" descr="absball19.gif"/>
          <p:cNvPicPr>
            <a:picLocks noChangeAspect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5500688" y="4286250"/>
            <a:ext cx="13081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9" name="Рисунок 26" descr="absball20.gif"/>
          <p:cNvPicPr>
            <a:picLocks noChangeAspect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7105675" y="4643451"/>
            <a:ext cx="1109663" cy="71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9" name="Рисунок 27" descr="absball21.gif"/>
          <p:cNvPicPr>
            <a:picLocks noChangeAspect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3214678" y="5143512"/>
            <a:ext cx="12096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Рисунок 28" descr="absball22.gif"/>
          <p:cNvPicPr>
            <a:picLocks noChangeAspect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4214813" y="3722688"/>
            <a:ext cx="1143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Рисунок 10" descr="absball4.gif"/>
          <p:cNvPicPr>
            <a:picLocks noChangeAspect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6000750" y="1214438"/>
            <a:ext cx="9286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Рисунок 21" descr="absball15.gif"/>
          <p:cNvPicPr>
            <a:picLocks noChangeAspect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7572375" y="2286000"/>
            <a:ext cx="10429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285720" y="6130373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Clr>
                <a:srgbClr val="FF0000"/>
              </a:buClr>
            </a:pPr>
            <a:r>
              <a:rPr lang="ru-RU" b="1" i="1" dirty="0">
                <a:solidFill>
                  <a:srgbClr val="002060"/>
                </a:solidFill>
              </a:rPr>
              <a:t>Минимальный график выполнения комплекса: 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algn="ctr" eaLnBrk="1" hangingPunct="1">
              <a:buClr>
                <a:srgbClr val="FF0000"/>
              </a:buClr>
            </a:pPr>
            <a:r>
              <a:rPr lang="ru-RU" b="1" i="1" dirty="0" smtClean="0">
                <a:solidFill>
                  <a:srgbClr val="002060"/>
                </a:solidFill>
              </a:rPr>
              <a:t>3 </a:t>
            </a:r>
            <a:r>
              <a:rPr lang="ru-RU" b="1" i="1" dirty="0">
                <a:solidFill>
                  <a:srgbClr val="002060"/>
                </a:solidFill>
              </a:rPr>
              <a:t>раза в неделю, идеальный - ежедневно.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2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25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25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25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25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25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uiExpand="1" build="p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14313" y="1000125"/>
            <a:ext cx="2643187" cy="2071688"/>
          </a:xfrm>
        </p:spPr>
        <p:txBody>
          <a:bodyPr/>
          <a:lstStyle/>
          <a:p>
            <a:pPr algn="ctr" eaLnBrk="1" hangingPunct="1"/>
            <a:r>
              <a:rPr lang="ru-RU" sz="1800" smtClean="0"/>
              <a:t>После любых физических нагрузок  для того чтобы мышцы отдохнули и  не возникли боли от выполнения упражнений, необходимо применить </a:t>
            </a:r>
            <a:r>
              <a:rPr lang="ru-RU" i="1" smtClean="0"/>
              <a:t>растягивание. </a:t>
            </a:r>
            <a:endParaRPr lang="ru-RU" sz="1800" i="1" smtClean="0"/>
          </a:p>
        </p:txBody>
      </p:sp>
      <p:sp>
        <p:nvSpPr>
          <p:cNvPr id="23555" name="Текст 2"/>
          <p:cNvSpPr>
            <a:spLocks noGrp="1"/>
          </p:cNvSpPr>
          <p:nvPr>
            <p:ph type="body" sz="half" idx="2"/>
          </p:nvPr>
        </p:nvSpPr>
        <p:spPr>
          <a:xfrm>
            <a:off x="357188" y="3429000"/>
            <a:ext cx="2714625" cy="1785938"/>
          </a:xfrm>
        </p:spPr>
        <p:txBody>
          <a:bodyPr/>
          <a:lstStyle/>
          <a:p>
            <a:pPr eaLnBrk="1" hangingPunct="1"/>
            <a:r>
              <a:rPr lang="ru-RU" sz="1600" smtClean="0">
                <a:latin typeface="Arial" charset="0"/>
                <a:cs typeface="Arial" charset="0"/>
              </a:rPr>
              <a:t>Растягивание на фитболе – это два удовольствия. Во-первых, фитбол полностью принимает вес  тела на себя и помогает расслабиться.</a:t>
            </a:r>
          </a:p>
          <a:p>
            <a:pPr eaLnBrk="1" hangingPunct="1"/>
            <a:r>
              <a:rPr lang="ru-RU" sz="1600" smtClean="0">
                <a:latin typeface="Arial" charset="0"/>
                <a:cs typeface="Arial" charset="0"/>
              </a:rPr>
              <a:t> Во-вторых, помогает снять нагрузку с суставов</a:t>
            </a:r>
          </a:p>
          <a:p>
            <a:pPr eaLnBrk="1" hangingPunct="1"/>
            <a:r>
              <a:rPr lang="ru-RU" sz="160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5720" y="71414"/>
            <a:ext cx="8643998" cy="687939"/>
          </a:xfrm>
          <a:prstGeom prst="rect">
            <a:avLst/>
          </a:prstGeom>
        </p:spPr>
        <p:txBody>
          <a:bodyPr lIns="45720" rIns="4572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Растяжка-отдых</a:t>
            </a:r>
          </a:p>
        </p:txBody>
      </p:sp>
      <p:pic>
        <p:nvPicPr>
          <p:cNvPr id="1843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 l="10837" r="10837"/>
          <a:stretch>
            <a:fillRect/>
          </a:stretch>
        </p:blipFill>
        <p:spPr>
          <a:xfrm rot="427639">
            <a:off x="3365500" y="2255838"/>
            <a:ext cx="1854200" cy="1577975"/>
          </a:xfrm>
          <a:noFill/>
          <a:ln w="9525">
            <a:noFill/>
            <a:miter lim="800000"/>
          </a:ln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0535">
            <a:off x="5880100" y="1616075"/>
            <a:ext cx="21288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17449">
            <a:off x="5659438" y="3544888"/>
            <a:ext cx="20002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785813" y="5715000"/>
            <a:ext cx="7572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2060"/>
                </a:solidFill>
              </a:rPr>
              <a:t>Делая растяжку, </a:t>
            </a:r>
          </a:p>
          <a:p>
            <a:pPr algn="ctr"/>
            <a:r>
              <a:rPr lang="ru-RU" sz="2000" b="1" i="1">
                <a:solidFill>
                  <a:srgbClr val="002060"/>
                </a:solidFill>
              </a:rPr>
              <a:t>расслабляйтесь, дышите спокойно и равномерно.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29563" y="285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88" y="5214938"/>
            <a:ext cx="12858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email">
            <a:lum bright="-10000" contrast="40000"/>
          </a:blip>
          <a:srcRect t="5273" b="5273"/>
          <a:stretch>
            <a:fillRect/>
          </a:stretch>
        </p:blipFill>
        <p:spPr>
          <a:xfrm rot="420000">
            <a:off x="354013" y="3097213"/>
            <a:ext cx="2916237" cy="2482850"/>
          </a:xfrm>
          <a:noFill/>
          <a:ln w="9525">
            <a:noFill/>
            <a:miter lim="800000"/>
          </a:ln>
        </p:spPr>
      </p:pic>
      <p:pic>
        <p:nvPicPr>
          <p:cNvPr id="12" name="Picture 2" descr="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445132">
            <a:off x="5202562" y="1742229"/>
            <a:ext cx="2857520" cy="3313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8625" y="214313"/>
            <a:ext cx="59213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solidFill>
                  <a:srgbClr val="C00000"/>
                </a:solidFill>
              </a:rPr>
              <a:t>Молодцы!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320243">
            <a:off x="4014788" y="1168400"/>
            <a:ext cx="19716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75" y="3000375"/>
            <a:ext cx="1785938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429684" cy="687939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ТАКОЕ «ФИТБОЛ»</a:t>
            </a:r>
            <a:endParaRPr lang="ru-RU" sz="3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9" name="Рисунок 7"/>
          <p:cNvPicPr>
            <a:picLocks noChangeAspect="1" noChangeArrowheads="1"/>
          </p:cNvPicPr>
          <p:nvPr/>
        </p:nvPicPr>
        <p:blipFill>
          <a:blip r:embed="rId4" cstate="email"/>
          <a:srcRect l="13724" t="6509" r="10796" b="8853"/>
          <a:stretch>
            <a:fillRect/>
          </a:stretch>
        </p:blipFill>
        <p:spPr bwMode="auto">
          <a:xfrm>
            <a:off x="3203575" y="3052763"/>
            <a:ext cx="16430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13"/>
          <p:cNvPicPr>
            <a:picLocks noChangeAspect="1" noChangeArrowheads="1"/>
          </p:cNvPicPr>
          <p:nvPr/>
        </p:nvPicPr>
        <p:blipFill>
          <a:blip r:embed="rId5" cstate="email"/>
          <a:srcRect l="7523" t="3761" r="9729" b="9729"/>
          <a:stretch>
            <a:fillRect/>
          </a:stretch>
        </p:blipFill>
        <p:spPr bwMode="auto">
          <a:xfrm>
            <a:off x="6572250" y="1500188"/>
            <a:ext cx="15716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Текст 2"/>
          <p:cNvSpPr>
            <a:spLocks noGrp="1"/>
          </p:cNvSpPr>
          <p:nvPr>
            <p:ph type="body" sz="half" idx="2"/>
          </p:nvPr>
        </p:nvSpPr>
        <p:spPr>
          <a:xfrm>
            <a:off x="285750" y="642938"/>
            <a:ext cx="3143250" cy="5143500"/>
          </a:xfrm>
        </p:spPr>
        <p:txBody>
          <a:bodyPr/>
          <a:lstStyle/>
          <a:p>
            <a:pPr eaLnBrk="1" hangingPunct="1"/>
            <a:r>
              <a:rPr lang="ru-RU" sz="1500" dirty="0" smtClean="0">
                <a:latin typeface="Arial" charset="0"/>
                <a:cs typeface="Arial" charset="0"/>
              </a:rPr>
              <a:t> Это ортопедический гимнастический мяч, простой и эффективный тренажер, который используется в оздоровительных целях. </a:t>
            </a:r>
          </a:p>
          <a:p>
            <a:pPr eaLnBrk="1" hangingPunct="1"/>
            <a:endParaRPr lang="ru-RU" sz="15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ru-RU" sz="1500" dirty="0" smtClean="0">
                <a:latin typeface="Arial" charset="0"/>
                <a:cs typeface="Arial" charset="0"/>
              </a:rPr>
              <a:t>Он имеет размер от45 до 95 см. </a:t>
            </a:r>
          </a:p>
          <a:p>
            <a:pPr eaLnBrk="1" hangingPunct="1"/>
            <a:r>
              <a:rPr lang="ru-RU" sz="1500" dirty="0" smtClean="0">
                <a:latin typeface="Arial" charset="0"/>
                <a:cs typeface="Arial" charset="0"/>
              </a:rPr>
              <a:t>Мяч выдерживает статическую нагрузку до 300 кг., максимальный вес пользователя должен не превышать 130 кг. </a:t>
            </a:r>
          </a:p>
          <a:p>
            <a:pPr eaLnBrk="1" hangingPunct="1"/>
            <a:r>
              <a:rPr lang="ru-RU" sz="1500" dirty="0" err="1" smtClean="0">
                <a:latin typeface="Arial" charset="0"/>
                <a:cs typeface="Arial" charset="0"/>
              </a:rPr>
              <a:t>Фитбол</a:t>
            </a:r>
            <a:r>
              <a:rPr lang="ru-RU" sz="1500" dirty="0" smtClean="0">
                <a:latin typeface="Arial" charset="0"/>
                <a:cs typeface="Arial" charset="0"/>
              </a:rPr>
              <a:t> обязательно должен иметь встроенную систему безопасности – ABS.</a:t>
            </a:r>
          </a:p>
          <a:p>
            <a:pPr eaLnBrk="1" hangingPunct="1"/>
            <a:endParaRPr lang="ru-RU" sz="15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ru-RU" sz="1500" dirty="0" smtClean="0">
                <a:latin typeface="Arial" charset="0"/>
                <a:cs typeface="Arial" charset="0"/>
              </a:rPr>
              <a:t>Эти </a:t>
            </a:r>
            <a:r>
              <a:rPr lang="ru-RU" sz="1500" dirty="0" err="1" smtClean="0">
                <a:latin typeface="Arial" charset="0"/>
                <a:cs typeface="Arial" charset="0"/>
              </a:rPr>
              <a:t>чудо-мячи</a:t>
            </a:r>
            <a:r>
              <a:rPr lang="ru-RU" sz="1500" dirty="0" smtClean="0">
                <a:latin typeface="Arial" charset="0"/>
                <a:cs typeface="Arial" charset="0"/>
              </a:rPr>
              <a:t> имеют в разных странах различные названия </a:t>
            </a:r>
            <a:r>
              <a:rPr lang="ru-RU" sz="1500" dirty="0" err="1" smtClean="0">
                <a:latin typeface="Arial" charset="0"/>
                <a:cs typeface="Arial" charset="0"/>
              </a:rPr>
              <a:t>Resisrt-a-boll</a:t>
            </a:r>
            <a:r>
              <a:rPr lang="ru-RU" sz="1500" dirty="0" smtClean="0">
                <a:latin typeface="Arial" charset="0"/>
                <a:cs typeface="Arial" charset="0"/>
              </a:rPr>
              <a:t>, </a:t>
            </a:r>
            <a:r>
              <a:rPr lang="ru-RU" sz="1500" dirty="0" err="1" smtClean="0">
                <a:latin typeface="Arial" charset="0"/>
                <a:cs typeface="Arial" charset="0"/>
              </a:rPr>
              <a:t>Bodyboll</a:t>
            </a:r>
            <a:r>
              <a:rPr lang="ru-RU" sz="1500" dirty="0" smtClean="0">
                <a:latin typeface="Arial" charset="0"/>
                <a:cs typeface="Arial" charset="0"/>
              </a:rPr>
              <a:t>, </a:t>
            </a:r>
            <a:r>
              <a:rPr lang="ru-RU" sz="1500" dirty="0" err="1" smtClean="0">
                <a:latin typeface="Arial" charset="0"/>
                <a:cs typeface="Arial" charset="0"/>
              </a:rPr>
              <a:t>Swissball</a:t>
            </a:r>
            <a:r>
              <a:rPr lang="ru-RU" sz="1500" dirty="0" smtClean="0">
                <a:latin typeface="Arial" charset="0"/>
                <a:cs typeface="Arial" charset="0"/>
              </a:rPr>
              <a:t> («швейцарский мяч»). В нашей стране их чаще называют </a:t>
            </a:r>
            <a:r>
              <a:rPr lang="ru-RU" sz="1500" dirty="0" err="1" smtClean="0">
                <a:latin typeface="Arial" charset="0"/>
                <a:cs typeface="Arial" charset="0"/>
              </a:rPr>
              <a:t>фитболами</a:t>
            </a:r>
            <a:r>
              <a:rPr lang="ru-RU" sz="1500" dirty="0" smtClean="0">
                <a:latin typeface="Arial" charset="0"/>
                <a:cs typeface="Arial" charset="0"/>
              </a:rPr>
              <a:t> (</a:t>
            </a:r>
            <a:r>
              <a:rPr lang="ru-RU" sz="1500" dirty="0" err="1" smtClean="0">
                <a:latin typeface="Arial" charset="0"/>
                <a:cs typeface="Arial" charset="0"/>
              </a:rPr>
              <a:t>Fitball</a:t>
            </a:r>
            <a:r>
              <a:rPr lang="ru-RU" sz="1500" dirty="0" smtClean="0">
                <a:latin typeface="Arial" charset="0"/>
                <a:cs typeface="Arial" charset="0"/>
              </a:rPr>
              <a:t>).</a:t>
            </a:r>
          </a:p>
          <a:p>
            <a:pPr eaLnBrk="1" hangingPunct="1"/>
            <a:r>
              <a:rPr lang="ru-RU" sz="15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00063" y="5857875"/>
            <a:ext cx="8358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2060"/>
                </a:solidFill>
              </a:rPr>
              <a:t>Фитбол означает: "fit</a:t>
            </a:r>
            <a:r>
              <a:rPr lang="en-US" sz="2400" b="1" i="1">
                <a:solidFill>
                  <a:srgbClr val="002060"/>
                </a:solidFill>
              </a:rPr>
              <a:t>”-</a:t>
            </a:r>
            <a:r>
              <a:rPr lang="ru-RU" sz="2400" b="1" i="1">
                <a:solidFill>
                  <a:srgbClr val="002060"/>
                </a:solidFill>
              </a:rPr>
              <a:t>оздоровление,   "ball" – мяч.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uiExpand="1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85720" y="571480"/>
            <a:ext cx="2928958" cy="5572164"/>
          </a:xfrm>
        </p:spPr>
        <p:txBody>
          <a:bodyPr/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Швейцарские врачи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1909 году первыми стали использовать мячи большого размера для лечения людей с заболеваниями позвоночника.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1955г. швейцарский врач-физиотерапевт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Сьюзан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Кляйн-Фогельбах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Susan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Klein-Vogelbach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впервые применила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фитболы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 лечебной целью в занятиях с больными церебральным параличом.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В 1989 году 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Джоан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Познер 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Мауэр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Joanne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Posner-Mayer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начала применять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мячи в Соединенных Штатах и физиотерапевты стали использовать их в неврологических, ортопедических и фитнес программах.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Первую попытку использования гимнастического мяча в системе оздоровительных занятий предприняли в США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Майк и Стефания Моррис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1992 году.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 t="8241" r="2644" b="10658"/>
          <a:stretch>
            <a:fillRect/>
          </a:stretch>
        </p:blipFill>
        <p:spPr bwMode="auto">
          <a:xfrm rot="439296">
            <a:off x="3306446" y="1081087"/>
            <a:ext cx="2638425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7"/>
          <p:cNvSpPr>
            <a:spLocks noChangeArrowheads="1"/>
          </p:cNvSpPr>
          <p:nvPr/>
        </p:nvSpPr>
        <p:spPr bwMode="auto">
          <a:xfrm rot="460552">
            <a:off x="6067863" y="1242552"/>
            <a:ext cx="227685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i="1" dirty="0" err="1">
                <a:solidFill>
                  <a:srgbClr val="002060"/>
                </a:solidFill>
              </a:rPr>
              <a:t>Аквилино</a:t>
            </a:r>
            <a:r>
              <a:rPr lang="ru-RU" sz="1400" b="1" i="1" dirty="0">
                <a:solidFill>
                  <a:srgbClr val="002060"/>
                </a:solidFill>
              </a:rPr>
              <a:t>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Косани</a:t>
            </a:r>
            <a:r>
              <a:rPr lang="ru-RU" sz="1400" b="1" i="1" dirty="0" smtClean="0">
                <a:solidFill>
                  <a:srgbClr val="002060"/>
                </a:solidFill>
              </a:rPr>
              <a:t> </a:t>
            </a:r>
            <a:r>
              <a:rPr lang="en-US" sz="1400" b="1" i="1" dirty="0" smtClean="0">
                <a:solidFill>
                  <a:srgbClr val="002060"/>
                </a:solidFill>
              </a:rPr>
              <a:t>(</a:t>
            </a:r>
            <a:r>
              <a:rPr lang="en-US" sz="1400" b="1" i="1" dirty="0" err="1" smtClean="0">
                <a:solidFill>
                  <a:srgbClr val="002060"/>
                </a:solidFill>
              </a:rPr>
              <a:t>Aquilino</a:t>
            </a:r>
            <a:r>
              <a:rPr lang="en-US" sz="1400" b="1" i="1" dirty="0" smtClean="0">
                <a:solidFill>
                  <a:srgbClr val="002060"/>
                </a:solidFill>
              </a:rPr>
              <a:t> </a:t>
            </a:r>
            <a:r>
              <a:rPr lang="en-US" sz="1400" b="1" i="1" dirty="0" err="1" smtClean="0">
                <a:solidFill>
                  <a:srgbClr val="002060"/>
                </a:solidFill>
              </a:rPr>
              <a:t>Cosani</a:t>
            </a:r>
            <a:r>
              <a:rPr lang="en-US" sz="1400" b="1" i="1" dirty="0" smtClean="0">
                <a:solidFill>
                  <a:srgbClr val="002060"/>
                </a:solidFill>
              </a:rPr>
              <a:t>)</a:t>
            </a:r>
            <a:r>
              <a:rPr lang="ru-RU" sz="1400" b="1" i="1" dirty="0" smtClean="0">
                <a:solidFill>
                  <a:srgbClr val="002060"/>
                </a:solidFill>
              </a:rPr>
              <a:t>  </a:t>
            </a:r>
            <a:r>
              <a:rPr lang="ru-RU" sz="1400" i="1" dirty="0" smtClean="0">
                <a:solidFill>
                  <a:srgbClr val="002060"/>
                </a:solidFill>
              </a:rPr>
              <a:t>в 1963г. изобрёл </a:t>
            </a:r>
            <a:r>
              <a:rPr lang="ru-RU" sz="1400" i="1" dirty="0">
                <a:solidFill>
                  <a:srgbClr val="002060"/>
                </a:solidFill>
              </a:rPr>
              <a:t>"подскакивающий" мяч и назвал его "PON PON" для использования в играх. Этот мяч имел твёрдую ручку для рук. </a:t>
            </a:r>
            <a:r>
              <a:rPr lang="ru-RU" sz="1400" i="1" dirty="0" err="1">
                <a:solidFill>
                  <a:srgbClr val="002060"/>
                </a:solidFill>
              </a:rPr>
              <a:t>Аквилино</a:t>
            </a:r>
            <a:r>
              <a:rPr lang="ru-RU" sz="1400" i="1" dirty="0">
                <a:solidFill>
                  <a:srgbClr val="002060"/>
                </a:solidFill>
              </a:rPr>
              <a:t> </a:t>
            </a:r>
            <a:r>
              <a:rPr lang="ru-RU" sz="1400" i="1" dirty="0" err="1">
                <a:solidFill>
                  <a:srgbClr val="002060"/>
                </a:solidFill>
              </a:rPr>
              <a:t>Косани</a:t>
            </a:r>
            <a:r>
              <a:rPr lang="ru-RU" sz="1400" i="1" dirty="0">
                <a:solidFill>
                  <a:srgbClr val="002060"/>
                </a:solidFill>
              </a:rPr>
              <a:t> перепроектировал и улучшил ручку в начале 80х. Его новый продукт под названием "НОР" (прыжок, скачок), являлся также мячом с ручками, но на сей раз была сделана из мягкого винилового  материала .</a:t>
            </a:r>
          </a:p>
          <a:p>
            <a:endParaRPr lang="ru-RU" sz="14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596" y="71414"/>
            <a:ext cx="8429684" cy="687939"/>
          </a:xfrm>
          <a:prstGeom prst="rect">
            <a:avLst/>
          </a:prstGeom>
        </p:spPr>
        <p:txBody>
          <a:bodyPr lIns="45720" rIns="4572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ИСТОРИЯ ФИТБОЛА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58063" y="71438"/>
            <a:ext cx="14287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43241" y="5500688"/>
            <a:ext cx="578644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002060"/>
                </a:solidFill>
              </a:rPr>
              <a:t>В начале 1996 г. в Италии прошел Первый Международный</a:t>
            </a:r>
          </a:p>
          <a:p>
            <a:r>
              <a:rPr lang="ru-RU" sz="1400" b="1" i="1" dirty="0">
                <a:solidFill>
                  <a:srgbClr val="002060"/>
                </a:solidFill>
              </a:rPr>
              <a:t>семинар по </a:t>
            </a:r>
            <a:r>
              <a:rPr lang="ru-RU" sz="1400" b="1" i="1" dirty="0" err="1">
                <a:solidFill>
                  <a:srgbClr val="002060"/>
                </a:solidFill>
              </a:rPr>
              <a:t>фитбол-тренировкам</a:t>
            </a:r>
            <a:r>
              <a:rPr lang="ru-RU" sz="1400" b="1" i="1" dirty="0">
                <a:solidFill>
                  <a:srgbClr val="002060"/>
                </a:solidFill>
              </a:rPr>
              <a:t>, в котором приняло участие 9 </a:t>
            </a:r>
            <a:r>
              <a:rPr lang="ru-RU" sz="1400" b="1" i="1" dirty="0" smtClean="0">
                <a:solidFill>
                  <a:srgbClr val="002060"/>
                </a:solidFill>
              </a:rPr>
              <a:t>стран, в </a:t>
            </a:r>
            <a:r>
              <a:rPr lang="ru-RU" sz="1400" b="1" i="1" dirty="0">
                <a:solidFill>
                  <a:srgbClr val="002060"/>
                </a:solidFill>
              </a:rPr>
              <a:t>том числе и Россия. </a:t>
            </a:r>
            <a:r>
              <a:rPr lang="ru-RU" sz="1400" b="1" i="1" dirty="0" smtClean="0">
                <a:solidFill>
                  <a:srgbClr val="002060"/>
                </a:solidFill>
              </a:rPr>
              <a:t>С </a:t>
            </a:r>
            <a:r>
              <a:rPr lang="ru-RU" sz="1400" b="1" i="1" dirty="0">
                <a:solidFill>
                  <a:srgbClr val="002060"/>
                </a:solidFill>
              </a:rPr>
              <a:t>тех пор </a:t>
            </a:r>
            <a:r>
              <a:rPr lang="ru-RU" sz="1400" b="1" i="1" dirty="0" err="1">
                <a:solidFill>
                  <a:srgbClr val="002060"/>
                </a:solidFill>
              </a:rPr>
              <a:t>фитбол</a:t>
            </a:r>
            <a:r>
              <a:rPr lang="ru-RU" sz="1400" b="1" i="1" dirty="0">
                <a:solidFill>
                  <a:srgbClr val="002060"/>
                </a:solidFill>
              </a:rPr>
              <a:t> все больше и больше начал распространятся по миру.</a:t>
            </a:r>
          </a:p>
          <a:p>
            <a:pPr algn="ctr"/>
            <a:endParaRPr lang="ru-RU" sz="1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4786322"/>
            <a:ext cx="1243862" cy="1762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0" y="1500174"/>
            <a:ext cx="1214446" cy="1338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429684" cy="687939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Врачебные  по-  и  </a:t>
            </a:r>
            <a:r>
              <a:rPr lang="ru-RU" sz="3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противо</a:t>
            </a:r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b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показания</a:t>
            </a:r>
            <a:endParaRPr lang="ru-RU" sz="3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58082" y="285728"/>
            <a:ext cx="1143000" cy="771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Текст 2"/>
          <p:cNvSpPr>
            <a:spLocks noGrp="1"/>
          </p:cNvSpPr>
          <p:nvPr>
            <p:ph type="body" sz="half" idx="2"/>
          </p:nvPr>
        </p:nvSpPr>
        <p:spPr>
          <a:xfrm>
            <a:off x="357188" y="1563688"/>
            <a:ext cx="2857500" cy="3079750"/>
          </a:xfrm>
        </p:spPr>
        <p:txBody>
          <a:bodyPr/>
          <a:lstStyle/>
          <a:p>
            <a:pPr eaLnBrk="1" hangingPunct="1"/>
            <a:r>
              <a:rPr lang="ru-RU" sz="1600" smtClean="0">
                <a:latin typeface="Arial" charset="0"/>
                <a:cs typeface="Arial" charset="0"/>
              </a:rPr>
              <a:t>Занятия </a:t>
            </a:r>
          </a:p>
          <a:p>
            <a:pPr eaLnBrk="1" hangingPunct="1"/>
            <a:r>
              <a:rPr lang="ru-RU" sz="1600" smtClean="0">
                <a:latin typeface="Arial" charset="0"/>
                <a:cs typeface="Arial" charset="0"/>
              </a:rPr>
              <a:t>на фитболах </a:t>
            </a:r>
          </a:p>
          <a:p>
            <a:pPr eaLnBrk="1" hangingPunct="1"/>
            <a:r>
              <a:rPr lang="ru-RU" sz="1600" smtClean="0">
                <a:latin typeface="Arial" charset="0"/>
                <a:cs typeface="Arial" charset="0"/>
              </a:rPr>
              <a:t>практически </a:t>
            </a:r>
          </a:p>
          <a:p>
            <a:pPr eaLnBrk="1" hangingPunct="1"/>
            <a:r>
              <a:rPr lang="ru-RU" sz="1600" smtClean="0">
                <a:latin typeface="Arial" charset="0"/>
                <a:cs typeface="Arial" charset="0"/>
              </a:rPr>
              <a:t>не имеет </a:t>
            </a:r>
          </a:p>
          <a:p>
            <a:pPr eaLnBrk="1" hangingPunct="1"/>
            <a:r>
              <a:rPr lang="ru-RU" sz="1600" smtClean="0">
                <a:latin typeface="Arial" charset="0"/>
                <a:cs typeface="Arial" charset="0"/>
              </a:rPr>
              <a:t>противопоказаний.</a:t>
            </a:r>
          </a:p>
          <a:p>
            <a:pPr eaLnBrk="1" hangingPunct="1"/>
            <a:r>
              <a:rPr lang="ru-RU" sz="1600" smtClean="0">
                <a:latin typeface="Arial" charset="0"/>
                <a:cs typeface="Arial" charset="0"/>
              </a:rPr>
              <a:t>Этот вид фитнеса</a:t>
            </a:r>
          </a:p>
          <a:p>
            <a:pPr eaLnBrk="1" hangingPunct="1"/>
            <a:r>
              <a:rPr lang="ru-RU" sz="1600" smtClean="0">
                <a:latin typeface="Arial" charset="0"/>
                <a:cs typeface="Arial" charset="0"/>
              </a:rPr>
              <a:t> доступен каждому.</a:t>
            </a:r>
          </a:p>
          <a:p>
            <a:pPr eaLnBrk="1" hangingPunct="1"/>
            <a:r>
              <a:rPr lang="ru-RU" sz="1600" smtClean="0">
                <a:latin typeface="Arial" charset="0"/>
                <a:cs typeface="Arial" charset="0"/>
              </a:rPr>
              <a:t>Любой человек, любого телосложения, возраста может выбрать себе комплекс доступных и необходимых  именно для него упражнений.</a:t>
            </a:r>
          </a:p>
        </p:txBody>
      </p:sp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5" cstate="email"/>
          <a:srcRect t="-459" r="13844" b="8070"/>
          <a:stretch>
            <a:fillRect/>
          </a:stretch>
        </p:blipFill>
        <p:spPr bwMode="auto">
          <a:xfrm rot="435122">
            <a:off x="3162300" y="1106488"/>
            <a:ext cx="533717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/>
          <a:srcRect t="8000" r="-27059"/>
          <a:stretch>
            <a:fillRect/>
          </a:stretch>
        </p:blipFill>
        <p:spPr bwMode="auto">
          <a:xfrm>
            <a:off x="6572264" y="3929066"/>
            <a:ext cx="1428760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72313" y="3827463"/>
            <a:ext cx="1071562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000125"/>
            <a:ext cx="3071812" cy="1582738"/>
          </a:xfrm>
        </p:spPr>
        <p:txBody>
          <a:bodyPr/>
          <a:lstStyle/>
          <a:p>
            <a:pPr eaLnBrk="1" hangingPunct="1"/>
            <a:r>
              <a:rPr lang="ru-RU" sz="1600" smtClean="0">
                <a:latin typeface="Arial" charset="0"/>
                <a:cs typeface="Arial" charset="0"/>
              </a:rPr>
              <a:t>Комплексы упражнений на мячах в зависимости от поставленных частных задач и подбора средств могут иметь различную </a:t>
            </a:r>
            <a:r>
              <a:rPr lang="ru-RU" sz="1800" i="1" smtClean="0">
                <a:latin typeface="Arial" charset="0"/>
                <a:cs typeface="Arial" charset="0"/>
              </a:rPr>
              <a:t>направленность:</a:t>
            </a:r>
            <a:r>
              <a:rPr lang="ru-RU" sz="1600" i="1" smtClean="0">
                <a:latin typeface="Arial" charset="0"/>
                <a:cs typeface="Arial" charset="0"/>
              </a:rPr>
              <a:t/>
            </a:r>
            <a:br>
              <a:rPr lang="ru-RU" sz="1600" i="1" smtClean="0">
                <a:latin typeface="Arial" charset="0"/>
                <a:cs typeface="Arial" charset="0"/>
              </a:rPr>
            </a:br>
            <a:endParaRPr lang="ru-RU" sz="160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313" y="2500313"/>
            <a:ext cx="3000375" cy="3929062"/>
          </a:xfrm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ru-RU" sz="1600" smtClean="0">
                <a:solidFill>
                  <a:srgbClr val="FF0000"/>
                </a:solidFill>
                <a:latin typeface="Arial" charset="0"/>
                <a:cs typeface="Arial" charset="0"/>
              </a:rPr>
              <a:t> для укрепления мышц рук и плечевого пояса, брюшного пресса, мышц спины и таза, мышц ног и свода стопы,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ru-RU" sz="1600" smtClean="0">
                <a:latin typeface="Arial" charset="0"/>
                <a:cs typeface="Arial" charset="0"/>
              </a:rPr>
              <a:t> для увеличения гибкости и подвижности в суставах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ru-RU" sz="1600" smtClean="0">
                <a:solidFill>
                  <a:srgbClr val="0070C0"/>
                </a:solidFill>
                <a:latin typeface="Arial" charset="0"/>
                <a:cs typeface="Arial" charset="0"/>
              </a:rPr>
              <a:t>для развития функции равновесия и вестибулярного аппарата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ru-RU" sz="1600" smtClean="0">
                <a:latin typeface="Arial" charset="0"/>
                <a:cs typeface="Arial" charset="0"/>
              </a:rPr>
              <a:t> </a:t>
            </a:r>
            <a:r>
              <a:rPr lang="ru-RU" sz="1600" smtClean="0">
                <a:solidFill>
                  <a:srgbClr val="FF0000"/>
                </a:solidFill>
                <a:latin typeface="Arial" charset="0"/>
                <a:cs typeface="Arial" charset="0"/>
              </a:rPr>
              <a:t>для формирования осанки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ru-RU" sz="1600" smtClean="0">
                <a:latin typeface="Arial" charset="0"/>
                <a:cs typeface="Arial" charset="0"/>
              </a:rPr>
              <a:t> </a:t>
            </a:r>
            <a:r>
              <a:rPr lang="ru-RU" sz="1600" smtClean="0">
                <a:solidFill>
                  <a:srgbClr val="008000"/>
                </a:solidFill>
                <a:latin typeface="Arial" charset="0"/>
                <a:cs typeface="Arial" charset="0"/>
              </a:rPr>
              <a:t>для улучшения формы бедер и ягодиц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ru-RU" sz="1600" smtClean="0">
                <a:latin typeface="Arial" charset="0"/>
                <a:cs typeface="Arial" charset="0"/>
              </a:rPr>
              <a:t> для развития ловкости и координации движений</a:t>
            </a:r>
            <a:endParaRPr lang="ru-RU" sz="160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28596" y="642918"/>
            <a:ext cx="8286808" cy="68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Классификация  упражнений 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2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email"/>
          <a:srcRect l="-2183" t="-4004" r="-9586" b="-6872"/>
          <a:stretch>
            <a:fillRect/>
          </a:stretch>
        </p:blipFill>
        <p:spPr>
          <a:xfrm>
            <a:off x="3071813" y="1428750"/>
            <a:ext cx="1785937" cy="1143000"/>
          </a:xfrm>
          <a:noFill/>
          <a:ln w="9525">
            <a:noFill/>
            <a:miter lim="800000"/>
          </a:ln>
        </p:spPr>
      </p:pic>
      <p:pic>
        <p:nvPicPr>
          <p:cNvPr id="9223" name="Picture 3"/>
          <p:cNvPicPr>
            <a:picLocks noChangeAspect="1" noChangeArrowheads="1"/>
          </p:cNvPicPr>
          <p:nvPr/>
        </p:nvPicPr>
        <p:blipFill>
          <a:blip r:embed="rId5" cstate="email"/>
          <a:srcRect r="-3117"/>
          <a:stretch>
            <a:fillRect/>
          </a:stretch>
        </p:blipFill>
        <p:spPr bwMode="auto">
          <a:xfrm>
            <a:off x="6929438" y="1357313"/>
            <a:ext cx="17145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5"/>
          <p:cNvPicPr>
            <a:picLocks noChangeAspect="1" noChangeArrowheads="1"/>
          </p:cNvPicPr>
          <p:nvPr/>
        </p:nvPicPr>
        <p:blipFill>
          <a:blip r:embed="rId6" cstate="email"/>
          <a:srcRect r="-3098"/>
          <a:stretch>
            <a:fillRect/>
          </a:stretch>
        </p:blipFill>
        <p:spPr bwMode="auto">
          <a:xfrm>
            <a:off x="5072063" y="1285875"/>
            <a:ext cx="15001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72063" y="3786188"/>
            <a:ext cx="13906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8"/>
          <p:cNvPicPr>
            <a:picLocks noChangeAspect="1" noChangeArrowheads="1"/>
          </p:cNvPicPr>
          <p:nvPr/>
        </p:nvPicPr>
        <p:blipFill>
          <a:blip r:embed="rId8" cstate="email"/>
          <a:srcRect l="-4956"/>
          <a:stretch>
            <a:fillRect/>
          </a:stretch>
        </p:blipFill>
        <p:spPr bwMode="auto">
          <a:xfrm>
            <a:off x="3357563" y="3643313"/>
            <a:ext cx="142875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643688" y="2714625"/>
            <a:ext cx="17145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714750" y="2571750"/>
            <a:ext cx="18478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TextBox 18"/>
          <p:cNvSpPr txBox="1">
            <a:spLocks noChangeArrowheads="1"/>
          </p:cNvSpPr>
          <p:nvPr/>
        </p:nvSpPr>
        <p:spPr bwMode="auto">
          <a:xfrm>
            <a:off x="4071938" y="1857375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9230" name="TextBox 19"/>
          <p:cNvSpPr txBox="1">
            <a:spLocks noChangeArrowheads="1"/>
          </p:cNvSpPr>
          <p:nvPr/>
        </p:nvSpPr>
        <p:spPr bwMode="auto">
          <a:xfrm>
            <a:off x="6072188" y="192881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9231" name="TextBox 20"/>
          <p:cNvSpPr txBox="1">
            <a:spLocks noChangeArrowheads="1"/>
          </p:cNvSpPr>
          <p:nvPr/>
        </p:nvSpPr>
        <p:spPr bwMode="auto">
          <a:xfrm>
            <a:off x="7215188" y="200025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3</a:t>
            </a:r>
          </a:p>
        </p:txBody>
      </p:sp>
      <p:sp>
        <p:nvSpPr>
          <p:cNvPr id="9232" name="TextBox 23"/>
          <p:cNvSpPr txBox="1">
            <a:spLocks noChangeArrowheads="1"/>
          </p:cNvSpPr>
          <p:nvPr/>
        </p:nvSpPr>
        <p:spPr bwMode="auto">
          <a:xfrm>
            <a:off x="5000625" y="314325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4</a:t>
            </a:r>
          </a:p>
        </p:txBody>
      </p:sp>
      <p:sp>
        <p:nvSpPr>
          <p:cNvPr id="9233" name="TextBox 24"/>
          <p:cNvSpPr txBox="1">
            <a:spLocks noChangeArrowheads="1"/>
          </p:cNvSpPr>
          <p:nvPr/>
        </p:nvSpPr>
        <p:spPr bwMode="auto">
          <a:xfrm>
            <a:off x="7715250" y="3000375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5</a:t>
            </a:r>
          </a:p>
        </p:txBody>
      </p:sp>
      <p:sp>
        <p:nvSpPr>
          <p:cNvPr id="9234" name="TextBox 25"/>
          <p:cNvSpPr txBox="1">
            <a:spLocks noChangeArrowheads="1"/>
          </p:cNvSpPr>
          <p:nvPr/>
        </p:nvSpPr>
        <p:spPr bwMode="auto">
          <a:xfrm>
            <a:off x="3786188" y="448786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6</a:t>
            </a:r>
          </a:p>
        </p:txBody>
      </p:sp>
      <p:sp>
        <p:nvSpPr>
          <p:cNvPr id="9235" name="TextBox 26"/>
          <p:cNvSpPr txBox="1">
            <a:spLocks noChangeArrowheads="1"/>
          </p:cNvSpPr>
          <p:nvPr/>
        </p:nvSpPr>
        <p:spPr bwMode="auto">
          <a:xfrm>
            <a:off x="5830888" y="4357688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7</a:t>
            </a:r>
          </a:p>
        </p:txBody>
      </p:sp>
      <p:sp>
        <p:nvSpPr>
          <p:cNvPr id="9236" name="TextBox 27"/>
          <p:cNvSpPr txBox="1">
            <a:spLocks noChangeArrowheads="1"/>
          </p:cNvSpPr>
          <p:nvPr/>
        </p:nvSpPr>
        <p:spPr bwMode="auto">
          <a:xfrm>
            <a:off x="7715250" y="4702175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8</a:t>
            </a: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2928938" y="5643563"/>
            <a:ext cx="6000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2060"/>
                </a:solidFill>
              </a:rPr>
              <a:t>Главное преимущество фитбола — его многофункциональность. </a:t>
            </a:r>
          </a:p>
        </p:txBody>
      </p:sp>
      <p:sp>
        <p:nvSpPr>
          <p:cNvPr id="22" name="Управляющая кнопка: назад 21">
            <a:hlinkClick r:id="" action="ppaction://hlinkshowjump?jump=firstslide" highlightClick="1"/>
          </p:cNvPr>
          <p:cNvSpPr/>
          <p:nvPr/>
        </p:nvSpPr>
        <p:spPr>
          <a:xfrm>
            <a:off x="8143875" y="6386513"/>
            <a:ext cx="757238" cy="328612"/>
          </a:xfrm>
          <a:prstGeom prst="actionButtonBackPrevious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64036">
            <a:off x="6175375" y="1428750"/>
            <a:ext cx="2271713" cy="2028825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85750" y="714375"/>
            <a:ext cx="2928938" cy="44291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Существует </a:t>
            </a:r>
            <a:r>
              <a:rPr lang="ru-RU" sz="1400" u="sng" dirty="0" smtClean="0">
                <a:latin typeface="Arial" pitchFamily="34" charset="0"/>
                <a:cs typeface="Arial" pitchFamily="34" charset="0"/>
              </a:rPr>
              <a:t>два способа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выбора мяча: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1). В положении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сидя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на мяче бедра и колени должны быть на одной линии, ноги согнуты под углом 90 градусов (допустимо небольшое отклонение в сторону увеличения).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2). Ваш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рост минус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100.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Прежде чем купить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фитбол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необходимо определить какого 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 action="ppaction://hlinksldjump"/>
              </a:rPr>
              <a:t>вида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он будет.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4" action="ppaction://hlinksldjump"/>
              </a:rPr>
              <a:t>Цвет</a:t>
            </a:r>
            <a:r>
              <a:rPr lang="ru-RU" sz="1600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шара - рекомендуется выбирать тот, которого требует ваше психическое состояние.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Рисунок 4"/>
          <p:cNvPicPr>
            <a:picLocks noChangeAspect="1" noChangeArrowheads="1"/>
          </p:cNvPicPr>
          <p:nvPr/>
        </p:nvPicPr>
        <p:blipFill>
          <a:blip r:embed="rId5" cstate="email"/>
          <a:srcRect t="-558"/>
          <a:stretch>
            <a:fillRect/>
          </a:stretch>
        </p:blipFill>
        <p:spPr bwMode="auto">
          <a:xfrm rot="455076">
            <a:off x="3705225" y="1068388"/>
            <a:ext cx="2379663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28596" y="214290"/>
            <a:ext cx="8429684" cy="687939"/>
          </a:xfrm>
          <a:prstGeom prst="rect">
            <a:avLst/>
          </a:prstGeom>
        </p:spPr>
        <p:txBody>
          <a:bodyPr lIns="45720" rIns="4572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ВЫБОР ФИТБОЛА</a:t>
            </a:r>
          </a:p>
        </p:txBody>
      </p:sp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6" cstate="email"/>
          <a:srcRect t="-4323" r="29688" b="13544"/>
          <a:stretch>
            <a:fillRect/>
          </a:stretch>
        </p:blipFill>
        <p:spPr bwMode="auto">
          <a:xfrm rot="501513">
            <a:off x="3465513" y="3341688"/>
            <a:ext cx="4637087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>
            <a:hlinkClick r:id="rId7" action="ppaction://hlinksldjump" tooltip="слайд 9"/>
          </p:cNvPr>
          <p:cNvSpPr/>
          <p:nvPr/>
        </p:nvSpPr>
        <p:spPr>
          <a:xfrm>
            <a:off x="357158" y="5578634"/>
            <a:ext cx="8429684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От правильного выбора мяча 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зависит успех и результативность  занятий 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 </a:t>
            </a:r>
            <a:r>
              <a:rPr lang="ru-RU" sz="2000" b="1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фитболом</a:t>
            </a: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Управляющая кнопка: далее 9">
            <a:hlinkClick r:id="rId7" action="ppaction://hlinksldjump" highlightClick="1"/>
          </p:cNvPr>
          <p:cNvSpPr/>
          <p:nvPr/>
        </p:nvSpPr>
        <p:spPr>
          <a:xfrm>
            <a:off x="8001000" y="6357938"/>
            <a:ext cx="857250" cy="328612"/>
          </a:xfrm>
          <a:prstGeom prst="actionButtonForwardNex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/>
          <p:cNvPicPr>
            <a:picLocks noChangeAspect="1" noChangeArrowheads="1"/>
          </p:cNvPicPr>
          <p:nvPr/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 bwMode="auto">
          <a:xfrm rot="-191217">
            <a:off x="5842000" y="3125788"/>
            <a:ext cx="2019300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Текст 2"/>
          <p:cNvSpPr>
            <a:spLocks noGrp="1"/>
          </p:cNvSpPr>
          <p:nvPr>
            <p:ph type="body" sz="half" idx="2"/>
          </p:nvPr>
        </p:nvSpPr>
        <p:spPr>
          <a:xfrm>
            <a:off x="500063" y="1500188"/>
            <a:ext cx="2533650" cy="3794125"/>
          </a:xfrm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ru-RU" sz="1800" smtClean="0"/>
              <a:t>   Гладкий мяч</a:t>
            </a:r>
          </a:p>
          <a:p>
            <a:pPr eaLnBrk="1" hangingPunct="1">
              <a:buFontTx/>
              <a:buBlip>
                <a:blip r:embed="rId3"/>
              </a:buBlip>
            </a:pPr>
            <a:endParaRPr lang="ru-RU" sz="1800" smtClean="0"/>
          </a:p>
          <a:p>
            <a:pPr eaLnBrk="1" hangingPunct="1">
              <a:buFontTx/>
              <a:buBlip>
                <a:blip r:embed="rId3"/>
              </a:buBlip>
            </a:pPr>
            <a:r>
              <a:rPr lang="ru-RU" sz="1800" smtClean="0"/>
              <a:t>   Массажный мяч </a:t>
            </a:r>
          </a:p>
          <a:p>
            <a:pPr eaLnBrk="1" hangingPunct="1"/>
            <a:r>
              <a:rPr lang="ru-RU" sz="1800" smtClean="0"/>
              <a:t>(с игольчатыми шипами)</a:t>
            </a:r>
          </a:p>
          <a:p>
            <a:pPr eaLnBrk="1" hangingPunct="1">
              <a:buFontTx/>
              <a:buBlip>
                <a:blip r:embed="rId3"/>
              </a:buBlip>
            </a:pPr>
            <a:endParaRPr lang="ru-RU" sz="1800" smtClean="0"/>
          </a:p>
          <a:p>
            <a:pPr eaLnBrk="1" hangingPunct="1">
              <a:buFontTx/>
              <a:buBlip>
                <a:blip r:embed="rId3"/>
              </a:buBlip>
            </a:pPr>
            <a:r>
              <a:rPr lang="ru-RU" sz="1800" smtClean="0"/>
              <a:t>   Мяч-прыгун </a:t>
            </a:r>
          </a:p>
          <a:p>
            <a:pPr eaLnBrk="1" hangingPunct="1"/>
            <a:r>
              <a:rPr lang="ru-RU" sz="1800" smtClean="0"/>
              <a:t>(с ручками-держателями)</a:t>
            </a:r>
          </a:p>
        </p:txBody>
      </p:sp>
      <p:pic>
        <p:nvPicPr>
          <p:cNvPr id="1126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email"/>
          <a:srcRect/>
          <a:stretch>
            <a:fillRect/>
          </a:stretch>
        </p:blipFill>
        <p:spPr>
          <a:xfrm rot="420000">
            <a:off x="3178175" y="2984500"/>
            <a:ext cx="2211388" cy="1882775"/>
          </a:xfrm>
          <a:noFill/>
          <a:ln w="9525">
            <a:noFill/>
            <a:miter lim="800000"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2463" y="509588"/>
            <a:ext cx="8072437" cy="687387"/>
          </a:xfrm>
          <a:prstGeom prst="rect">
            <a:avLst/>
          </a:prstGeom>
        </p:spPr>
        <p:txBody>
          <a:bodyPr lIns="45720" rIns="45720" anchor="b"/>
          <a:lstStyle/>
          <a:p>
            <a:pPr fontAlgn="auto">
              <a:spcAft>
                <a:spcPts val="0"/>
              </a:spcAft>
              <a:defRPr/>
            </a:pP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034" y="142852"/>
            <a:ext cx="8072494" cy="687939"/>
          </a:xfrm>
          <a:prstGeom prst="rect">
            <a:avLst/>
          </a:prstGeom>
        </p:spPr>
        <p:txBody>
          <a:bodyPr lIns="45720" rIns="4572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Виды  ФИТБОЛА</a:t>
            </a:r>
          </a:p>
        </p:txBody>
      </p:sp>
      <p:pic>
        <p:nvPicPr>
          <p:cNvPr id="11271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71938" y="1143000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43625" y="1214438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Управляющая кнопка: назад 13">
            <a:hlinkClick r:id="rId7" action="ppaction://hlinksldjump" highlightClick="1"/>
          </p:cNvPr>
          <p:cNvSpPr/>
          <p:nvPr/>
        </p:nvSpPr>
        <p:spPr>
          <a:xfrm>
            <a:off x="8143875" y="6357938"/>
            <a:ext cx="757238" cy="400050"/>
          </a:xfrm>
          <a:prstGeom prst="actionButtonBackPreviou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19438" y="3214688"/>
            <a:ext cx="2667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25" y="4235450"/>
            <a:ext cx="1317625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63" y="1285875"/>
            <a:ext cx="157162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9000" y="928688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43932" cy="687939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Цвет  </a:t>
            </a:r>
            <a:r>
              <a:rPr lang="ru-RU" sz="3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фитбола</a:t>
            </a:r>
            <a:endParaRPr lang="ru-RU" sz="3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1718719">
            <a:off x="3263900" y="1808163"/>
            <a:ext cx="278606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Управляющая кнопка: назад 19">
            <a:hlinkClick r:id="rId7" action="ppaction://hlinksldjump" highlightClick="1"/>
          </p:cNvPr>
          <p:cNvSpPr/>
          <p:nvPr/>
        </p:nvSpPr>
        <p:spPr>
          <a:xfrm>
            <a:off x="8143875" y="6357938"/>
            <a:ext cx="757238" cy="400050"/>
          </a:xfrm>
          <a:prstGeom prst="actionButtonBackPreviou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97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41988" y="2643188"/>
            <a:ext cx="2573337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14338" y="5792788"/>
            <a:ext cx="8515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Достаточно посмотреть на </a:t>
            </a:r>
            <a:r>
              <a:rPr lang="ru-RU" sz="2000" b="1" i="1" dirty="0">
                <a:solidFill>
                  <a:srgbClr val="002060"/>
                </a:solidFill>
              </a:rPr>
              <a:t>большой и красочный мяч, 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чтобы начать менять себя.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85750" y="428625"/>
            <a:ext cx="3000375" cy="46434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600" dirty="0" smtClean="0">
                <a:solidFill>
                  <a:srgbClr val="663300"/>
                </a:solidFill>
              </a:rPr>
              <a:t>ТЁПЛЫЕ ЦВЕТА </a:t>
            </a:r>
            <a:r>
              <a:rPr lang="ru-RU" sz="1600" i="1" dirty="0" smtClean="0"/>
              <a:t>(</a:t>
            </a:r>
            <a:r>
              <a:rPr lang="ru-RU" sz="1600" i="1" dirty="0" smtClean="0">
                <a:solidFill>
                  <a:srgbClr val="C00000"/>
                </a:solidFill>
              </a:rPr>
              <a:t>красный, </a:t>
            </a:r>
            <a:r>
              <a:rPr lang="ru-RU" sz="1600" i="1" dirty="0" smtClean="0">
                <a:solidFill>
                  <a:srgbClr val="FF6600"/>
                </a:solidFill>
              </a:rPr>
              <a:t>оранжевый</a:t>
            </a:r>
            <a:r>
              <a:rPr lang="ru-RU" sz="1600" i="1" dirty="0" smtClean="0"/>
              <a:t>) </a:t>
            </a:r>
            <a:r>
              <a:rPr lang="ru-RU" sz="1600" dirty="0" smtClean="0"/>
              <a:t>стимулируют, тонизируют иммунитет, укрепляют память, зрение, придают бодрость, улучшают цвет кожи.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600" dirty="0" smtClean="0">
                <a:solidFill>
                  <a:srgbClr val="0070C0"/>
                </a:solidFill>
              </a:rPr>
              <a:t>ХОЛОДНЫЕ ЦВЕТА </a:t>
            </a:r>
            <a:r>
              <a:rPr lang="ru-RU" sz="1600" i="1" dirty="0" smtClean="0"/>
              <a:t>(</a:t>
            </a:r>
            <a:r>
              <a:rPr lang="ru-RU" sz="1600" i="1" dirty="0" smtClean="0">
                <a:solidFill>
                  <a:srgbClr val="0070C0"/>
                </a:solidFill>
              </a:rPr>
              <a:t>синий, </a:t>
            </a:r>
            <a:r>
              <a:rPr lang="ru-RU" sz="1600" i="1" dirty="0" err="1" smtClean="0">
                <a:solidFill>
                  <a:srgbClr val="00B0F0"/>
                </a:solidFill>
              </a:rPr>
              <a:t>голубой</a:t>
            </a:r>
            <a:r>
              <a:rPr lang="ru-RU" sz="1600" dirty="0" smtClean="0"/>
              <a:t>) нормализуют сердечную деятельность, ухудшают </a:t>
            </a:r>
            <a:r>
              <a:rPr lang="ru-RU" sz="1600" smtClean="0"/>
              <a:t>скоростно-силовые качества.</a:t>
            </a: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600" dirty="0" smtClean="0">
                <a:solidFill>
                  <a:srgbClr val="008000"/>
                </a:solidFill>
              </a:rPr>
              <a:t>ЗЕЛЁНЫЙ ЦВЕТ </a:t>
            </a:r>
            <a:r>
              <a:rPr lang="ru-RU" sz="1600" dirty="0" smtClean="0"/>
              <a:t>нормализует сердечную деятельность и ЦНС, стабилизирует артериальное давление, расслабляет, снимает напряжение, помогает при заболеваниях позвоночника, обмена веществ, мигрени.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2"/>
          <p:cNvSpPr>
            <a:spLocks noGrp="1"/>
          </p:cNvSpPr>
          <p:nvPr>
            <p:ph type="body" sz="half" idx="2"/>
          </p:nvPr>
        </p:nvSpPr>
        <p:spPr>
          <a:xfrm>
            <a:off x="285750" y="1143000"/>
            <a:ext cx="8572500" cy="5214938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ru-RU" sz="1600" smtClean="0">
                <a:latin typeface="Arial" charset="0"/>
                <a:cs typeface="Arial" charset="0"/>
              </a:rPr>
              <a:t>Начинать с </a:t>
            </a:r>
            <a:r>
              <a:rPr lang="ru-RU" sz="1600" i="1" u="sng" smtClean="0">
                <a:latin typeface="Arial" charset="0"/>
                <a:cs typeface="Arial" charset="0"/>
              </a:rPr>
              <a:t>простых</a:t>
            </a:r>
            <a:r>
              <a:rPr lang="ru-RU" sz="1600" smtClean="0">
                <a:latin typeface="Arial" charset="0"/>
                <a:cs typeface="Arial" charset="0"/>
              </a:rPr>
              <a:t> упражнений и облегчённых исходных положений, постепенно </a:t>
            </a:r>
            <a:r>
              <a:rPr lang="ru-RU" sz="1600" i="1" u="sng" smtClean="0">
                <a:latin typeface="Arial" charset="0"/>
                <a:cs typeface="Arial" charset="0"/>
              </a:rPr>
              <a:t>переходя к более сложным</a:t>
            </a:r>
            <a:r>
              <a:rPr lang="ru-RU" sz="1600" smtClean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buFontTx/>
              <a:buBlip>
                <a:blip r:embed="rId2"/>
              </a:buBlip>
            </a:pPr>
            <a:endParaRPr lang="ru-RU" sz="1600" smtClean="0">
              <a:latin typeface="Arial" charset="0"/>
              <a:cs typeface="Arial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ru-RU" sz="1600" smtClean="0">
                <a:latin typeface="Arial" charset="0"/>
                <a:cs typeface="Arial" charset="0"/>
              </a:rPr>
              <a:t> Ни одно упражнение </a:t>
            </a:r>
            <a:r>
              <a:rPr lang="ru-RU" sz="1600" i="1" u="sng" smtClean="0">
                <a:latin typeface="Arial" charset="0"/>
                <a:cs typeface="Arial" charset="0"/>
              </a:rPr>
              <a:t>не должно </a:t>
            </a:r>
            <a:r>
              <a:rPr lang="ru-RU" sz="1600" smtClean="0">
                <a:latin typeface="Arial" charset="0"/>
                <a:cs typeface="Arial" charset="0"/>
              </a:rPr>
              <a:t>причинять боль или доставлять </a:t>
            </a:r>
            <a:r>
              <a:rPr lang="ru-RU" sz="1600" i="1" u="sng" smtClean="0">
                <a:latin typeface="Arial" charset="0"/>
                <a:cs typeface="Arial" charset="0"/>
              </a:rPr>
              <a:t>дискомфорт</a:t>
            </a:r>
            <a:r>
              <a:rPr lang="ru-RU" sz="1600" i="1" smtClean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buFontTx/>
              <a:buBlip>
                <a:blip r:embed="rId2"/>
              </a:buBlip>
            </a:pPr>
            <a:endParaRPr lang="ru-RU" sz="1600" i="1" smtClean="0">
              <a:latin typeface="Arial" charset="0"/>
              <a:cs typeface="Arial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ru-RU" sz="1600" smtClean="0">
                <a:latin typeface="Arial" charset="0"/>
                <a:cs typeface="Arial" charset="0"/>
              </a:rPr>
              <a:t> </a:t>
            </a:r>
            <a:r>
              <a:rPr lang="ru-RU" sz="1600" i="1" u="sng" smtClean="0">
                <a:latin typeface="Arial" charset="0"/>
                <a:cs typeface="Arial" charset="0"/>
              </a:rPr>
              <a:t>Избегать быстрых и резких движений, скручиваний</a:t>
            </a:r>
            <a:r>
              <a:rPr lang="ru-RU" sz="1600" i="1" smtClean="0">
                <a:latin typeface="Arial" charset="0"/>
                <a:cs typeface="Arial" charset="0"/>
              </a:rPr>
              <a:t> </a:t>
            </a:r>
            <a:r>
              <a:rPr lang="ru-RU" sz="1600" smtClean="0">
                <a:latin typeface="Arial" charset="0"/>
                <a:cs typeface="Arial" charset="0"/>
              </a:rPr>
              <a:t>в шейном и поясничных отделах позвоночника, </a:t>
            </a:r>
            <a:r>
              <a:rPr lang="ru-RU" sz="1600" i="1" u="sng" smtClean="0">
                <a:latin typeface="Arial" charset="0"/>
                <a:cs typeface="Arial" charset="0"/>
              </a:rPr>
              <a:t>интенсивного напряжения </a:t>
            </a:r>
            <a:r>
              <a:rPr lang="ru-RU" sz="1600" smtClean="0">
                <a:latin typeface="Arial" charset="0"/>
                <a:cs typeface="Arial" charset="0"/>
              </a:rPr>
              <a:t>мышц и спины.</a:t>
            </a:r>
          </a:p>
          <a:p>
            <a:pPr eaLnBrk="1" hangingPunct="1">
              <a:buFontTx/>
              <a:buBlip>
                <a:blip r:embed="rId2"/>
              </a:buBlip>
            </a:pPr>
            <a:endParaRPr lang="ru-RU" sz="1600" smtClean="0">
              <a:latin typeface="Arial" charset="0"/>
              <a:cs typeface="Arial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ru-RU" sz="1600" smtClean="0">
                <a:latin typeface="Arial" charset="0"/>
                <a:cs typeface="Arial" charset="0"/>
              </a:rPr>
              <a:t>При выполнении упражнений лёжа на мяче, </a:t>
            </a:r>
            <a:r>
              <a:rPr lang="ru-RU" sz="1600" i="1" u="sng" smtClean="0">
                <a:latin typeface="Arial" charset="0"/>
                <a:cs typeface="Arial" charset="0"/>
              </a:rPr>
              <a:t>не задерживать дыхание</a:t>
            </a:r>
            <a:r>
              <a:rPr lang="ru-RU" sz="1600" i="1" smtClean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buFontTx/>
              <a:buBlip>
                <a:blip r:embed="rId2"/>
              </a:buBlip>
            </a:pPr>
            <a:endParaRPr lang="ru-RU" sz="1600" i="1" smtClean="0">
              <a:latin typeface="Arial" charset="0"/>
              <a:cs typeface="Arial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ru-RU" sz="1600" smtClean="0">
                <a:latin typeface="Arial" charset="0"/>
                <a:cs typeface="Arial" charset="0"/>
              </a:rPr>
              <a:t> Выполняя на мяче упражнения лёжа на животе и лёжа на спине </a:t>
            </a:r>
            <a:r>
              <a:rPr lang="ru-RU" sz="1600" i="1" u="sng" smtClean="0">
                <a:latin typeface="Arial" charset="0"/>
                <a:cs typeface="Arial" charset="0"/>
              </a:rPr>
              <a:t>голова и позвоночник должны составлять одну прямую линию</a:t>
            </a:r>
            <a:r>
              <a:rPr lang="ru-RU" sz="1600" u="sng" smtClean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buFontTx/>
              <a:buBlip>
                <a:blip r:embed="rId2"/>
              </a:buBlip>
            </a:pPr>
            <a:endParaRPr lang="ru-RU" sz="1600" smtClean="0">
              <a:latin typeface="Arial" charset="0"/>
              <a:cs typeface="Arial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ru-RU" sz="1600" smtClean="0">
                <a:latin typeface="Arial" charset="0"/>
                <a:cs typeface="Arial" charset="0"/>
              </a:rPr>
              <a:t> При выполнении упражнений </a:t>
            </a:r>
            <a:r>
              <a:rPr lang="ru-RU" sz="1600" i="1" u="sng" smtClean="0">
                <a:latin typeface="Arial" charset="0"/>
                <a:cs typeface="Arial" charset="0"/>
              </a:rPr>
              <a:t>мяч не должен двигаться.</a:t>
            </a:r>
          </a:p>
          <a:p>
            <a:pPr eaLnBrk="1" hangingPunct="1"/>
            <a:endParaRPr lang="ru-RU" sz="1600" i="1" smtClean="0">
              <a:latin typeface="Arial" charset="0"/>
              <a:cs typeface="Arial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ru-RU" sz="1600" i="1" u="sng" smtClean="0">
                <a:latin typeface="Arial" charset="0"/>
                <a:cs typeface="Arial" charset="0"/>
              </a:rPr>
              <a:t>При</a:t>
            </a:r>
            <a:r>
              <a:rPr lang="ru-RU" sz="1600" smtClean="0">
                <a:latin typeface="Arial" charset="0"/>
                <a:cs typeface="Arial" charset="0"/>
              </a:rPr>
              <a:t> выполнении </a:t>
            </a:r>
            <a:r>
              <a:rPr lang="ru-RU" sz="1600" i="1" u="sng" smtClean="0">
                <a:latin typeface="Arial" charset="0"/>
                <a:cs typeface="Arial" charset="0"/>
              </a:rPr>
              <a:t>подскоков </a:t>
            </a:r>
            <a:r>
              <a:rPr lang="ru-RU" sz="1600" smtClean="0">
                <a:latin typeface="Arial" charset="0"/>
                <a:cs typeface="Arial" charset="0"/>
              </a:rPr>
              <a:t>на мяче следить </a:t>
            </a:r>
            <a:r>
              <a:rPr lang="ru-RU" sz="1600" i="1" u="sng" smtClean="0">
                <a:latin typeface="Arial" charset="0"/>
                <a:cs typeface="Arial" charset="0"/>
              </a:rPr>
              <a:t>за осанкой </a:t>
            </a:r>
            <a:r>
              <a:rPr lang="ru-RU" sz="1600" smtClean="0">
                <a:latin typeface="Arial" charset="0"/>
                <a:cs typeface="Arial" charset="0"/>
              </a:rPr>
              <a:t>(сгибание, скручивание, повороты корпуса запрещены).</a:t>
            </a:r>
          </a:p>
          <a:p>
            <a:pPr eaLnBrk="1" hangingPunct="1">
              <a:buFontTx/>
              <a:buBlip>
                <a:blip r:embed="rId2"/>
              </a:buBlip>
            </a:pPr>
            <a:endParaRPr lang="ru-RU" sz="1600" smtClean="0">
              <a:latin typeface="Arial" charset="0"/>
              <a:cs typeface="Arial" charset="0"/>
            </a:endParaRPr>
          </a:p>
          <a:p>
            <a:pPr eaLnBrk="1" hangingPunct="1"/>
            <a:r>
              <a:rPr lang="ru-RU" sz="1600" smtClean="0">
                <a:latin typeface="Arial" charset="0"/>
                <a:cs typeface="Arial" charset="0"/>
              </a:rPr>
              <a:t> </a:t>
            </a:r>
          </a:p>
          <a:p>
            <a:pPr eaLnBrk="1" hangingPunct="1"/>
            <a:endParaRPr lang="ru-RU" sz="1600" smtClean="0">
              <a:latin typeface="Arial" charset="0"/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428604"/>
            <a:ext cx="7072362" cy="687939"/>
          </a:xfrm>
          <a:prstGeom prst="rect">
            <a:avLst/>
          </a:prstGeom>
        </p:spPr>
        <p:txBody>
          <a:bodyPr lIns="45720" rIns="45720"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Особенности   выполнения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упражнений   на  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фитболе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63" y="142875"/>
            <a:ext cx="12858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2529</TotalTime>
  <Words>989</Words>
  <Application>Microsoft Office PowerPoint</Application>
  <PresentationFormat>Экран (4:3)</PresentationFormat>
  <Paragraphs>157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 УДИВИТЕЛЬНЫЙ  МЯЧ –                                 ФИТБОЛ</vt:lpstr>
      <vt:lpstr>ЧТО ТАКОЕ «ФИТБОЛ»</vt:lpstr>
      <vt:lpstr>Слайд 3</vt:lpstr>
      <vt:lpstr>Врачебные  по-  и  противо- показания</vt:lpstr>
      <vt:lpstr>Комплексы упражнений на мячах в зависимости от поставленных частных задач и подбора средств могут иметь различную направленность: </vt:lpstr>
      <vt:lpstr>Слайд 6</vt:lpstr>
      <vt:lpstr>Слайд 7</vt:lpstr>
      <vt:lpstr>Цвет  фитбола</vt:lpstr>
      <vt:lpstr>Слайд 9</vt:lpstr>
      <vt:lpstr>Слайд 10</vt:lpstr>
      <vt:lpstr>Слайд 11</vt:lpstr>
      <vt:lpstr>Слайд 12</vt:lpstr>
      <vt:lpstr>Слайд 13</vt:lpstr>
      <vt:lpstr>После любых физических нагрузок  для того чтобы мышцы отдохнули и  не возникли боли от выполнения упражнений, необходимо применить растягивание. </vt:lpstr>
      <vt:lpstr>Слайд 15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Nik</dc:creator>
  <cp:lastModifiedBy>revaz</cp:lastModifiedBy>
  <cp:revision>136</cp:revision>
  <dcterms:created xsi:type="dcterms:W3CDTF">2012-01-13T06:28:57Z</dcterms:created>
  <dcterms:modified xsi:type="dcterms:W3CDTF">2013-03-10T21:36:28Z</dcterms:modified>
</cp:coreProperties>
</file>