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83" r:id="rId4"/>
    <p:sldId id="327" r:id="rId5"/>
    <p:sldId id="320" r:id="rId6"/>
    <p:sldId id="321" r:id="rId7"/>
    <p:sldId id="323" r:id="rId8"/>
    <p:sldId id="330" r:id="rId9"/>
    <p:sldId id="329" r:id="rId10"/>
    <p:sldId id="331" r:id="rId11"/>
    <p:sldId id="332" r:id="rId12"/>
    <p:sldId id="324" r:id="rId13"/>
    <p:sldId id="325" r:id="rId14"/>
    <p:sldId id="333" r:id="rId15"/>
    <p:sldId id="334" r:id="rId16"/>
    <p:sldId id="335" r:id="rId17"/>
    <p:sldId id="326" r:id="rId18"/>
    <p:sldId id="319" r:id="rId19"/>
    <p:sldId id="336" r:id="rId20"/>
    <p:sldId id="337" r:id="rId21"/>
    <p:sldId id="338" r:id="rId22"/>
    <p:sldId id="316" r:id="rId23"/>
    <p:sldId id="293" r:id="rId24"/>
    <p:sldId id="273" r:id="rId25"/>
    <p:sldId id="275" r:id="rId26"/>
    <p:sldId id="288" r:id="rId27"/>
    <p:sldId id="355" r:id="rId28"/>
    <p:sldId id="358" r:id="rId29"/>
    <p:sldId id="356" r:id="rId30"/>
    <p:sldId id="357" r:id="rId31"/>
    <p:sldId id="360" r:id="rId32"/>
    <p:sldId id="361" r:id="rId33"/>
    <p:sldId id="362" r:id="rId34"/>
    <p:sldId id="363" r:id="rId35"/>
    <p:sldId id="364" r:id="rId36"/>
    <p:sldId id="309" r:id="rId37"/>
    <p:sldId id="352" r:id="rId38"/>
    <p:sldId id="353" r:id="rId39"/>
    <p:sldId id="313" r:id="rId40"/>
    <p:sldId id="354" r:id="rId41"/>
    <p:sldId id="318" r:id="rId42"/>
    <p:sldId id="314" r:id="rId43"/>
    <p:sldId id="315" r:id="rId44"/>
    <p:sldId id="311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E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4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DC905-FC21-43B2-81A0-32347155FB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66A1C-5591-4AE5-995A-A8D207366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61C4D-5C36-4B35-B685-5DDB26612B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7A294-245A-4590-8E3E-F3D6427A9C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0AECA-5996-4C10-AA7C-4BD93E8E6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3A2B0-A3D5-416A-B4F9-09533F5A7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6C53C-4701-48C8-B97D-7D62053F0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667E8-BB0D-43AD-B8E7-5919BFFF6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79F32-1B8C-4E03-A3EB-80079A8A4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F0B1-F583-4877-BF3B-F945805507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E7593-39A5-4AD5-8E61-F674B99F5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8A4C5-BD2A-4C99-8692-8C82753BF2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BD094-E224-477B-8199-199886131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871287-CAA8-498B-B4E3-A0995510F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981075"/>
            <a:ext cx="7772400" cy="1295400"/>
          </a:xfrm>
        </p:spPr>
        <p:txBody>
          <a:bodyPr/>
          <a:lstStyle/>
          <a:p>
            <a:pPr eaLnBrk="1" hangingPunct="1"/>
            <a:r>
              <a:rPr lang="ru-RU" sz="1400" b="1" smtClean="0"/>
              <a:t/>
            </a:r>
            <a:br>
              <a:rPr lang="ru-RU" sz="1400" b="1" smtClean="0"/>
            </a:br>
            <a:r>
              <a:rPr lang="ru-RU" sz="1400" b="1" smtClean="0"/>
              <a:t/>
            </a:r>
            <a:br>
              <a:rPr lang="ru-RU" sz="1400" b="1" smtClean="0"/>
            </a:br>
            <a:r>
              <a:rPr lang="ru-RU" sz="1400" b="1" smtClean="0"/>
              <a:t/>
            </a:r>
            <a:br>
              <a:rPr lang="ru-RU" sz="1400" b="1" smtClean="0"/>
            </a:br>
            <a:r>
              <a:rPr lang="ru-RU" sz="1400" b="1" smtClean="0"/>
              <a:t/>
            </a:r>
            <a:br>
              <a:rPr lang="ru-RU" sz="1400" b="1" smtClean="0"/>
            </a:br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2565400"/>
            <a:ext cx="8208963" cy="1944688"/>
          </a:xfrm>
        </p:spPr>
        <p:txBody>
          <a:bodyPr/>
          <a:lstStyle/>
          <a:p>
            <a:pPr eaLnBrk="1" fontAlgn="t" hangingPunct="1"/>
            <a:endParaRPr lang="ru-RU" b="1" smtClean="0">
              <a:latin typeface="Tahoma" pitchFamily="34" charset="0"/>
            </a:endParaRPr>
          </a:p>
          <a:p>
            <a:pPr eaLnBrk="1" fontAlgn="t" hangingPunct="1"/>
            <a:r>
              <a:rPr lang="ru-RU" sz="3600" b="1" smtClean="0">
                <a:solidFill>
                  <a:schemeClr val="accent2"/>
                </a:solidFill>
                <a:latin typeface="Tahoma" pitchFamily="34" charset="0"/>
              </a:rPr>
              <a:t> Николай Алексеевич</a:t>
            </a:r>
          </a:p>
          <a:p>
            <a:pPr eaLnBrk="1" fontAlgn="t" hangingPunct="1"/>
            <a:r>
              <a:rPr lang="ru-RU" sz="3600" b="1" smtClean="0">
                <a:solidFill>
                  <a:schemeClr val="accent2"/>
                </a:solidFill>
                <a:latin typeface="Tahoma" pitchFamily="34" charset="0"/>
              </a:rPr>
              <a:t>           Некрасов</a:t>
            </a:r>
          </a:p>
          <a:p>
            <a:pPr algn="ctr" eaLnBrk="1" fontAlgn="t" hangingPunct="1"/>
            <a:endParaRPr lang="ru-RU" b="1" smtClean="0">
              <a:solidFill>
                <a:schemeClr val="accent2"/>
              </a:solidFill>
              <a:latin typeface="Tahoma" pitchFamily="34" charset="0"/>
            </a:endParaRPr>
          </a:p>
          <a:p>
            <a:pPr eaLnBrk="1" fontAlgn="t" hangingPunct="1"/>
            <a:r>
              <a:rPr lang="ru-RU" sz="2000" b="1" smtClean="0">
                <a:solidFill>
                  <a:schemeClr val="accent2"/>
                </a:solidFill>
                <a:latin typeface="Tahoma" pitchFamily="34" charset="0"/>
              </a:rPr>
              <a:t>(к 190-летию со дня рождения)</a:t>
            </a:r>
            <a:r>
              <a:rPr lang="ru-RU" sz="2000" b="1" smtClean="0">
                <a:latin typeface="Times New Roman" pitchFamily="18" charset="0"/>
              </a:rPr>
              <a:t> </a:t>
            </a:r>
          </a:p>
          <a:p>
            <a:pPr algn="ctr" eaLnBrk="1" fontAlgn="t" hangingPunct="1"/>
            <a:endParaRPr lang="ru-RU" b="1" smtClean="0">
              <a:latin typeface="Times New Roman" pitchFamily="18" charset="0"/>
            </a:endParaRPr>
          </a:p>
        </p:txBody>
      </p:sp>
      <p:pic>
        <p:nvPicPr>
          <p:cNvPr id="3076" name="Picture 15" descr="Некрасов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80063" y="620713"/>
            <a:ext cx="3455987" cy="425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7"/>
          <p:cNvSpPr>
            <a:spLocks noChangeArrowheads="1"/>
          </p:cNvSpPr>
          <p:nvPr/>
        </p:nvSpPr>
        <p:spPr bwMode="auto">
          <a:xfrm>
            <a:off x="250825" y="1011238"/>
            <a:ext cx="5467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/>
              <a:t>«Я лиру посвятил народу   		                своему»</a:t>
            </a:r>
          </a:p>
        </p:txBody>
      </p:sp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5986463" y="5013325"/>
            <a:ext cx="26431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1821 - 1877</a:t>
            </a: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506538" y="5949950"/>
            <a:ext cx="7529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latin typeface="Tahoma" pitchFamily="34" charset="0"/>
                <a:cs typeface="Tahoma" pitchFamily="34" charset="0"/>
              </a:rPr>
              <a:t>Презентация подготовлена учителем МБОУ «Нововолковская ООШ»</a:t>
            </a:r>
          </a:p>
          <a:p>
            <a:pPr algn="r"/>
            <a:r>
              <a:rPr lang="ru-RU">
                <a:latin typeface="Tahoma" pitchFamily="34" charset="0"/>
                <a:cs typeface="Tahoma" pitchFamily="34" charset="0"/>
              </a:rPr>
              <a:t>Савченко Ольгой Константиновной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4752975" cy="936625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Биографическая </a:t>
            </a:r>
            <a:br>
              <a:rPr lang="ru-RU" sz="2400" b="1" smtClean="0"/>
            </a:br>
            <a:r>
              <a:rPr lang="ru-RU" sz="2400" b="1" smtClean="0"/>
              <a:t>справка</a:t>
            </a:r>
          </a:p>
        </p:txBody>
      </p:sp>
      <p:sp>
        <p:nvSpPr>
          <p:cNvPr id="12291" name="Rectangle 2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773238"/>
            <a:ext cx="4248150" cy="3430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000" b="1" smtClean="0"/>
              <a:t>1856г. - первое издание сборника "Стихотворения Н.А. Некрасова" (огромный успех у читателей).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ru-RU" sz="20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000" b="1" smtClean="0"/>
              <a:t>1853 г. — цикл «Последние элегии». 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ru-RU" sz="20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000" b="1" smtClean="0"/>
              <a:t>1872-1873г.г. - публикация поэмы "Русские женщины".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ru-RU" sz="20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000" b="1" smtClean="0"/>
              <a:t>8 января 1878г. - ушел из жизни.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000" b="1" smtClean="0"/>
          </a:p>
        </p:txBody>
      </p:sp>
      <p:pic>
        <p:nvPicPr>
          <p:cNvPr id="101392" name="Picture 16" descr="Некрасов в период последних песен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91050" y="836613"/>
            <a:ext cx="4518025" cy="568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001000" cy="6049962"/>
          </a:xfrm>
        </p:spPr>
        <p:txBody>
          <a:bodyPr/>
          <a:lstStyle/>
          <a:p>
            <a:pPr algn="ctr" eaLnBrk="1" hangingPunct="1"/>
            <a:r>
              <a:rPr lang="ru-RU" sz="1400" b="1" smtClean="0"/>
              <a:t>Стихотворения Н. Некрасова с дарственной надписью писателя.</a:t>
            </a:r>
            <a:br>
              <a:rPr lang="ru-RU" sz="1400" b="1" smtClean="0"/>
            </a:br>
            <a:r>
              <a:rPr lang="ru-RU" sz="1400" b="1" smtClean="0"/>
              <a:t>[Издание шестое. Том первый. Части первая и вторая].</a:t>
            </a:r>
            <a:br>
              <a:rPr lang="ru-RU" sz="1400" b="1" smtClean="0"/>
            </a:br>
            <a:r>
              <a:rPr lang="ru-RU" sz="1400" b="1" smtClean="0"/>
              <a:t> СПб.: В Типографии А. А. Краевского. 1873</a:t>
            </a:r>
            <a:r>
              <a:rPr lang="ru-RU" sz="1400" smtClean="0"/>
              <a:t> </a:t>
            </a:r>
          </a:p>
        </p:txBody>
      </p:sp>
      <p:pic>
        <p:nvPicPr>
          <p:cNvPr id="83972" name="Picture 4" descr="&quot;Стихотворения Н. Некрасова с дарственной надписью писателя.[Издание шестое. Том первый. Части первая и вторая]. СПб.: В Типографии А. А. Краевского. 1873&quot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49800" y="188913"/>
            <a:ext cx="4379913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&quot;«Петербургский сборник», изданный Н. А. Некрасовым. 1846.&quot;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8913"/>
            <a:ext cx="4652963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опыт 1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8775" y="1008063"/>
            <a:ext cx="8424863" cy="584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/>
          <p:cNvSpPr txBox="1">
            <a:spLocks noChangeArrowheads="1"/>
          </p:cNvSpPr>
          <p:nvPr/>
        </p:nvSpPr>
        <p:spPr bwMode="auto">
          <a:xfrm>
            <a:off x="250825" y="0"/>
            <a:ext cx="86423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>
                <a:solidFill>
                  <a:srgbClr val="FF0000"/>
                </a:solidFill>
              </a:rPr>
              <a:t>К. Савицкий. «Ремонтные работы на железной дороге»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508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3" name="Rectangle 5"/>
          <p:cNvSpPr txBox="1">
            <a:spLocks noChangeArrowheads="1"/>
          </p:cNvSpPr>
          <p:nvPr/>
        </p:nvSpPr>
        <p:spPr bwMode="auto">
          <a:xfrm>
            <a:off x="5535613" y="981075"/>
            <a:ext cx="3563937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1400" b="1">
                <a:solidFill>
                  <a:schemeClr val="tx2"/>
                </a:solidFill>
              </a:rPr>
              <a:t> </a:t>
            </a:r>
            <a:br>
              <a:rPr lang="ru-RU" sz="1400" b="1">
                <a:solidFill>
                  <a:schemeClr val="tx2"/>
                </a:solidFill>
              </a:rPr>
            </a:br>
            <a:r>
              <a:rPr lang="ru-RU" sz="2000" b="1">
                <a:solidFill>
                  <a:srgbClr val="FF0000"/>
                </a:solidFill>
              </a:rPr>
              <a:t>«Железная дорога» </a:t>
            </a:r>
          </a:p>
          <a:p>
            <a:pPr eaLnBrk="0" hangingPunct="0"/>
            <a:endParaRPr lang="ru-RU" sz="2000" b="1">
              <a:solidFill>
                <a:schemeClr val="tx2"/>
              </a:solidFill>
            </a:endParaRPr>
          </a:p>
          <a:p>
            <a:pPr eaLnBrk="0" hangingPunct="0"/>
            <a:r>
              <a:rPr lang="ru-RU" sz="2000" b="1">
                <a:solidFill>
                  <a:schemeClr val="tx2"/>
                </a:solidFill>
              </a:rPr>
              <a:t>Губы бескровные,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           веки упавшие,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Язвы на тощих руках.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Вечно в воде по   колено  стоявшие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Ноги опухли; 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колтун в волосах;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Ямою грудь, что 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на заступ старательно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Изо дня в день</a:t>
            </a:r>
            <a:br>
              <a:rPr lang="ru-RU" sz="2000" b="1">
                <a:solidFill>
                  <a:schemeClr val="tx2"/>
                </a:solidFill>
              </a:rPr>
            </a:br>
            <a:r>
              <a:rPr lang="ru-RU" sz="2000" b="1">
                <a:solidFill>
                  <a:schemeClr val="tx2"/>
                </a:solidFill>
              </a:rPr>
              <a:t>Налегала весь век…</a:t>
            </a:r>
            <a:endParaRPr lang="ru-RU" sz="14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773238"/>
            <a:ext cx="4022725" cy="46291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600" smtClean="0"/>
              <a:t>	</a:t>
            </a:r>
            <a:r>
              <a:rPr lang="ru-RU" sz="2000" smtClean="0">
                <a:solidFill>
                  <a:schemeClr val="accent2"/>
                </a:solidFill>
              </a:rPr>
              <a:t>Стихи мои!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chemeClr val="accent2"/>
                </a:solidFill>
              </a:rPr>
              <a:t>	Свидетели живые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chemeClr val="accent2"/>
                </a:solidFill>
              </a:rPr>
              <a:t>	За мир пролитых слез!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chemeClr val="accent2"/>
                </a:solidFill>
              </a:rPr>
              <a:t>	Родились вы в минуты роковые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chemeClr val="accent2"/>
                </a:solidFill>
              </a:rPr>
              <a:t>	Душевных грез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chemeClr val="accent2"/>
                </a:solidFill>
              </a:rPr>
              <a:t>	И бьетесь о сердца людские,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chemeClr val="accent2"/>
                </a:solidFill>
              </a:rPr>
              <a:t>	Как волны об утес.</a:t>
            </a:r>
          </a:p>
        </p:txBody>
      </p:sp>
      <p:pic>
        <p:nvPicPr>
          <p:cNvPr id="78872" name="Picture 24" descr="&quot;Иллюстрация Д. Шмаринова к стихотворениям Н. А. Некрасова. 1953 г.&quot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65588" y="1150938"/>
            <a:ext cx="5078412" cy="570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9" name="Picture 3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33375"/>
            <a:ext cx="9144000" cy="626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80" name="Picture 32" descr="&quot;П. Соколов. Потрава.1826&quot;"/>
          <p:cNvPicPr>
            <a:picLocks noChangeAspect="1" noChangeArrowheads="1"/>
          </p:cNvPicPr>
          <p:nvPr/>
        </p:nvPicPr>
        <p:blipFill>
          <a:blip r:embed="rId4" cstate="email"/>
          <a:srcRect l="6683" r="3542"/>
          <a:stretch>
            <a:fillRect/>
          </a:stretch>
        </p:blipFill>
        <p:spPr bwMode="auto">
          <a:xfrm>
            <a:off x="512763" y="623888"/>
            <a:ext cx="8281987" cy="568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941888"/>
            <a:ext cx="8001000" cy="1216025"/>
          </a:xfrm>
        </p:spPr>
        <p:txBody>
          <a:bodyPr/>
          <a:lstStyle/>
          <a:p>
            <a:pPr eaLnBrk="1" hangingPunct="1"/>
            <a:r>
              <a:rPr lang="ru-RU" sz="2400" b="1" smtClean="0"/>
              <a:t>«Я лиру посвятил народу своему…»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7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5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03250"/>
          </a:xfrm>
        </p:spPr>
        <p:txBody>
          <a:bodyPr/>
          <a:lstStyle/>
          <a:p>
            <a:pPr algn="ctr" eaLnBrk="1" hangingPunct="1"/>
            <a:r>
              <a:rPr lang="ru-RU" sz="3200" b="1" smtClean="0"/>
              <a:t>«Унылый, сумрачный бурлак…»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230313" y="6092825"/>
            <a:ext cx="68992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… тянул он барку бечевой…</a:t>
            </a:r>
          </a:p>
        </p:txBody>
      </p:sp>
      <p:pic>
        <p:nvPicPr>
          <p:cNvPr id="17" name="Содержимое 12" descr="burlaki-na-wolge.jpg"/>
          <p:cNvPicPr>
            <a:picLocks noChangeAspect="1"/>
          </p:cNvPicPr>
          <p:nvPr/>
        </p:nvPicPr>
        <p:blipFill>
          <a:blip r:embed="rId2" cstate="email"/>
          <a:srcRect t="13675" b="7692"/>
          <a:stretch>
            <a:fillRect/>
          </a:stretch>
        </p:blipFill>
        <p:spPr bwMode="auto">
          <a:xfrm>
            <a:off x="323850" y="1389063"/>
            <a:ext cx="84963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15888"/>
            <a:ext cx="8001000" cy="676275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«Крестьянские дети</a:t>
            </a:r>
            <a:r>
              <a:rPr lang="ru-RU" sz="2800" smtClean="0"/>
              <a:t>»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760413"/>
            <a:ext cx="8001000" cy="44132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700" b="1" smtClean="0"/>
              <a:t>«…В них столько покоя, свободы и ласки,</a:t>
            </a:r>
            <a:br>
              <a:rPr lang="ru-RU" sz="1700" b="1" smtClean="0"/>
            </a:br>
            <a:r>
              <a:rPr lang="ru-RU" sz="1700" b="1" smtClean="0"/>
              <a:t>В них столько святой доброты…»</a:t>
            </a:r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825" y="1341438"/>
            <a:ext cx="3527425" cy="52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 descr="&quot;Иллюстрация Д. Шмаринова к стихотворениям Н. А. Некрасова. 1953 г.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1589320"/>
            <a:ext cx="4070349" cy="517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3492500" y="6081713"/>
            <a:ext cx="20161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C:\Users\Olga\Desktop\2012_03_16\некрасов_00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80519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0" y="4365625"/>
            <a:ext cx="44227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В больших сапогах, в </a:t>
            </a:r>
          </a:p>
          <a:p>
            <a:r>
              <a:rPr lang="ru-RU" sz="2400" b="1"/>
              <a:t>полушубке овчинном,</a:t>
            </a:r>
          </a:p>
          <a:p>
            <a:r>
              <a:rPr lang="ru-RU" sz="2400" b="1"/>
              <a:t>В больших рукавицах…</a:t>
            </a:r>
          </a:p>
          <a:p>
            <a:r>
              <a:rPr lang="ru-RU" sz="2400" b="1"/>
              <a:t>         а сам с ноготок!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54200" y="0"/>
            <a:ext cx="5462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Olga\Desktop\2012_03_14\карабиха_0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699170" cy="512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2411413" y="6135688"/>
            <a:ext cx="4133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/>
              <a:t>Вижу я в котомке книжку.</a:t>
            </a:r>
          </a:p>
          <a:p>
            <a:r>
              <a:rPr lang="ru-RU" sz="2000" b="1"/>
              <a:t>Так, учиться ты идёшь…</a:t>
            </a:r>
          </a:p>
        </p:txBody>
      </p:sp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2427288" y="222250"/>
            <a:ext cx="3733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«Школьник»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5" name="Rectangle 39"/>
          <p:cNvSpPr>
            <a:spLocks noGrp="1" noChangeArrowheads="1"/>
          </p:cNvSpPr>
          <p:nvPr>
            <p:ph idx="1"/>
          </p:nvPr>
        </p:nvSpPr>
        <p:spPr>
          <a:xfrm>
            <a:off x="1187450" y="4797425"/>
            <a:ext cx="6769100" cy="19446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1800" b="1" smtClean="0">
                <a:solidFill>
                  <a:schemeClr val="accent2"/>
                </a:solidFill>
              </a:rPr>
              <a:t>Кто служа великим целям века,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800" b="1" smtClean="0">
                <a:solidFill>
                  <a:schemeClr val="accent2"/>
                </a:solidFill>
              </a:rPr>
              <a:t>Жизнь свою всецело отдает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800" b="1" smtClean="0">
                <a:solidFill>
                  <a:schemeClr val="accent2"/>
                </a:solidFill>
              </a:rPr>
              <a:t>На борьбу за брата-человека,-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800" b="1" smtClean="0">
                <a:solidFill>
                  <a:schemeClr val="accent2"/>
                </a:solidFill>
              </a:rPr>
              <a:t>Только тот себя переживет…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sz="1800" b="1" smtClean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sz="1800" b="1" smtClean="0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6375" y="188913"/>
            <a:ext cx="61436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Olga\Desktop\2012_03_14\карабиха_0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5328"/>
            <a:ext cx="5112567" cy="5025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2427288" y="222250"/>
            <a:ext cx="3733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«Школьник»</a:t>
            </a: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4140200" y="1881188"/>
            <a:ext cx="4813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Будешь в университете – </a:t>
            </a:r>
          </a:p>
          <a:p>
            <a:r>
              <a:rPr lang="ru-RU" sz="2400" b="1"/>
              <a:t>Сон свершится наяву!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lga\Desktop\2012_03_14\карабиха_0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7441" y="1916832"/>
            <a:ext cx="4465445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2417763" y="404813"/>
            <a:ext cx="3733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«Школьник»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114300" y="2511425"/>
            <a:ext cx="46085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Не бездарна та природа,</a:t>
            </a:r>
          </a:p>
          <a:p>
            <a:r>
              <a:rPr lang="ru-RU" sz="2400" b="1"/>
              <a:t>Не погиб ещё тот край,</a:t>
            </a:r>
          </a:p>
          <a:p>
            <a:r>
              <a:rPr lang="ru-RU" sz="2400" b="1"/>
              <a:t>Что выводит из народа</a:t>
            </a:r>
          </a:p>
          <a:p>
            <a:r>
              <a:rPr lang="ru-RU" sz="2400" b="1"/>
              <a:t>Столько славных…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08225" y="260350"/>
            <a:ext cx="4524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539750" y="6202363"/>
            <a:ext cx="8062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/>
              <a:t>И. Аргунов. Портрет неизвестной в русском костюме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00213"/>
            <a:ext cx="8001000" cy="43195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/>
              <a:t>«Доля ты! – русская долюшка женская!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/>
              <a:t>Вряд ли труднее сыскать…»</a:t>
            </a:r>
          </a:p>
        </p:txBody>
      </p:sp>
      <p:pic>
        <p:nvPicPr>
          <p:cNvPr id="125957" name="Picture 5" descr="&quot;Иллюстрация Д. Шмаринова к стихотворениям Н. А. Некрасова. 1953 г.&quot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51375" y="1196975"/>
            <a:ext cx="4492625" cy="566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 descr="&quot;В. А. Серов. Матрена Тимофеевна.&quot;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196975"/>
            <a:ext cx="4859338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820150" cy="691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001000" cy="647700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«В полном разгаре страда деревенская…»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713662" cy="820737"/>
          </a:xfrm>
        </p:spPr>
        <p:txBody>
          <a:bodyPr/>
          <a:lstStyle/>
          <a:p>
            <a:pPr eaLnBrk="1" hangingPunct="1"/>
            <a:r>
              <a:rPr lang="ru-RU" sz="2400" b="1" smtClean="0"/>
              <a:t>«Тройка»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3" y="3786188"/>
            <a:ext cx="4321175" cy="18002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1800" b="1" smtClean="0"/>
          </a:p>
          <a:p>
            <a:pPr eaLnBrk="1" hangingPunct="1">
              <a:buFont typeface="Wingdings" pitchFamily="2" charset="2"/>
              <a:buNone/>
            </a:pPr>
            <a:endParaRPr lang="ru-RU" sz="1800" b="1" smtClean="0"/>
          </a:p>
          <a:p>
            <a:pPr eaLnBrk="1" hangingPunct="1">
              <a:buFont typeface="Wingdings" pitchFamily="2" charset="2"/>
              <a:buNone/>
            </a:pPr>
            <a:r>
              <a:rPr lang="ru-RU" sz="1800" b="1" smtClean="0"/>
              <a:t>Что ты жадно глядишь на  				дорогу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b="1" smtClean="0"/>
              <a:t>В стороне от веселых 				подруг?...</a:t>
            </a:r>
          </a:p>
          <a:p>
            <a:pPr eaLnBrk="1" hangingPunct="1"/>
            <a:endParaRPr lang="ru-RU" sz="1800" b="1" smtClean="0"/>
          </a:p>
        </p:txBody>
      </p:sp>
      <p:pic>
        <p:nvPicPr>
          <p:cNvPr id="87044" name="Picture 4" descr="&quot;Иллюстрация к стихотворению Н. А. Некрасова «Тройка».&quot;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/>
        </p:blipFill>
        <p:spPr bwMode="auto">
          <a:xfrm>
            <a:off x="4484688" y="1196975"/>
            <a:ext cx="4283075" cy="531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01000" cy="647700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«Мороз, Красный нос»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52600"/>
            <a:ext cx="8388350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smtClean="0"/>
              <a:t>«Есть женщины в русских селеньях…»</a:t>
            </a:r>
          </a:p>
        </p:txBody>
      </p:sp>
      <p:pic>
        <p:nvPicPr>
          <p:cNvPr id="89092" name="Picture 4" descr="&quot;А. А. Пластов. Иллюстрация к поэме Н. А. Некрасова «Мороз, Красный нос».&quot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2276475"/>
            <a:ext cx="2919412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8" descr="&quot;А. Ф. Пахомов. Иллюстрация к поэме Н. А. Некрасова «Мороз, Красный нос». Дарья.&quot;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1775" y="2492375"/>
            <a:ext cx="3233738" cy="396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9" descr="&quot;Иллюстрация Д. Шмаринова к стихотворениям Н. А. Некрасова. 1953 г.&quot;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8625" y="1538288"/>
            <a:ext cx="3455988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892175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«Почувствовать свои страданья научила</a:t>
            </a:r>
            <a:br>
              <a:rPr lang="ru-RU" sz="2400" b="1" smtClean="0"/>
            </a:br>
            <a:r>
              <a:rPr lang="ru-RU" sz="2400" b="1" smtClean="0"/>
              <a:t>И свету возвестить о них благословила…»</a:t>
            </a:r>
          </a:p>
        </p:txBody>
      </p:sp>
      <p:pic>
        <p:nvPicPr>
          <p:cNvPr id="1146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>
          <a:xfrm>
            <a:off x="179388" y="3500438"/>
            <a:ext cx="4464050" cy="31988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6100" y="2997200"/>
            <a:ext cx="4608513" cy="331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179388" y="1700213"/>
            <a:ext cx="7273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Три тяжкие доли имела судьба.</a:t>
            </a:r>
            <a:br>
              <a:rPr lang="ru-RU" b="1">
                <a:solidFill>
                  <a:schemeClr val="tx2"/>
                </a:solidFill>
              </a:rPr>
            </a:br>
            <a:r>
              <a:rPr lang="ru-RU" b="1">
                <a:solidFill>
                  <a:schemeClr val="tx2"/>
                </a:solidFill>
              </a:rPr>
              <a:t>И первая доля: с рабом повенчаться,</a:t>
            </a:r>
            <a:br>
              <a:rPr lang="ru-RU" b="1">
                <a:solidFill>
                  <a:schemeClr val="tx2"/>
                </a:solidFill>
              </a:rPr>
            </a:br>
            <a:r>
              <a:rPr lang="ru-RU" b="1">
                <a:solidFill>
                  <a:schemeClr val="tx2"/>
                </a:solidFill>
              </a:rPr>
              <a:t>Вторая – быть матерью сына раба, </a:t>
            </a:r>
            <a:br>
              <a:rPr lang="ru-RU" b="1">
                <a:solidFill>
                  <a:schemeClr val="tx2"/>
                </a:solidFill>
              </a:rPr>
            </a:br>
            <a:r>
              <a:rPr lang="ru-RU" b="1">
                <a:solidFill>
                  <a:schemeClr val="tx2"/>
                </a:solidFill>
              </a:rPr>
              <a:t>А третья – до гроба рабу покоряться,</a:t>
            </a:r>
            <a:br>
              <a:rPr lang="ru-RU" b="1">
                <a:solidFill>
                  <a:schemeClr val="tx2"/>
                </a:solidFill>
              </a:rPr>
            </a:br>
            <a:r>
              <a:rPr lang="ru-RU" b="1">
                <a:solidFill>
                  <a:schemeClr val="tx2"/>
                </a:solidFill>
              </a:rPr>
              <a:t>И все эти грозные доли легли </a:t>
            </a:r>
            <a:br>
              <a:rPr lang="ru-RU" b="1">
                <a:solidFill>
                  <a:schemeClr val="tx2"/>
                </a:solidFill>
              </a:rPr>
            </a:br>
            <a:r>
              <a:rPr lang="ru-RU" b="1">
                <a:solidFill>
                  <a:schemeClr val="tx2"/>
                </a:solidFill>
              </a:rPr>
              <a:t>На женщину русской земли.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03250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 Восстание декабристов</a:t>
            </a:r>
          </a:p>
        </p:txBody>
      </p:sp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125538"/>
            <a:ext cx="8280400" cy="525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001000" cy="936625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А.С. Пушкин читает </a:t>
            </a:r>
            <a:br>
              <a:rPr lang="ru-RU" sz="2400" b="1" smtClean="0"/>
            </a:br>
            <a:r>
              <a:rPr lang="ru-RU" sz="2400" b="1" smtClean="0"/>
              <a:t>М.Н. Волконской «Послание в Сибирь»</a:t>
            </a:r>
          </a:p>
        </p:txBody>
      </p:sp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450" y="1268413"/>
            <a:ext cx="6840538" cy="509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42888"/>
            <a:ext cx="8001000" cy="1323976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«Иди в огонь за честь отчизны,</a:t>
            </a:r>
            <a:br>
              <a:rPr lang="ru-RU" sz="2400" b="1" smtClean="0"/>
            </a:br>
            <a:r>
              <a:rPr lang="ru-RU" sz="2400" b="1" smtClean="0"/>
              <a:t>за убежденье, за любовь…»</a:t>
            </a:r>
          </a:p>
        </p:txBody>
      </p:sp>
      <p:graphicFrame>
        <p:nvGraphicFramePr>
          <p:cNvPr id="71734" name="Group 54"/>
          <p:cNvGraphicFramePr>
            <a:graphicFrameLocks noGrp="1"/>
          </p:cNvGraphicFramePr>
          <p:nvPr>
            <p:ph idx="1"/>
          </p:nvPr>
        </p:nvGraphicFramePr>
        <p:xfrm>
          <a:off x="611188" y="1700213"/>
          <a:ext cx="8001000" cy="4465637"/>
        </p:xfrm>
        <a:graphic>
          <a:graphicData uri="http://schemas.openxmlformats.org/drawingml/2006/table">
            <a:tbl>
              <a:tblPr/>
              <a:tblGrid>
                <a:gridCol w="1600200"/>
                <a:gridCol w="1600200"/>
                <a:gridCol w="1600200"/>
                <a:gridCol w="1600200"/>
                <a:gridCol w="1600200"/>
              </a:tblGrid>
              <a:tr h="2716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Вильгельм Карлович Кюхельбекер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(1797-1846)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Владимир Федосеевич Раевский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(1795-1872)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</a:rPr>
                        <a:t>Кондратий Федорович Рылеев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</a:rPr>
                        <a:t>(1795-1826)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Федор Николаевич Глинка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(1786-1880)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Александр Иванович Одоевский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(1802-1839)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67" name="Picture 2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1773238"/>
            <a:ext cx="16557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8" name="Picture 3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4075" y="1989138"/>
            <a:ext cx="16557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9" name="Picture 3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08400" y="1773238"/>
            <a:ext cx="1655763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0" name="Picture 4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64163" y="2060575"/>
            <a:ext cx="16557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1" name="Picture 4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19925" y="1773238"/>
            <a:ext cx="16335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"/>
          <p:cNvSpPr>
            <a:spLocks noGrp="1" noChangeArrowheads="1"/>
          </p:cNvSpPr>
          <p:nvPr>
            <p:ph idx="1"/>
          </p:nvPr>
        </p:nvSpPr>
        <p:spPr>
          <a:xfrm>
            <a:off x="179388" y="1190625"/>
            <a:ext cx="4464050" cy="53292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1800" b="1" dirty="0" smtClean="0"/>
              <a:t>Лето 1838г. – Н. Некрасов  вольнослушатель университета  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      г. Петербурга.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1800" b="1" dirty="0" smtClean="0"/>
              <a:t>Октябрь 1838г. - напечатано первое стихотворение "Мысль" в журнале "Сын Отечества«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1800" b="1" dirty="0" smtClean="0"/>
              <a:t>1840г. - издает поэтический сборник "Мечты и звуки" (без успеха).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1800" b="1" dirty="0" smtClean="0"/>
              <a:t>1842 г. — знакомство с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1800" b="1" dirty="0"/>
              <a:t> </a:t>
            </a:r>
            <a:r>
              <a:rPr lang="ru-RU" sz="1800" b="1" dirty="0" smtClean="0"/>
              <a:t>     В.Г. Белинским. </a:t>
            </a:r>
          </a:p>
        </p:txBody>
      </p:sp>
      <p:pic>
        <p:nvPicPr>
          <p:cNvPr id="97296" name="Picture 16" descr="&quot;Н.А.Некрасов. Акварель М.Захарова.1843.&quot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192213"/>
            <a:ext cx="4310062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2"/>
          <p:cNvSpPr>
            <a:spLocks noChangeArrowheads="1"/>
          </p:cNvSpPr>
          <p:nvPr/>
        </p:nvSpPr>
        <p:spPr bwMode="auto">
          <a:xfrm>
            <a:off x="468313" y="476250"/>
            <a:ext cx="3932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ru-RU" sz="2400" b="1"/>
              <a:t>Биографическая справка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675" y="115888"/>
            <a:ext cx="252095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325" y="641350"/>
            <a:ext cx="26130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6" descr="Елизавета Петровна Нарышки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03575" y="1125538"/>
            <a:ext cx="26638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81375" y="4413250"/>
            <a:ext cx="23431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825" y="3589338"/>
            <a:ext cx="2633663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43663" y="3914775"/>
            <a:ext cx="2325687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6" name="TextBox 3"/>
          <p:cNvSpPr txBox="1">
            <a:spLocks noChangeArrowheads="1"/>
          </p:cNvSpPr>
          <p:nvPr/>
        </p:nvSpPr>
        <p:spPr bwMode="auto">
          <a:xfrm>
            <a:off x="3203575" y="333375"/>
            <a:ext cx="3792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Декабристки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88913"/>
            <a:ext cx="8001000" cy="576262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«Русские женщины»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557338"/>
            <a:ext cx="395446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Прямоугольник 2"/>
          <p:cNvSpPr>
            <a:spLocks noChangeArrowheads="1"/>
          </p:cNvSpPr>
          <p:nvPr/>
        </p:nvSpPr>
        <p:spPr bwMode="auto">
          <a:xfrm>
            <a:off x="4356100" y="2262188"/>
            <a:ext cx="453707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2400" b="1">
                <a:solidFill>
                  <a:schemeClr val="accent2"/>
                </a:solidFill>
              </a:rPr>
              <a:t>Нет! Я не жалкая раба,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endParaRPr lang="ru-RU" sz="2400" b="1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2400" b="1">
                <a:solidFill>
                  <a:schemeClr val="accent2"/>
                </a:solidFill>
              </a:rPr>
              <a:t>Я женщина, жена!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endParaRPr lang="ru-RU" sz="2400" b="1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2400" b="1">
                <a:solidFill>
                  <a:schemeClr val="accent2"/>
                </a:solidFill>
              </a:rPr>
              <a:t>Пускай горька моя     		        судьба - 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endParaRPr lang="ru-RU" sz="2400" b="1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2400" b="1">
                <a:solidFill>
                  <a:schemeClr val="accent2"/>
                </a:solidFill>
              </a:rPr>
              <a:t>Я буду ей верна!</a:t>
            </a:r>
          </a:p>
        </p:txBody>
      </p:sp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1187450" y="836613"/>
            <a:ext cx="68389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Екатерина Ивановна Трубецкая</a:t>
            </a:r>
          </a:p>
          <a:p>
            <a:endParaRPr lang="ru-RU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142875"/>
            <a:ext cx="4752975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5435600" y="4149725"/>
            <a:ext cx="35115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FF0000"/>
                </a:solidFill>
              </a:rPr>
              <a:t>Екатерина </a:t>
            </a:r>
          </a:p>
          <a:p>
            <a:r>
              <a:rPr lang="ru-RU" sz="4000" b="1">
                <a:solidFill>
                  <a:srgbClr val="FF0000"/>
                </a:solidFill>
              </a:rPr>
              <a:t>Ивановна</a:t>
            </a:r>
          </a:p>
          <a:p>
            <a:r>
              <a:rPr lang="ru-RU" sz="4000" b="1">
                <a:solidFill>
                  <a:srgbClr val="FF0000"/>
                </a:solidFill>
              </a:rPr>
              <a:t>Трубецкая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692150"/>
            <a:ext cx="812641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7825" y="0"/>
            <a:ext cx="58483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Поэтическое завещание </a:t>
            </a:r>
            <a:br>
              <a:rPr lang="ru-RU" sz="2400" b="1" smtClean="0"/>
            </a:br>
            <a:r>
              <a:rPr lang="ru-RU" sz="2400" b="1" smtClean="0"/>
              <a:t>Николая Алексеевича Некрасова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989138"/>
            <a:ext cx="8001000" cy="4030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smtClean="0">
                <a:solidFill>
                  <a:schemeClr val="accent2"/>
                </a:solidFill>
              </a:rPr>
              <a:t>Сейте разумное, доброе, вечное,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32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smtClean="0">
                <a:solidFill>
                  <a:schemeClr val="accent2"/>
                </a:solidFill>
              </a:rPr>
              <a:t>				 сейте!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32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smtClean="0">
                <a:solidFill>
                  <a:schemeClr val="accent2"/>
                </a:solidFill>
              </a:rPr>
              <a:t>Спасибо вам скажет сердечное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32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smtClean="0">
                <a:solidFill>
                  <a:schemeClr val="accent2"/>
                </a:solidFill>
              </a:rPr>
              <a:t>              русский народ!</a:t>
            </a:r>
          </a:p>
        </p:txBody>
      </p:sp>
      <p:pic>
        <p:nvPicPr>
          <p:cNvPr id="37892" name="Picture 4" descr="книга"/>
          <p:cNvPicPr>
            <a:picLocks noChangeAspect="1" noChangeArrowheads="1" noCrop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6443663" y="4797425"/>
            <a:ext cx="18002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906463" y="620713"/>
            <a:ext cx="72691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6000" b="1">
                <a:solidFill>
                  <a:srgbClr val="FF0000"/>
                </a:solidFill>
              </a:rPr>
              <a:t>Имя</a:t>
            </a:r>
          </a:p>
          <a:p>
            <a:pPr algn="ctr"/>
            <a:r>
              <a:rPr lang="ru-RU" sz="6000" b="1">
                <a:solidFill>
                  <a:srgbClr val="FF0000"/>
                </a:solidFill>
              </a:rPr>
              <a:t>Николая </a:t>
            </a:r>
          </a:p>
          <a:p>
            <a:pPr algn="ctr"/>
            <a:r>
              <a:rPr lang="ru-RU" sz="6000" b="1">
                <a:solidFill>
                  <a:srgbClr val="FF0000"/>
                </a:solidFill>
              </a:rPr>
              <a:t>  Алексеевича   </a:t>
            </a:r>
          </a:p>
          <a:p>
            <a:pPr algn="ctr"/>
            <a:r>
              <a:rPr lang="ru-RU" sz="6000" b="1">
                <a:solidFill>
                  <a:srgbClr val="FF0000"/>
                </a:solidFill>
              </a:rPr>
              <a:t> Некрасова </a:t>
            </a:r>
          </a:p>
          <a:p>
            <a:pPr algn="ctr"/>
            <a:r>
              <a:rPr lang="ru-RU" sz="6000" b="1">
                <a:solidFill>
                  <a:srgbClr val="FF0000"/>
                </a:solidFill>
              </a:rPr>
              <a:t>увековечено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268288"/>
            <a:ext cx="4343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91063" y="1179513"/>
            <a:ext cx="4092575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4787900" y="271463"/>
            <a:ext cx="41497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Памятники Некрасову</a:t>
            </a:r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на Украине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0" y="184150"/>
            <a:ext cx="9055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Памятники Некрасову в Санкт-Петербурге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68488" y="1597025"/>
            <a:ext cx="706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1616075"/>
            <a:ext cx="36734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23938" y="1317625"/>
            <a:ext cx="7075487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1476375" y="115888"/>
            <a:ext cx="59467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FF0000"/>
                </a:solidFill>
              </a:rPr>
              <a:t>Памятник Некрасову </a:t>
            </a:r>
          </a:p>
          <a:p>
            <a:pPr algn="ctr"/>
            <a:r>
              <a:rPr lang="ru-RU" sz="3600" b="1">
                <a:solidFill>
                  <a:srgbClr val="FF0000"/>
                </a:solidFill>
              </a:rPr>
              <a:t>в Ярославле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125413"/>
            <a:ext cx="5273675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107950" y="4868863"/>
            <a:ext cx="3362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В. Белинский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6125" y="1146175"/>
            <a:ext cx="7794625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3268663" y="476250"/>
            <a:ext cx="2749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Карабиха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8350" y="9810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403225" y="292100"/>
            <a:ext cx="835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Дом-музей Н. Некрасова в Чудово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412875"/>
            <a:ext cx="316071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17900" y="2708275"/>
            <a:ext cx="275113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0788" y="782638"/>
            <a:ext cx="27416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1" name="TextBox 3"/>
          <p:cNvSpPr txBox="1">
            <a:spLocks noChangeArrowheads="1"/>
          </p:cNvSpPr>
          <p:nvPr/>
        </p:nvSpPr>
        <p:spPr bwMode="auto">
          <a:xfrm>
            <a:off x="1023938" y="185738"/>
            <a:ext cx="4632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Почтовые марки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25" y="1052513"/>
            <a:ext cx="7316788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951038" y="185738"/>
            <a:ext cx="5241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/>
              <a:t>Боинг «Некрасов»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4000034200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1775" y="1084263"/>
            <a:ext cx="1909763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big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76525" y="800100"/>
            <a:ext cx="190658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48339-373171-19-obl-l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3800" y="800100"/>
            <a:ext cx="199231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1307945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05650" y="1557338"/>
            <a:ext cx="1752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000428652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48038" y="3571875"/>
            <a:ext cx="2271712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851398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30275" y="4132263"/>
            <a:ext cx="183197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ниги некр1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113463" y="4256088"/>
            <a:ext cx="2744787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Box 8"/>
          <p:cNvSpPr txBox="1">
            <a:spLocks noChangeArrowheads="1"/>
          </p:cNvSpPr>
          <p:nvPr/>
        </p:nvSpPr>
        <p:spPr bwMode="auto">
          <a:xfrm>
            <a:off x="1846263" y="153988"/>
            <a:ext cx="54943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Книги Н. Некрасова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опыт 1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15888"/>
            <a:ext cx="3816350" cy="530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опыт 11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95738" y="3500438"/>
            <a:ext cx="5113337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257175" y="5614988"/>
            <a:ext cx="3524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Отец Некрасова</a:t>
            </a: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4275138" y="2060575"/>
            <a:ext cx="45545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Усадьба Некрасовых</a:t>
            </a: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В Грешневе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опыт 10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6763" y="1557338"/>
            <a:ext cx="7561262" cy="530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400" b="1">
                <a:solidFill>
                  <a:schemeClr val="tx2"/>
                </a:solidFill>
              </a:rPr>
              <a:t>«Я узнал, что у великолепных и огромных домов есть чердаки и подвалы, где воздух сыр и зловреден, где душно и темно и где…влачится нищета…»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опыт 09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769938"/>
            <a:ext cx="8243887" cy="608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5"/>
          <p:cNvSpPr txBox="1">
            <a:spLocks noChangeArrowheads="1"/>
          </p:cNvSpPr>
          <p:nvPr/>
        </p:nvSpPr>
        <p:spPr bwMode="auto">
          <a:xfrm>
            <a:off x="395288" y="77788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b="1">
                <a:solidFill>
                  <a:srgbClr val="FF0000"/>
                </a:solidFill>
              </a:rPr>
              <a:t>В.Г. Белинский и Н.А. Некрасов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844675"/>
            <a:ext cx="4068763" cy="295275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ru-RU" sz="2400" b="1" smtClean="0"/>
              <a:t>1846 г. — в альманахе «Петербургский сборник» напечатаны стихотворения «В дороге» и «Колыбельная песня». 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 b="1" smtClean="0"/>
              <a:t>1847 г. — начало журнала «Современник». </a:t>
            </a:r>
            <a:br>
              <a:rPr lang="ru-RU" sz="2400" b="1" smtClean="0"/>
            </a:br>
            <a:endParaRPr lang="ru-RU" sz="2400" b="1" smtClean="0"/>
          </a:p>
        </p:txBody>
      </p:sp>
      <p:pic>
        <p:nvPicPr>
          <p:cNvPr id="99344" name="Picture 16" descr="Портрет Некрасов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196975"/>
            <a:ext cx="4065587" cy="544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4"/>
          <p:cNvSpPr>
            <a:spLocks noChangeArrowheads="1"/>
          </p:cNvSpPr>
          <p:nvPr/>
        </p:nvSpPr>
        <p:spPr bwMode="auto">
          <a:xfrm>
            <a:off x="468313" y="333375"/>
            <a:ext cx="4248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/>
              <a:t>Биографическая справка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76275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>«А ты, поэт! избранник неба…»</a:t>
            </a:r>
          </a:p>
        </p:txBody>
      </p:sp>
      <p:pic>
        <p:nvPicPr>
          <p:cNvPr id="82949" name="Picture 5" descr="Портрет Некрасова2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00113" y="1989138"/>
            <a:ext cx="3330575" cy="3744912"/>
          </a:xfrm>
          <a:noFill/>
        </p:spPr>
      </p:pic>
      <p:pic>
        <p:nvPicPr>
          <p:cNvPr id="82950" name="Picture 6" descr="Некрасов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666875"/>
            <a:ext cx="376555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theme/theme1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1265</TotalTime>
  <Words>458</Words>
  <Application>Microsoft Office PowerPoint</Application>
  <PresentationFormat>Экран (4:3)</PresentationFormat>
  <Paragraphs>138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Verdana</vt:lpstr>
      <vt:lpstr>Arial</vt:lpstr>
      <vt:lpstr>Wingdings</vt:lpstr>
      <vt:lpstr>Calibri</vt:lpstr>
      <vt:lpstr>Tahoma</vt:lpstr>
      <vt:lpstr>Times New Roman</vt:lpstr>
      <vt:lpstr>Профиль</vt:lpstr>
      <vt:lpstr>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«А ты, поэт! избранник неба…»</vt:lpstr>
      <vt:lpstr>Биографическая  справка</vt:lpstr>
      <vt:lpstr>Стихотворения Н. Некрасова с дарственной надписью писателя. [Издание шестое. Том первый. Части первая и вторая].  СПб.: В Типографии А. А. Краевского. 1873 </vt:lpstr>
      <vt:lpstr>Слайд 12</vt:lpstr>
      <vt:lpstr>Слайд 13</vt:lpstr>
      <vt:lpstr>«Я лиру посвятил народу своему…»</vt:lpstr>
      <vt:lpstr>«Унылый, сумрачный бурлак…»</vt:lpstr>
      <vt:lpstr>«Крестьянские дети»</vt:lpstr>
      <vt:lpstr>Слайд 17</vt:lpstr>
      <vt:lpstr>Слайд 18</vt:lpstr>
      <vt:lpstr>Слайд 19</vt:lpstr>
      <vt:lpstr>Слайд 20</vt:lpstr>
      <vt:lpstr>Слайд 21</vt:lpstr>
      <vt:lpstr>Слайд 22</vt:lpstr>
      <vt:lpstr>«В полном разгаре страда деревенская…»</vt:lpstr>
      <vt:lpstr>«Тройка»</vt:lpstr>
      <vt:lpstr>«Мороз, Красный нос»</vt:lpstr>
      <vt:lpstr>«Почувствовать свои страданья научила И свету возвестить о них благословила…»</vt:lpstr>
      <vt:lpstr> Восстание декабристов</vt:lpstr>
      <vt:lpstr>А.С. Пушкин читает  М.Н. Волконской «Послание в Сибирь»</vt:lpstr>
      <vt:lpstr>«Иди в огонь за честь отчизны, за убежденье, за любовь…»</vt:lpstr>
      <vt:lpstr>Слайд 30</vt:lpstr>
      <vt:lpstr>«Русские женщины»</vt:lpstr>
      <vt:lpstr>Слайд 32</vt:lpstr>
      <vt:lpstr>Слайд 33</vt:lpstr>
      <vt:lpstr>Слайд 34</vt:lpstr>
      <vt:lpstr>Поэтическое завещание  Николая Алексеевича Некрасова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Company>Service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Н.А. Некрасов. Поэма «Русские женщины». История создания произведения, героини поэмы. </dc:title>
  <dc:creator>Лена</dc:creator>
  <cp:lastModifiedBy>revaz</cp:lastModifiedBy>
  <cp:revision>161</cp:revision>
  <dcterms:created xsi:type="dcterms:W3CDTF">2009-10-26T12:41:37Z</dcterms:created>
  <dcterms:modified xsi:type="dcterms:W3CDTF">2013-03-19T19:30:48Z</dcterms:modified>
</cp:coreProperties>
</file>