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561D-48B3-4776-9B59-16E871357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88342-1EF0-4A41-B675-47174F01A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241DC-9E74-451D-AB34-2E348C7DC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5B14B-17CB-4816-98BB-99D24A534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EA93-2A6A-48F6-882C-F9DD1BBF2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F08B4-59F3-4549-9619-4DB6FEEA6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98148-FB38-48F0-BD01-7100D8D25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02D6E-931E-4ED7-A335-6C99F0605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AC17-3DC2-4B40-A06C-2995F98ED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BD24E-CEE1-4BB7-9952-82D04CA51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099F-1367-43F8-AA95-022D0C9B1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E52E10A-4725-4A17-A347-3B413F652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solidFill>
                  <a:srgbClr val="FF0066"/>
                </a:solidFill>
              </a:rPr>
              <a:t>Векторы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724400"/>
            <a:ext cx="6400800" cy="1752600"/>
          </a:xfrm>
        </p:spPr>
        <p:txBody>
          <a:bodyPr/>
          <a:lstStyle/>
          <a:p>
            <a:pPr algn="r" eaLnBrk="1" hangingPunct="1"/>
            <a:r>
              <a:rPr lang="ru-RU" sz="2400" smtClean="0"/>
              <a:t>Автор: Ускова Л.В. </a:t>
            </a:r>
          </a:p>
          <a:p>
            <a:pPr algn="r" eaLnBrk="1" hangingPunct="1"/>
            <a:r>
              <a:rPr lang="ru-RU" sz="2400" smtClean="0"/>
              <a:t>учитель математики МОУ СОШ №4</a:t>
            </a:r>
          </a:p>
          <a:p>
            <a:pPr algn="r" eaLnBrk="1" hangingPunct="1"/>
            <a:r>
              <a:rPr lang="ru-RU" sz="2400" smtClean="0"/>
              <a:t>г.Оленегорска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На рис. изображена трапеция АВСД. Укажите сонаправленные, противоположно направленные, равные векторы.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843213" y="2781300"/>
            <a:ext cx="2881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835150" y="5084763"/>
            <a:ext cx="4392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1835150" y="2781300"/>
            <a:ext cx="1008063" cy="2303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 flipV="1">
            <a:off x="5724525" y="2781300"/>
            <a:ext cx="503238" cy="2303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1835150" y="2781300"/>
            <a:ext cx="3889375" cy="2303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843213" y="2781300"/>
            <a:ext cx="3384550" cy="2303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331913" y="48688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39975" y="24209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435600" y="2349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300788" y="47974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995738" y="32131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На рис. изображен треугольник АВС. Укажите сонаправленные, противоположно направленные, равные векторы.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932363" y="2565400"/>
            <a:ext cx="1295400" cy="2519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908175" y="5084763"/>
            <a:ext cx="4319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1908175" y="2565400"/>
            <a:ext cx="3024188" cy="2519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348038" y="3860800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348038" y="3860800"/>
            <a:ext cx="9366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4284663" y="3860800"/>
            <a:ext cx="129540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476375" y="4941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643438" y="20605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227763" y="47974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87675" y="34290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651500" y="35004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endParaRPr lang="ru-RU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067175" y="52292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627313" y="4365625"/>
            <a:ext cx="714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067175" y="3141663"/>
            <a:ext cx="730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2916238" y="4941888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3059113" y="4941888"/>
            <a:ext cx="1444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5148263" y="4941888"/>
            <a:ext cx="1444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292725" y="4941888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5076825" y="2924175"/>
            <a:ext cx="2159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5148263" y="29972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5219700" y="30686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5651500" y="414972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5724525" y="42211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5795963" y="42926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Откладывание вектора от данной точки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Если точка А – начало вектора а, то говорят, что вектор а отложен от точки А.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5003800" y="170021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900113" y="2060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547813" y="2708275"/>
            <a:ext cx="316865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58888" y="3141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627313" y="27813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627313" y="28527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1476375" y="34290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643438" y="5013325"/>
            <a:ext cx="144462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4284663" y="47974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1547813" y="2708275"/>
            <a:ext cx="316865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596188" y="35734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10502E-7 L 0.35434 0.23086 " pathEditMode="relative" ptsTypes="AA">
                                      <p:cBhvr>
                                        <p:cTn id="6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nimBg="1"/>
      <p:bldP spid="123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Перечертите рисунок в тетрадь. Постройте векторы </a:t>
            </a:r>
            <a:r>
              <a:rPr lang="en-US" sz="2800" smtClean="0"/>
              <a:t>MN </a:t>
            </a:r>
            <a:r>
              <a:rPr lang="ru-RU" sz="2800" smtClean="0"/>
              <a:t>и</a:t>
            </a:r>
            <a:r>
              <a:rPr lang="en-US" sz="2800" smtClean="0"/>
              <a:t> K</a:t>
            </a:r>
            <a:r>
              <a:rPr lang="ru-RU" sz="2800" smtClean="0"/>
              <a:t>Р такие, что </a:t>
            </a:r>
            <a:r>
              <a:rPr lang="en-US" sz="2800" smtClean="0"/>
              <a:t>MN = a, KP = a.</a:t>
            </a:r>
            <a:endParaRPr lang="ru-RU" sz="2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411413" y="8366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348038" y="8366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724525" y="8366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659563" y="9080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92950" y="8366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885113" y="9080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219700" y="1916113"/>
            <a:ext cx="1800225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156325" y="22764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227763" y="23495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5148263" y="18446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Oval 15"/>
          <p:cNvSpPr>
            <a:spLocks noChangeArrowheads="1"/>
          </p:cNvSpPr>
          <p:nvPr/>
        </p:nvSpPr>
        <p:spPr bwMode="auto">
          <a:xfrm>
            <a:off x="2051050" y="29241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Oval 16"/>
          <p:cNvSpPr>
            <a:spLocks noChangeArrowheads="1"/>
          </p:cNvSpPr>
          <p:nvPr/>
        </p:nvSpPr>
        <p:spPr bwMode="auto">
          <a:xfrm>
            <a:off x="4643438" y="37163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1908175" y="24923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endParaRPr lang="ru-RU"/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4572000" y="33575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5219700" y="1916113"/>
            <a:ext cx="1800225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5219700" y="1916113"/>
            <a:ext cx="1800225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635375" y="458152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endParaRPr lang="ru-RU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084888" y="530066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2792E-6 L -0.33854 0.15753 " pathEditMode="relative" ptsTypes="AA">
                                      <p:cBhvr>
                                        <p:cTn id="6" dur="2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771E-6 L -0.05903 0.2676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 animBg="1"/>
      <p:bldP spid="13332" grpId="0" animBg="1"/>
      <p:bldP spid="13333" grpId="0"/>
      <p:bldP spid="133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000" smtClean="0"/>
              <a:t>Изобразите векторы АВ, СД, ОК, </a:t>
            </a:r>
            <a:r>
              <a:rPr lang="en-US" sz="2000" smtClean="0"/>
              <a:t>FE </a:t>
            </a:r>
            <a:r>
              <a:rPr lang="ru-RU" sz="2000" smtClean="0"/>
              <a:t>в системе координат, если известны координаты их начала и конца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А(1;4)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В(-2;8)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С(2;2)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Д(8;5)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О(0;0)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К(-6;3)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F(6;-4)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E(1;-4)</a:t>
            </a:r>
            <a:endParaRPr lang="ru-RU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059113" y="5492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563938" y="5492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995738" y="5492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500563" y="5492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5219700" y="1412875"/>
            <a:ext cx="0" cy="4968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2627313" y="4221163"/>
            <a:ext cx="568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64163" y="1341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8316913" y="41497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435600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5076825" y="40052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859338" y="42926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ru-RU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5364163" y="3357563"/>
            <a:ext cx="144462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292725" y="29972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4572000" y="2492375"/>
            <a:ext cx="144463" cy="144463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427538" y="20605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H="1" flipV="1">
            <a:off x="4643438" y="2565400"/>
            <a:ext cx="792162" cy="863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5651500" y="3789363"/>
            <a:ext cx="144463" cy="1444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580063" y="35004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7235825" y="3141663"/>
            <a:ext cx="144463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5724525" y="3213100"/>
            <a:ext cx="1584325" cy="6477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7164388" y="27813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3563938" y="3573463"/>
            <a:ext cx="144462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348038" y="30686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  <a:endParaRPr lang="ru-RU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flipH="1" flipV="1">
            <a:off x="3635375" y="3644900"/>
            <a:ext cx="1584325" cy="576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3563938" y="5013325"/>
            <a:ext cx="144462" cy="144463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3419475" y="4724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5364163" y="5013325"/>
            <a:ext cx="144462" cy="144463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5364163" y="47974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3635375" y="5084763"/>
            <a:ext cx="1800225" cy="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417" name="Text Box 36"/>
          <p:cNvSpPr txBox="1">
            <a:spLocks noChangeArrowheads="1"/>
          </p:cNvSpPr>
          <p:nvPr/>
        </p:nvSpPr>
        <p:spPr bwMode="auto">
          <a:xfrm>
            <a:off x="611188" y="60213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Найдите длины векторов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43" grpId="0" animBg="1"/>
      <p:bldP spid="18444" grpId="0"/>
      <p:bldP spid="18445" grpId="0"/>
      <p:bldP spid="18446" grpId="0" animBg="1"/>
      <p:bldP spid="18447" grpId="0" animBg="1"/>
      <p:bldP spid="18448" grpId="0"/>
      <p:bldP spid="18450" grpId="0" animBg="1"/>
      <p:bldP spid="18451" grpId="0"/>
      <p:bldP spid="18452" grpId="0" animBg="1"/>
      <p:bldP spid="18453" grpId="0"/>
      <p:bldP spid="18454" grpId="0" animBg="1"/>
      <p:bldP spid="18455" grpId="0" animBg="1"/>
      <p:bldP spid="18456" grpId="0"/>
      <p:bldP spid="18457" grpId="0" animBg="1"/>
      <p:bldP spid="18458" grpId="0" animBg="1"/>
      <p:bldP spid="18459" grpId="0"/>
      <p:bldP spid="18460" grpId="0" animBg="1"/>
      <p:bldP spid="18461" grpId="0"/>
      <p:bldP spid="18462" grpId="0" animBg="1"/>
      <p:bldP spid="18463" grpId="0" animBg="1"/>
      <p:bldP spid="18464" grpId="0"/>
      <p:bldP spid="18465" grpId="0" animBg="1"/>
      <p:bldP spid="18466" grpId="0"/>
      <p:bldP spid="184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/>
              <a:t>В прямоугольнике АВСД АВ=3 см, ВС=4см, М – середина стороны АВ. Найдите длины векторов: </a:t>
            </a:r>
            <a:r>
              <a:rPr lang="ru-RU" smtClean="0"/>
              <a:t> 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1979613" y="1412875"/>
          <a:ext cx="5040312" cy="669925"/>
        </p:xfrm>
        <a:graphic>
          <a:graphicData uri="http://schemas.openxmlformats.org/presentationml/2006/ole">
            <p:oleObj spid="_x0000_s5122" name="Формула" r:id="rId3" imgW="19047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OA1XXX9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141663"/>
            <a:ext cx="8640763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WordArt 3"/>
          <p:cNvSpPr>
            <a:spLocks noChangeArrowheads="1" noChangeShapeType="1" noTextEdit="1"/>
          </p:cNvSpPr>
          <p:nvPr/>
        </p:nvSpPr>
        <p:spPr bwMode="auto">
          <a:xfrm>
            <a:off x="1979613" y="404813"/>
            <a:ext cx="5291137" cy="2947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00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00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00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4" descr="TN00687_"/>
          <p:cNvPicPr>
            <a:picLocks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732588" y="1989138"/>
            <a:ext cx="1644650" cy="777875"/>
          </a:xfrm>
          <a:noFill/>
        </p:spPr>
      </p:pic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572000" y="2492375"/>
            <a:ext cx="2808288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 flipV="1">
            <a:off x="1908175" y="2924175"/>
            <a:ext cx="2663825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66273E-6 L -0.33073 0.30418 " pathEditMode="relative" ptsTypes="AA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30418 L -0.62223 0.08373 " pathEditMode="relative" ptsTypes="AA">
                                      <p:cBhvr>
                                        <p:cTn id="10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000" smtClean="0"/>
              <a:t>Отрезок, для которого указано, какая из его граничных точек считается началом, а какая концом, называется направленным отрезком или </a:t>
            </a:r>
            <a:r>
              <a:rPr lang="ru-RU" sz="2000" b="1" smtClean="0">
                <a:solidFill>
                  <a:srgbClr val="FF0066"/>
                </a:solidFill>
              </a:rPr>
              <a:t>вектором</a:t>
            </a:r>
            <a:r>
              <a:rPr lang="ru-RU" sz="2000" smtClean="0"/>
              <a:t>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9" name="Oval 7"/>
          <p:cNvSpPr>
            <a:spLocks noChangeArrowheads="1"/>
          </p:cNvSpPr>
          <p:nvPr/>
        </p:nvSpPr>
        <p:spPr bwMode="auto">
          <a:xfrm>
            <a:off x="2555875" y="3357563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1979613" y="32131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6516688" y="32131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3132138" y="2852738"/>
            <a:ext cx="2735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Вектор АВ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4067175" y="2852738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2627313" y="3429000"/>
            <a:ext cx="3816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 flipH="1">
            <a:off x="2555875" y="4221163"/>
            <a:ext cx="3960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6" name="Oval 14"/>
          <p:cNvSpPr>
            <a:spLocks noChangeArrowheads="1"/>
          </p:cNvSpPr>
          <p:nvPr/>
        </p:nvSpPr>
        <p:spPr bwMode="auto">
          <a:xfrm>
            <a:off x="6516688" y="4149725"/>
            <a:ext cx="142875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Text Box 15"/>
          <p:cNvSpPr txBox="1">
            <a:spLocks noChangeArrowheads="1"/>
          </p:cNvSpPr>
          <p:nvPr/>
        </p:nvSpPr>
        <p:spPr bwMode="auto">
          <a:xfrm>
            <a:off x="6732588" y="40052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038" name="Text Box 16"/>
          <p:cNvSpPr txBox="1">
            <a:spLocks noChangeArrowheads="1"/>
          </p:cNvSpPr>
          <p:nvPr/>
        </p:nvSpPr>
        <p:spPr bwMode="auto">
          <a:xfrm>
            <a:off x="2124075" y="39338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1187450" y="2781300"/>
            <a:ext cx="1871663" cy="431800"/>
          </a:xfrm>
          <a:prstGeom prst="curvedDownArrow">
            <a:avLst>
              <a:gd name="adj1" fmla="val 86691"/>
              <a:gd name="adj2" fmla="val 1733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116013" y="2205038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Начало вектора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rot="10800000" flipV="1">
            <a:off x="6084888" y="2781300"/>
            <a:ext cx="1800225" cy="431800"/>
          </a:xfrm>
          <a:prstGeom prst="curvedDownArrow">
            <a:avLst>
              <a:gd name="adj1" fmla="val 83382"/>
              <a:gd name="adj2" fmla="val 16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084888" y="2133600"/>
            <a:ext cx="2087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Конец вектора</a:t>
            </a:r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4211638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044" name="Line 22"/>
          <p:cNvSpPr>
            <a:spLocks noChangeShapeType="1"/>
          </p:cNvSpPr>
          <p:nvPr/>
        </p:nvSpPr>
        <p:spPr bwMode="auto">
          <a:xfrm>
            <a:off x="4211638" y="39338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827088" y="4724400"/>
            <a:ext cx="554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Обозначение:</a:t>
            </a:r>
          </a:p>
        </p:txBody>
      </p:sp>
      <p:sp>
        <p:nvSpPr>
          <p:cNvPr id="104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2627313" y="4508500"/>
          <a:ext cx="1223962" cy="825500"/>
        </p:xfrm>
        <a:graphic>
          <a:graphicData uri="http://schemas.openxmlformats.org/presentationml/2006/ole">
            <p:oleObj spid="_x0000_s1026" name="Формула" r:id="rId3" imgW="380835" imgH="25389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9" grpId="0" animBg="1"/>
      <p:bldP spid="30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Векторы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042988" y="2924175"/>
            <a:ext cx="2592387" cy="2449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00113" y="24209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708400" y="51577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427538" y="2133600"/>
            <a:ext cx="0" cy="2519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284663" y="47974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11638" y="17732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7019925" y="2349500"/>
            <a:ext cx="144463" cy="3311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092950" y="19891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804025" y="58054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1258888" y="52292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042988" y="47974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979613" y="32131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СД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051050" y="32131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716463" y="3284538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EF</a:t>
            </a:r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787900" y="32845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308850" y="38608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АВ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7380288" y="39338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619250" y="5157788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ММ = 0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1692275" y="51577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4932363" y="3789363"/>
            <a:ext cx="1511300" cy="172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364163" y="43656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435600" y="44370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643438" y="5300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endParaRPr lang="ru-RU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300788" y="34290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2339975" y="52292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Длина вектора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Длиной или модулем ненулевого вектора называется длина отрезка АВ. </a:t>
            </a:r>
          </a:p>
          <a:p>
            <a:pPr eaLnBrk="1" hangingPunct="1"/>
            <a:r>
              <a:rPr lang="ru-RU" sz="2400" smtClean="0"/>
              <a:t>Обозначается: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258888" y="3860800"/>
            <a:ext cx="3673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1042988" y="35004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643438" y="3357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5435600" y="3284538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|AB|</a:t>
            </a:r>
            <a:r>
              <a:rPr lang="ru-RU"/>
              <a:t> </a:t>
            </a:r>
            <a:r>
              <a:rPr lang="en-US"/>
              <a:t>=</a:t>
            </a:r>
            <a:r>
              <a:rPr lang="ru-RU"/>
              <a:t> </a:t>
            </a:r>
            <a:r>
              <a:rPr lang="en-US"/>
              <a:t>7</a:t>
            </a:r>
            <a:r>
              <a:rPr lang="ru-RU"/>
              <a:t>см</a:t>
            </a:r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>
            <a:off x="5580063" y="32845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 flipV="1">
            <a:off x="2843213" y="4292600"/>
            <a:ext cx="3097212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3924300" y="50133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2060" name="Line 13"/>
          <p:cNvSpPr>
            <a:spLocks noChangeShapeType="1"/>
          </p:cNvSpPr>
          <p:nvPr/>
        </p:nvSpPr>
        <p:spPr bwMode="auto">
          <a:xfrm>
            <a:off x="3995738" y="50847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6516688" y="47974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</a:t>
            </a:r>
            <a:r>
              <a:rPr lang="ru-RU"/>
              <a:t>а</a:t>
            </a:r>
            <a:r>
              <a:rPr lang="en-US"/>
              <a:t>|</a:t>
            </a:r>
            <a:r>
              <a:rPr lang="ru-RU"/>
              <a:t> = </a:t>
            </a:r>
            <a:r>
              <a:rPr lang="ru-RU">
                <a:cs typeface="Arial" charset="0"/>
              </a:rPr>
              <a:t>√</a:t>
            </a:r>
            <a:r>
              <a:rPr lang="en-US">
                <a:cs typeface="Arial" charset="0"/>
              </a:rPr>
              <a:t>61 </a:t>
            </a:r>
            <a:r>
              <a:rPr lang="ru-RU">
                <a:cs typeface="Arial" charset="0"/>
              </a:rPr>
              <a:t>см</a:t>
            </a:r>
          </a:p>
        </p:txBody>
      </p:sp>
      <p:sp>
        <p:nvSpPr>
          <p:cNvPr id="2062" name="Line 15"/>
          <p:cNvSpPr>
            <a:spLocks noChangeShapeType="1"/>
          </p:cNvSpPr>
          <p:nvPr/>
        </p:nvSpPr>
        <p:spPr bwMode="auto">
          <a:xfrm>
            <a:off x="6659563" y="47974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2843213" y="6308725"/>
            <a:ext cx="31686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940425" y="4292600"/>
            <a:ext cx="0" cy="2016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211638" y="58769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  <a:endParaRPr lang="ru-RU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011863" y="52292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  <a:endParaRPr lang="ru-RU"/>
          </a:p>
        </p:txBody>
      </p:sp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3286125" y="2214563"/>
          <a:ext cx="1295400" cy="820737"/>
        </p:xfrm>
        <a:graphic>
          <a:graphicData uri="http://schemas.openxmlformats.org/presentationml/2006/ole">
            <p:oleObj spid="_x0000_s2050" name="Формула" r:id="rId3" imgW="469696" imgH="29197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7" grpId="0" animBg="1"/>
      <p:bldP spid="5138" grpId="0"/>
      <p:bldP spid="51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000" smtClean="0"/>
              <a:t>Отметьте точки А, В и С, не лежащие на одной прямой. Начертите все ненулевые векторы, начало и конец которых совпадают с какими-то двумя из этих точек. Выпишите все полученные векторы и укажите начало и конец каждого вектора.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835150" y="40052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619250" y="35734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067175" y="26368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24300" y="22764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5651500" y="4365625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580063" y="37893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1908175" y="2708275"/>
            <a:ext cx="223202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140200" y="2708275"/>
            <a:ext cx="1584325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908175" y="4076700"/>
            <a:ext cx="381635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1979613" y="2708275"/>
            <a:ext cx="2160587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4140200" y="2708275"/>
            <a:ext cx="1584325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1979613" y="4076700"/>
            <a:ext cx="3744912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74" grpId="0" animBg="1"/>
      <p:bldP spid="7175" grpId="0"/>
      <p:bldP spid="7176" grpId="0" animBg="1"/>
      <p:bldP spid="7177" grpId="0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Равенство векторов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2843213" y="2205038"/>
            <a:ext cx="4176712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3132138" y="2420938"/>
            <a:ext cx="107950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H="1" flipV="1">
            <a:off x="5508625" y="4292600"/>
            <a:ext cx="1008063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563938" y="2349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3563938" y="24209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6516688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5508625" y="38608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4932363" y="2420938"/>
            <a:ext cx="1439862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5651500" y="24923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5724525" y="25654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 flipV="1">
            <a:off x="2627313" y="3716338"/>
            <a:ext cx="1800225" cy="144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356100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627313" y="32131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971550" y="5084763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827088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411413" y="46529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39750" y="12684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Ненулевые векторы называются </a:t>
            </a:r>
            <a:r>
              <a:rPr lang="ru-RU">
                <a:solidFill>
                  <a:srgbClr val="FF0066"/>
                </a:solidFill>
              </a:rPr>
              <a:t>коллинеарными</a:t>
            </a:r>
            <a:r>
              <a:rPr lang="ru-RU"/>
              <a:t>, если они лежат либо на одной прямой, либо на параллельных прямых.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11188" y="5516563"/>
            <a:ext cx="82089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Векторы а и </a:t>
            </a:r>
            <a:r>
              <a:rPr lang="en-US"/>
              <a:t>b</a:t>
            </a:r>
            <a:r>
              <a:rPr lang="ru-RU"/>
              <a:t>; АВ и СД – сонаправленные. </a:t>
            </a:r>
          </a:p>
          <a:p>
            <a:pPr>
              <a:spcBef>
                <a:spcPct val="50000"/>
              </a:spcBef>
            </a:pPr>
            <a:r>
              <a:rPr lang="ru-RU"/>
              <a:t>Векторы АВ и </a:t>
            </a:r>
            <a:r>
              <a:rPr lang="en-US"/>
              <a:t>b</a:t>
            </a:r>
            <a:r>
              <a:rPr lang="ru-RU"/>
              <a:t> – противоположно направленные.</a:t>
            </a: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1619250" y="55895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2051050" y="55895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2339975" y="55895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2843213" y="55895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1692275" y="594995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2195513" y="59499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6156325" y="5303838"/>
          <a:ext cx="2405063" cy="1044575"/>
        </p:xfrm>
        <a:graphic>
          <a:graphicData uri="http://schemas.openxmlformats.org/presentationml/2006/ole">
            <p:oleObj spid="_x0000_s3074" name="Формула" r:id="rId3" imgW="11682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Равенство векторов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Векторы называются </a:t>
            </a:r>
            <a:r>
              <a:rPr lang="ru-RU" smtClean="0">
                <a:solidFill>
                  <a:srgbClr val="FF0066"/>
                </a:solidFill>
              </a:rPr>
              <a:t>равными</a:t>
            </a:r>
            <a:r>
              <a:rPr lang="ru-RU" smtClean="0"/>
              <a:t>, если они сонаправлены и их длины равны.</a:t>
            </a: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1042988" y="3644900"/>
            <a:ext cx="3097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4716463" y="4868863"/>
            <a:ext cx="3097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H="1">
            <a:off x="539750" y="4221163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2124075" y="31416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2124075" y="32131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6011863" y="43656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>
            <a:off x="6011863" y="44370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1763713" y="37893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>
            <a:off x="1835150" y="38608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1347788" y="4581525"/>
          <a:ext cx="2344737" cy="2090738"/>
        </p:xfrm>
        <a:graphic>
          <a:graphicData uri="http://schemas.openxmlformats.org/presentationml/2006/ole">
            <p:oleObj spid="_x0000_s4098" name="Формула" r:id="rId3" imgW="93960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На рис. изображен параллелограмм АВСД. Укажите сонаправленные, противоположно направленные, равные векторы.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843213" y="2565400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1547813" y="2565400"/>
            <a:ext cx="1295400" cy="2087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1547813" y="4652963"/>
            <a:ext cx="3671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5219700" y="2565400"/>
            <a:ext cx="1223963" cy="2087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 flipV="1">
            <a:off x="2843213" y="2565400"/>
            <a:ext cx="2376487" cy="2087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1547813" y="2565400"/>
            <a:ext cx="4895850" cy="2087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042988" y="45815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411413" y="22050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364163" y="45815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516688" y="2349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851275" y="30686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408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Оформление по умолчанию</vt:lpstr>
      <vt:lpstr>Microsoft Equation 3.0</vt:lpstr>
      <vt:lpstr>Векторы</vt:lpstr>
      <vt:lpstr>Слайд 2</vt:lpstr>
      <vt:lpstr>Отрезок, для которого указано, какая из его граничных точек считается началом, а какая концом, называется направленным отрезком или вектором.</vt:lpstr>
      <vt:lpstr>Векторы</vt:lpstr>
      <vt:lpstr>Длина вектора</vt:lpstr>
      <vt:lpstr>Отметьте точки А, В и С, не лежащие на одной прямой. Начертите все ненулевые векторы, начало и конец которых совпадают с какими-то двумя из этих точек. Выпишите все полученные векторы и укажите начало и конец каждого вектора.</vt:lpstr>
      <vt:lpstr>Равенство векторов</vt:lpstr>
      <vt:lpstr>Равенство векторов</vt:lpstr>
      <vt:lpstr>На рис. изображен параллелограмм АВСД. Укажите сонаправленные, противоположно направленные, равные векторы.</vt:lpstr>
      <vt:lpstr>На рис. изображена трапеция АВСД. Укажите сонаправленные, противоположно направленные, равные векторы.</vt:lpstr>
      <vt:lpstr>На рис. изображен треугольник АВС. Укажите сонаправленные, противоположно направленные, равные векторы.</vt:lpstr>
      <vt:lpstr>Откладывание вектора от данной точки</vt:lpstr>
      <vt:lpstr>Перечертите рисунок в тетрадь. Постройте векторы MN и KР такие, что MN = a, KP = a.</vt:lpstr>
      <vt:lpstr>Изобразите векторы АВ, СД, ОК, FE в системе координат, если известны координаты их начала и конца</vt:lpstr>
      <vt:lpstr>В прямоугольнике АВСД АВ=3 см, ВС=4см, М – середина стороны АВ. Найдите длины векторов:  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</dc:title>
  <dc:creator>Papaha</dc:creator>
  <cp:lastModifiedBy>revaz</cp:lastModifiedBy>
  <cp:revision>26</cp:revision>
  <dcterms:created xsi:type="dcterms:W3CDTF">2010-04-11T12:13:47Z</dcterms:created>
  <dcterms:modified xsi:type="dcterms:W3CDTF">2013-03-26T20:03:06Z</dcterms:modified>
</cp:coreProperties>
</file>