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9" r:id="rId2"/>
    <p:sldId id="256" r:id="rId3"/>
    <p:sldId id="257" r:id="rId4"/>
    <p:sldId id="258" r:id="rId5"/>
    <p:sldId id="260" r:id="rId6"/>
    <p:sldId id="262" r:id="rId7"/>
    <p:sldId id="263" r:id="rId8"/>
    <p:sldId id="274" r:id="rId9"/>
    <p:sldId id="275" r:id="rId10"/>
    <p:sldId id="264" r:id="rId11"/>
    <p:sldId id="265" r:id="rId12"/>
    <p:sldId id="268" r:id="rId13"/>
    <p:sldId id="270" r:id="rId14"/>
    <p:sldId id="277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1-16T22:13:21.375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83AFE7-21C3-4939-80F3-17983AF4156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EE3EEB-54DF-4F70-8408-878CAE3A0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59D45E-1601-41FE-B97E-D6F730944B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5A005-8A42-42A1-8191-271B533EE8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03FD1-9474-4CEA-BB57-4D257D5663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E073CE-CBE3-451C-982B-59F6481D56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EB925-40C0-4EB9-8853-1E744CA143D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8DF093-2047-4D8B-9BED-AE3BDA4E329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AAD483-3A57-4645-B79D-414122471B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87DAA-22F4-41D8-9076-3F56177245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FF7F83-4A33-4422-80B4-6E900F6338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6D7583-9630-4958-82B1-1C934FD337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5DC57-8AE5-4ABA-8AD7-864930EFFD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375739-F83E-4A9F-9E88-D728B9BA5E3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7F6246-5BC5-440D-9396-D90A24B9A98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A65013-E8AD-4E9F-999A-AE17183B775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E38F-0D25-4530-B606-D38CF21A9692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EC321-4346-40C0-A050-4B9109F7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6D7D7-F753-4EC9-A0AC-440BEA619D6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FD83-1A4A-4F4F-92DA-15F9B34F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8324-0FB7-4377-88B6-8DD933E1DA9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5C01-4F50-4A72-BCFD-2A5CBE892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9D1E-2420-45FF-BF44-B098A49937E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D1A0-75EA-42C0-97F8-4FDE5155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7553-029D-4AE3-B58F-C8BEE3D506C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6A82-5229-4AD7-A447-C28D55DF7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33D4-9215-41F5-B647-BE4584C895AA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71AD-4ADD-4486-BAB5-DCC387066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181B-6786-4C40-A8A7-2D916617967A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ECF0-5700-4349-80FE-0DF5E5AE9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7FCC-212A-431D-BCBD-4ADC1A8BCAB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6523-46D5-49D3-B063-C1EF3FA0D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0988-E7EB-4B45-A928-E9729C00E10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30F0-A3CE-46E8-88E0-B8560509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4338-4532-45C9-80B5-5ADFFF7A522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826BA-B23B-4FBA-B3C3-9C1B3FDCA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1712-96CF-4317-B4C9-58790382FAB3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93663-4080-4AE9-A007-EE58AE9E6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D53A0C-673A-461E-AF07-73852D48BC2C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38D8F2-904E-4911-9AE9-C862CA288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7.wav"/><Relationship Id="rId10" Type="http://schemas.openxmlformats.org/officeDocument/2006/relationships/comments" Target="../comments/comment1.xml"/><Relationship Id="rId4" Type="http://schemas.openxmlformats.org/officeDocument/2006/relationships/audio" Target="../media/audio6.wav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67813" cy="6875463"/>
        </p:xfrm>
        <a:graphic>
          <a:graphicData uri="http://schemas.openxmlformats.org/presentationml/2006/ole">
            <p:oleObj spid="_x0000_s2050" name="Слайд" r:id="rId3" imgW="4571964" imgH="3428947" progId="PowerPoint.Slide.8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1022350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cs typeface="Times New Roman" pitchFamily="18" charset="0"/>
              </a:rPr>
              <a:t>                 </a:t>
            </a:r>
            <a:r>
              <a:rPr lang="ru-RU" sz="3200" b="1">
                <a:solidFill>
                  <a:srgbClr val="375BB0"/>
                </a:solidFill>
                <a:cs typeface="Times New Roman" pitchFamily="18" charset="0"/>
              </a:rPr>
              <a:t>Предмет преподавания:                 </a:t>
            </a:r>
          </a:p>
          <a:p>
            <a:r>
              <a:rPr lang="ru-RU" sz="3200" b="1">
                <a:solidFill>
                  <a:srgbClr val="375BB0"/>
                </a:solidFill>
                <a:cs typeface="Times New Roman" pitchFamily="18" charset="0"/>
              </a:rPr>
              <a:t>                           математика</a:t>
            </a:r>
            <a:r>
              <a:rPr lang="ru-RU" sz="3200">
                <a:solidFill>
                  <a:srgbClr val="375BB0"/>
                </a:solidFill>
                <a:cs typeface="Times New Roman" pitchFamily="18" charset="0"/>
              </a:rPr>
              <a:t>.</a:t>
            </a:r>
            <a:endParaRPr lang="ru-RU" sz="3200">
              <a:solidFill>
                <a:srgbClr val="375BB0"/>
              </a:solidFill>
            </a:endParaRP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                 </a:t>
            </a:r>
            <a:r>
              <a:rPr lang="ru-RU" sz="3200" b="1" i="1">
                <a:solidFill>
                  <a:srgbClr val="C00000"/>
                </a:solidFill>
                <a:cs typeface="Times New Roman" pitchFamily="18" charset="0"/>
              </a:rPr>
              <a:t>Былинкина Оксана Владимировна</a:t>
            </a:r>
          </a:p>
          <a:p>
            <a:pPr eaLnBrk="0" hangingPunct="0"/>
            <a:r>
              <a:rPr lang="ru-RU" sz="3200" b="1" i="1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000" b="1" i="1">
              <a:solidFill>
                <a:srgbClr val="002060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3534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Муниципальное казенное общеобразовательное    </a:t>
            </a:r>
          </a:p>
          <a:p>
            <a:pPr algn="ctr" eaLnBrk="0" hangingPunct="0"/>
            <a:r>
              <a:rPr lang="ru-RU" sz="2400" b="1">
                <a:solidFill>
                  <a:srgbClr val="3534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учреждение «Вечерняя (сменная)   </a:t>
            </a:r>
          </a:p>
          <a:p>
            <a:pPr algn="ctr" eaLnBrk="0" hangingPunct="0"/>
            <a:r>
              <a:rPr lang="ru-RU" sz="2400" b="1">
                <a:solidFill>
                  <a:srgbClr val="3534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общеобразовательная школа №2 при  </a:t>
            </a:r>
          </a:p>
          <a:p>
            <a:pPr algn="ctr" eaLnBrk="0" hangingPunct="0"/>
            <a:r>
              <a:rPr lang="ru-RU" sz="2400" b="1">
                <a:solidFill>
                  <a:srgbClr val="3534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исправительной колонии» </a:t>
            </a:r>
            <a:endParaRPr lang="ru-RU" sz="2400" b="1">
              <a:solidFill>
                <a:srgbClr val="353436"/>
              </a:solidFill>
            </a:endParaRPr>
          </a:p>
          <a:p>
            <a:pPr algn="ctr" eaLnBrk="0" hangingPunct="0"/>
            <a:r>
              <a:rPr lang="ru-RU" sz="2400" b="1">
                <a:solidFill>
                  <a:srgbClr val="353436"/>
                </a:solidFill>
                <a:latin typeface="Times New Roman" pitchFamily="18" charset="0"/>
              </a:rPr>
              <a:t>                   с. Чугуевка Чугуевского района  Приморского края</a:t>
            </a:r>
            <a:endParaRPr lang="ru-RU" sz="2400" b="1">
              <a:solidFill>
                <a:srgbClr val="3534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857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Решение показательных уравнений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215204" y="7429528"/>
          <a:ext cx="1249680" cy="31089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680068"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  </a:t>
                      </a:r>
                    </a:p>
                    <a:p>
                      <a:r>
                        <a:rPr lang="ru-RU" sz="6600" dirty="0" smtClean="0"/>
                        <a:t>   </a:t>
                      </a:r>
                    </a:p>
                    <a:p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200" dirty="0" smtClean="0"/>
                    </a:p>
                    <a:p>
                      <a:r>
                        <a:rPr lang="ru-RU" sz="7200" baseline="0" dirty="0" smtClean="0"/>
                        <a:t>  </a:t>
                      </a:r>
                      <a:endParaRPr lang="ru-RU" sz="6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4000500" y="928688"/>
            <a:ext cx="977900" cy="714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Прямоугольник 13"/>
          <p:cNvSpPr>
            <a:spLocks noChangeArrowheads="1"/>
          </p:cNvSpPr>
          <p:nvPr/>
        </p:nvSpPr>
        <p:spPr bwMode="auto">
          <a:xfrm>
            <a:off x="5572125" y="857250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f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 = 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g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ru-RU" sz="4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270" name="Прямоугольник 14"/>
          <p:cNvSpPr>
            <a:spLocks noChangeArrowheads="1"/>
          </p:cNvSpPr>
          <p:nvPr/>
        </p:nvSpPr>
        <p:spPr bwMode="auto">
          <a:xfrm>
            <a:off x="3000375" y="17145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где а&gt;0, а≠1 </a:t>
            </a:r>
            <a:endParaRPr lang="ru-RU" sz="28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1" name="Прямоугольник 12"/>
          <p:cNvSpPr>
            <a:spLocks noChangeArrowheads="1"/>
          </p:cNvSpPr>
          <p:nvPr/>
        </p:nvSpPr>
        <p:spPr bwMode="auto">
          <a:xfrm>
            <a:off x="785813" y="928688"/>
            <a:ext cx="2538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40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= а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1500" y="2500313"/>
            <a:ext cx="928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0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57250" y="4071938"/>
            <a:ext cx="722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Times New Roman" pitchFamily="18" charset="0"/>
              </a:rPr>
              <a:t>р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75" y="3286125"/>
            <a:ext cx="928688" cy="165893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71688" y="4143375"/>
            <a:ext cx="6524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FF00"/>
                </a:solidFill>
                <a:cs typeface="Times New Roman" pitchFamily="18" charset="0"/>
              </a:rPr>
              <a:t>э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2357438"/>
            <a:ext cx="714375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286125" y="2571750"/>
            <a:ext cx="547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</a:rPr>
              <a:t>-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3857625" y="4071938"/>
            <a:ext cx="7159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B050"/>
                </a:solidFill>
                <a:latin typeface="Times New Roman" pitchFamily="18" charset="0"/>
              </a:rPr>
              <a:t>л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6227763" y="2060575"/>
            <a:ext cx="6032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5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642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215063" y="4071938"/>
            <a:ext cx="63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C000"/>
                </a:solidFill>
                <a:latin typeface="Times New Roman" pitchFamily="18" charset="0"/>
              </a:rPr>
              <a:t>й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429500" y="3786188"/>
            <a:ext cx="466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latin typeface="Times New Roman" pitchFamily="18" charset="0"/>
              </a:rPr>
              <a:t>-</a:t>
            </a:r>
          </a:p>
        </p:txBody>
      </p:sp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3571875"/>
            <a:ext cx="571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8001000" y="4071938"/>
            <a:ext cx="5603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000375" y="2643188"/>
            <a:ext cx="26209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i="1">
                <a:solidFill>
                  <a:srgbClr val="FFC000"/>
                </a:solidFill>
                <a:latin typeface="Times New Roman" pitchFamily="18" charset="0"/>
              </a:rPr>
              <a:t>Эйлер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- восстановле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- панель информац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- панель информац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- панель информац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- панель информац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ows XP - панель информации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2" grpId="1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7254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Решение показательных уравнений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143375" y="1071563"/>
            <a:ext cx="4357688" cy="5332412"/>
          </a:xfrm>
        </p:spPr>
      </p:pic>
      <p:sp>
        <p:nvSpPr>
          <p:cNvPr id="5" name="Прямоугольник 4"/>
          <p:cNvSpPr/>
          <p:nvPr/>
        </p:nvSpPr>
        <p:spPr>
          <a:xfrm>
            <a:off x="500063" y="1214438"/>
            <a:ext cx="3500437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Эйлер Леонард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(1707-1783)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Идеальный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математик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  18 века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так часто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называют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      Эйлера.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- завершени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857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Решение показательных уравнений</a:t>
            </a:r>
            <a:endParaRPr lang="ru-RU" sz="3600" dirty="0"/>
          </a:p>
        </p:txBody>
      </p:sp>
      <p:sp>
        <p:nvSpPr>
          <p:cNvPr id="13315" name="Прямоугольник 9"/>
          <p:cNvSpPr>
            <a:spLocks noChangeArrowheads="1"/>
          </p:cNvSpPr>
          <p:nvPr/>
        </p:nvSpPr>
        <p:spPr bwMode="auto">
          <a:xfrm>
            <a:off x="571500" y="857250"/>
            <a:ext cx="3500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</a:t>
            </a:r>
            <a:r>
              <a:rPr lang="ru-RU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4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= а</a:t>
            </a:r>
            <a:r>
              <a:rPr lang="en-US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4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4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44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000500" y="928688"/>
            <a:ext cx="977900" cy="714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Прямоугольник 13"/>
          <p:cNvSpPr>
            <a:spLocks noChangeArrowheads="1"/>
          </p:cNvSpPr>
          <p:nvPr/>
        </p:nvSpPr>
        <p:spPr bwMode="auto">
          <a:xfrm>
            <a:off x="5572125" y="857250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f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 = 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g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ru-RU" sz="4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3318" name="Прямоугольник 14"/>
          <p:cNvSpPr>
            <a:spLocks noChangeArrowheads="1"/>
          </p:cNvSpPr>
          <p:nvPr/>
        </p:nvSpPr>
        <p:spPr bwMode="auto">
          <a:xfrm>
            <a:off x="3000375" y="17145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где а&gt;0, а≠1 </a:t>
            </a:r>
            <a:endParaRPr lang="ru-RU" sz="28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214282" y="2928938"/>
          <a:ext cx="8643999" cy="285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64923"/>
                <a:gridCol w="684575"/>
                <a:gridCol w="645271"/>
              </a:tblGrid>
              <a:tr h="1428758"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к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р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т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у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б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а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е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д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ы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х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о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err="1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ш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80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00B050"/>
                          </a:solidFill>
                        </a:rPr>
                        <a:t>ж</a:t>
                      </a:r>
                      <a:endParaRPr lang="ru-RU" sz="4800" dirty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875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- 4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-3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-1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3200" b="1" dirty="0">
                        <a:ln>
                          <a:solidFill>
                            <a:schemeClr val="bg2"/>
                          </a:solidFill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6286500" y="4857750"/>
            <a:ext cx="35718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572375" y="4857750"/>
            <a:ext cx="357188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01080" cy="1357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  Решение показательных уравнений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4339" name="Текст 4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r>
              <a:rPr lang="ru-RU" smtClean="0"/>
              <a:t> 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071563" y="1143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Прямоугольник 11"/>
          <p:cNvSpPr>
            <a:spLocks noChangeArrowheads="1"/>
          </p:cNvSpPr>
          <p:nvPr/>
        </p:nvSpPr>
        <p:spPr bwMode="auto">
          <a:xfrm>
            <a:off x="5357813" y="4786313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30513" algn="l"/>
                <a:tab pos="4699000" algn="l"/>
              </a:tabLst>
            </a:pPr>
            <a:r>
              <a:rPr lang="ru-RU" sz="5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071563" y="1500188"/>
            <a:ext cx="6858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B050"/>
                </a:solidFill>
                <a:latin typeface="Times New Roman" pitchFamily="18" charset="0"/>
              </a:rPr>
              <a:t>Крут бережок,</a:t>
            </a:r>
          </a:p>
          <a:p>
            <a:r>
              <a:rPr lang="ru-RU" sz="5400" b="1" i="1">
                <a:solidFill>
                  <a:srgbClr val="00B050"/>
                </a:solidFill>
                <a:latin typeface="Times New Roman" pitchFamily="18" charset="0"/>
              </a:rPr>
              <a:t>       да рыбка хороша.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28625" y="3643313"/>
            <a:ext cx="81438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Оцените, </a:t>
            </a:r>
          </a:p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справился ли класс в целом </a:t>
            </a:r>
          </a:p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и каждый из учащихся в частности </a:t>
            </a:r>
          </a:p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с поставленной целью урока, т.е. с «крутым   </a:t>
            </a:r>
          </a:p>
          <a:p>
            <a:r>
              <a:rPr lang="ru-RU" sz="280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бережком»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000250" y="1000125"/>
            <a:ext cx="6500813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Продолжите предложение:</a:t>
            </a:r>
          </a:p>
          <a:p>
            <a:pPr eaLnBrk="0" hangingPunct="0">
              <a:tabLst>
                <a:tab pos="98425" algn="l"/>
              </a:tabLst>
            </a:pPr>
            <a:endParaRPr lang="ru-RU" sz="3600" i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Сегодня я узнал…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Было интересно…                 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Было трудно…         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Теперь я могу…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Я научился…                            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Я смог…                      </a:t>
            </a:r>
          </a:p>
          <a:p>
            <a:pPr eaLnBrk="0" hangingPunct="0">
              <a:tabLst>
                <a:tab pos="98425" algn="l"/>
              </a:tabLst>
            </a:pPr>
            <a:r>
              <a:rPr lang="ru-RU" sz="3600" i="1">
                <a:ea typeface="Calibri" pitchFamily="34" charset="0"/>
                <a:cs typeface="Times New Roman" pitchFamily="18" charset="0"/>
              </a:rPr>
              <a:t>Меня удивило…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7" name="Содержимое 4" descr="35120459_26871288_23470663_53df713de657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85813" y="500063"/>
            <a:ext cx="6099175" cy="3049587"/>
          </a:xfrm>
        </p:spPr>
      </p:pic>
      <p:sp>
        <p:nvSpPr>
          <p:cNvPr id="6" name="Прямоугольник 5"/>
          <p:cNvSpPr/>
          <p:nvPr/>
        </p:nvSpPr>
        <p:spPr>
          <a:xfrm>
            <a:off x="3071813" y="3643313"/>
            <a:ext cx="5786437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i="1" spc="300" dirty="0">
                <a:solidFill>
                  <a:srgbClr val="FF0000"/>
                </a:solidFill>
                <a:latin typeface="+mn-lt"/>
                <a:cs typeface="+mn-cs"/>
              </a:rPr>
              <a:t>за урок!</a:t>
            </a:r>
            <a:endParaRPr lang="ru-RU" sz="8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7256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i="1" spc="600" dirty="0" smtClean="0"/>
              <a:t>Решение</a:t>
            </a:r>
            <a:endParaRPr lang="ru-RU" sz="8000" i="1" spc="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75" y="2143125"/>
            <a:ext cx="1785938" cy="2214563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1730" b="1" i="1" dirty="0" smtClean="0">
                <a:solidFill>
                  <a:srgbClr val="C00000"/>
                </a:solidFill>
              </a:rPr>
              <a:t>?</a:t>
            </a:r>
            <a:endParaRPr lang="ru-RU" sz="1173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8" y="4071938"/>
            <a:ext cx="8329612" cy="176847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i="1" spc="600" dirty="0" smtClean="0">
                <a:solidFill>
                  <a:schemeClr val="accent1"/>
                </a:solidFill>
              </a:rPr>
              <a:t>    уравнений</a:t>
            </a:r>
            <a:endParaRPr lang="ru-RU" sz="8000" b="1" i="1" spc="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47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847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353" accel="100000" fill="hold">
                                          <p:stCondLst>
                                            <p:cond delay="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847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353" accel="100000" fill="hold">
                                          <p:stCondLst>
                                            <p:cond delay="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847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353" accel="100000" fill="hold">
                                          <p:stCondLst>
                                            <p:cond delay="84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84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pc="600" dirty="0" smtClean="0"/>
              <a:t>Решение </a:t>
            </a:r>
            <a:r>
              <a:rPr lang="en-US" i="1" spc="600" dirty="0" smtClean="0">
                <a:solidFill>
                  <a:srgbClr val="C00000"/>
                </a:solidFill>
              </a:rPr>
              <a:t>?</a:t>
            </a:r>
            <a:r>
              <a:rPr lang="ru-RU" i="1" spc="600" dirty="0" smtClean="0"/>
              <a:t> уравнений</a:t>
            </a:r>
            <a:endParaRPr lang="ru-RU" i="1" spc="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28625" y="6215063"/>
            <a:ext cx="3000375" cy="714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929063"/>
            <a:ext cx="4041775" cy="714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625" y="1571625"/>
            <a:ext cx="4040188" cy="2928938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а) 4</a:t>
            </a:r>
            <a:r>
              <a:rPr lang="en-US" dirty="0" smtClean="0"/>
              <a:t>sin</a:t>
            </a:r>
            <a:r>
              <a:rPr lang="ru-RU" dirty="0" smtClean="0"/>
              <a:t>х=3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б) </a:t>
            </a:r>
            <a:r>
              <a:rPr lang="ru-RU" b="1" cap="small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+7</a:t>
            </a:r>
            <a:r>
              <a:rPr lang="ru-RU" b="1" cap="small" dirty="0" smtClean="0"/>
              <a:t>х</a:t>
            </a:r>
            <a:r>
              <a:rPr lang="ru-RU" dirty="0" smtClean="0"/>
              <a:t>+8=0;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50" y="4572000"/>
            <a:ext cx="4398963" cy="20542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2570" dirty="0" smtClean="0">
                <a:solidFill>
                  <a:srgbClr val="C00000"/>
                </a:solidFill>
              </a:rPr>
              <a:t>?</a:t>
            </a:r>
            <a:endParaRPr lang="ru-RU" sz="1257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813" y="785813"/>
            <a:ext cx="78581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Задание 1.Определите вид уравнения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714625"/>
            <a:ext cx="5048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75" y="2786063"/>
            <a:ext cx="285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1571625" y="2786063"/>
            <a:ext cx="51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=</a:t>
            </a:r>
            <a:r>
              <a:rPr lang="ru-RU" sz="22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571500" y="2786063"/>
            <a:ext cx="64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в)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411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3786188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2000250" y="3786188"/>
            <a:ext cx="631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>
                <a:latin typeface="Calibri" pitchFamily="34" charset="0"/>
                <a:cs typeface="Times New Roman" pitchFamily="18" charset="0"/>
              </a:rPr>
              <a:t> = 2</a:t>
            </a:r>
            <a:endParaRPr lang="ru-RU"/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571500" y="371475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Г)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14" name="Прямоугольник 17"/>
          <p:cNvSpPr>
            <a:spLocks noChangeArrowheads="1"/>
          </p:cNvSpPr>
          <p:nvPr/>
        </p:nvSpPr>
        <p:spPr bwMode="auto">
          <a:xfrm>
            <a:off x="571500" y="442912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д) 2</a:t>
            </a:r>
            <a:r>
              <a:rPr lang="ru-RU" sz="2400" baseline="30000">
                <a:latin typeface="Times New Roman" pitchFamily="18" charset="0"/>
              </a:rPr>
              <a:t>Х</a:t>
            </a:r>
            <a:r>
              <a:rPr lang="ru-RU" sz="2400">
                <a:latin typeface="Times New Roman" pitchFamily="18" charset="0"/>
              </a:rPr>
              <a:t>=2</a:t>
            </a:r>
          </a:p>
          <a:p>
            <a:r>
              <a:rPr lang="ru-RU" sz="2400">
                <a:latin typeface="Times New Roman" pitchFamily="18" charset="0"/>
              </a:rPr>
              <a:t>               </a:t>
            </a:r>
          </a:p>
          <a:p>
            <a:r>
              <a:rPr lang="ru-RU" sz="2400">
                <a:latin typeface="Times New Roman" pitchFamily="18" charset="0"/>
              </a:rPr>
              <a:t>е) З</a:t>
            </a:r>
            <a:r>
              <a:rPr lang="ru-RU" sz="2400" baseline="30000">
                <a:latin typeface="Times New Roman" pitchFamily="18" charset="0"/>
              </a:rPr>
              <a:t>х</a:t>
            </a:r>
            <a:r>
              <a:rPr lang="ru-RU" sz="2400">
                <a:latin typeface="Times New Roman" pitchFamily="18" charset="0"/>
              </a:rPr>
              <a:t> = 9</a:t>
            </a:r>
          </a:p>
          <a:p>
            <a:r>
              <a:rPr lang="ru-RU" sz="2400">
                <a:latin typeface="Times New Roman" pitchFamily="18" charset="0"/>
              </a:rPr>
              <a:t>             </a:t>
            </a:r>
          </a:p>
          <a:p>
            <a:r>
              <a:rPr lang="ru-RU" sz="2400">
                <a:latin typeface="Times New Roman" pitchFamily="18" charset="0"/>
              </a:rPr>
              <a:t>ж) 4</a:t>
            </a:r>
            <a:r>
              <a:rPr lang="ru-RU" sz="2400" baseline="30000">
                <a:latin typeface="Times New Roman" pitchFamily="18" charset="0"/>
              </a:rPr>
              <a:t>Х+ 3  </a:t>
            </a:r>
            <a:r>
              <a:rPr lang="ru-RU" sz="2400">
                <a:latin typeface="Times New Roman" pitchFamily="18" charset="0"/>
              </a:rPr>
              <a:t>=1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00338" y="1503363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92D050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тригонометрическое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уравнение</a:t>
            </a:r>
            <a:endParaRPr lang="ru-RU" sz="2800">
              <a:solidFill>
                <a:srgbClr val="C00000"/>
              </a:solidFill>
            </a:endParaRPr>
          </a:p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771775" y="2001838"/>
            <a:ext cx="4443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квадратное уравнение </a:t>
            </a:r>
            <a:endParaRPr lang="ru-RU" sz="280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771775" y="2705100"/>
            <a:ext cx="6372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дробно-рациональное</a:t>
            </a:r>
            <a:r>
              <a:rPr lang="ru-RU" sz="28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852738" y="3646488"/>
            <a:ext cx="5688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ррациональное</a:t>
            </a:r>
            <a:r>
              <a:rPr lang="ru-RU" sz="280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уравнение</a:t>
            </a:r>
            <a:endParaRPr lang="ru-RU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35" grpId="0"/>
      <p:bldP spid="1036" grpId="0"/>
      <p:bldP spid="1037" grpId="0"/>
      <p:bldP spid="10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09600"/>
            <a:ext cx="8043890" cy="13906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i="1" spc="300" dirty="0" smtClean="0"/>
              <a:t>                 </a:t>
            </a:r>
            <a:br>
              <a:rPr lang="ru-RU" sz="8800" i="1" spc="300" dirty="0" smtClean="0"/>
            </a:br>
            <a:r>
              <a:rPr lang="ru-RU" sz="8800" i="1" spc="300" dirty="0" smtClean="0"/>
              <a:t>   Решение </a:t>
            </a:r>
            <a:endParaRPr lang="ru-RU" sz="8800" i="1" spc="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28875"/>
            <a:ext cx="8686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800" b="1" i="1" spc="300" dirty="0" smtClean="0">
                <a:solidFill>
                  <a:schemeClr val="accent1"/>
                </a:solidFill>
              </a:rPr>
              <a:t>показательных</a:t>
            </a:r>
            <a:endParaRPr lang="ru-RU" sz="8800" b="1" i="1" spc="3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0" y="4572000"/>
            <a:ext cx="6365875" cy="1446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i="1" spc="600" dirty="0">
                <a:solidFill>
                  <a:schemeClr val="accent1"/>
                </a:solidFill>
                <a:latin typeface="+mn-lt"/>
                <a:cs typeface="+mn-cs"/>
              </a:rPr>
              <a:t> уравнений</a:t>
            </a:r>
            <a:endParaRPr lang="ru-RU" sz="8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   Решение показательных уравнений.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813"/>
            <a:ext cx="9429750" cy="107156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Показательными</a:t>
            </a:r>
            <a:r>
              <a:rPr lang="ru-RU" sz="2800" i="1" dirty="0" smtClean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FFFF00"/>
                </a:solidFill>
              </a:rPr>
              <a:t>уравнениями называются уравнения вида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</a:rPr>
              <a:t>а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f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(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x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) </a:t>
            </a:r>
            <a:r>
              <a:rPr lang="ru-RU" sz="2800" b="1" i="1" dirty="0" smtClean="0">
                <a:solidFill>
                  <a:srgbClr val="FF0000"/>
                </a:solidFill>
              </a:rPr>
              <a:t>= а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g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(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x</a:t>
            </a:r>
            <a:r>
              <a:rPr lang="ru-RU" sz="2800" b="1" i="1" baseline="30000" dirty="0" smtClean="0">
                <a:solidFill>
                  <a:srgbClr val="FF0000"/>
                </a:solidFill>
              </a:rPr>
              <a:t>) </a:t>
            </a:r>
            <a:r>
              <a:rPr lang="ru-RU" sz="2800" i="1" dirty="0" smtClean="0">
                <a:solidFill>
                  <a:srgbClr val="FFFF00"/>
                </a:solidFill>
              </a:rPr>
              <a:t>,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FFFF00"/>
                </a:solidFill>
              </a:rPr>
              <a:t>где а&gt;0, а≠1, и уравнения, сводящиеся к этому виду.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85938"/>
            <a:ext cx="9144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                                         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Задание 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 Какие из уравнений являются  показательными? Почему? 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4857750" y="5143500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cs typeface="Times New Roman" pitchFamily="18" charset="0"/>
              </a:rPr>
              <a:t>    </a:t>
            </a:r>
            <a:r>
              <a:rPr lang="ru-RU" sz="4000">
                <a:cs typeface="Times New Roman" pitchFamily="18" charset="0"/>
              </a:rPr>
              <a:t>8) </a:t>
            </a:r>
            <a:r>
              <a:rPr lang="ru-RU" sz="4000" b="1">
                <a:cs typeface="Times New Roman" pitchFamily="18" charset="0"/>
              </a:rPr>
              <a:t>х</a:t>
            </a:r>
            <a:r>
              <a:rPr lang="ru-RU" sz="4000" baseline="30000">
                <a:cs typeface="Times New Roman" pitchFamily="18" charset="0"/>
              </a:rPr>
              <a:t>2</a:t>
            </a:r>
            <a:r>
              <a:rPr lang="ru-RU" sz="4000">
                <a:cs typeface="Times New Roman" pitchFamily="18" charset="0"/>
              </a:rPr>
              <a:t>+7</a:t>
            </a:r>
            <a:r>
              <a:rPr lang="ru-RU" sz="4000" b="1">
                <a:cs typeface="Times New Roman" pitchFamily="18" charset="0"/>
              </a:rPr>
              <a:t>х</a:t>
            </a:r>
            <a:r>
              <a:rPr lang="ru-RU" sz="4000">
                <a:cs typeface="Times New Roman" pitchFamily="18" charset="0"/>
              </a:rPr>
              <a:t>-8=0                                    </a:t>
            </a:r>
            <a:r>
              <a:rPr lang="ru-RU" sz="4000"/>
              <a:t> 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071813" y="5929313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</a:rPr>
              <a:t>9)  2</a:t>
            </a:r>
            <a:r>
              <a:rPr lang="ru-RU" sz="4000" baseline="30000">
                <a:latin typeface="Times New Roman" pitchFamily="18" charset="0"/>
              </a:rPr>
              <a:t>х</a:t>
            </a:r>
            <a:r>
              <a:rPr lang="ru-RU" sz="4000">
                <a:latin typeface="Times New Roman" pitchFamily="18" charset="0"/>
              </a:rPr>
              <a:t> = 1 </a:t>
            </a:r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785813" y="2786063"/>
            <a:ext cx="523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794000" algn="l"/>
                <a:tab pos="4629150" algn="l"/>
              </a:tabLst>
            </a:pP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1)   х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=64                           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2" name="Прямоугольник 10"/>
          <p:cNvSpPr>
            <a:spLocks noChangeArrowheads="1"/>
          </p:cNvSpPr>
          <p:nvPr/>
        </p:nvSpPr>
        <p:spPr bwMode="auto">
          <a:xfrm>
            <a:off x="642938" y="3571875"/>
            <a:ext cx="2635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2) 2х=8+х</a:t>
            </a:r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11188" y="4365625"/>
            <a:ext cx="242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794000" algn="l"/>
                <a:tab pos="4629150" algn="l"/>
              </a:tabLst>
            </a:pPr>
            <a:r>
              <a:rPr lang="ru-RU" sz="4000">
                <a:cs typeface="Times New Roman" pitchFamily="18" charset="0"/>
              </a:rPr>
              <a:t> 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3)   З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=9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11188" y="5084763"/>
            <a:ext cx="443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2794000" algn="l"/>
                <a:tab pos="4629150" algn="l"/>
              </a:tabLst>
            </a:pP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4)  0,5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=(0,125)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5" name="Прямоугольник 13"/>
          <p:cNvSpPr>
            <a:spLocks noChangeArrowheads="1"/>
          </p:cNvSpPr>
          <p:nvPr/>
        </p:nvSpPr>
        <p:spPr bwMode="auto">
          <a:xfrm>
            <a:off x="5357813" y="2714625"/>
            <a:ext cx="2989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794000" algn="l"/>
                <a:tab pos="4629150" algn="l"/>
              </a:tabLst>
            </a:pP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5)  25= (5х)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57813" y="3571875"/>
            <a:ext cx="227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6)  2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=16</a:t>
            </a:r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57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2143125"/>
            <a:ext cx="3143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Rectangle 3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Calibri" pitchFamily="34" charset="0"/>
                <a:cs typeface="Times New Roman" pitchFamily="18" charset="0"/>
              </a:rPr>
              <a:t>                   </a:t>
            </a:r>
            <a:r>
              <a:rPr lang="ru-RU" sz="1400"/>
              <a:t> </a:t>
            </a:r>
            <a:endParaRPr lang="ru-RU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435600" y="4292600"/>
            <a:ext cx="2354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  <a:cs typeface="Times New Roman" pitchFamily="18" charset="0"/>
              </a:rPr>
              <a:t>7) 5</a:t>
            </a:r>
            <a:r>
              <a:rPr lang="ru-RU" sz="4000" baseline="30000">
                <a:latin typeface="Calibri" pitchFamily="34" charset="0"/>
                <a:cs typeface="Times New Roman" pitchFamily="18" charset="0"/>
              </a:rPr>
              <a:t>х</a:t>
            </a:r>
            <a:r>
              <a:rPr lang="ru-RU" sz="4000">
                <a:latin typeface="Calibri" pitchFamily="34" charset="0"/>
                <a:cs typeface="Times New Roman" pitchFamily="18" charset="0"/>
              </a:rPr>
              <a:t>=1\5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3D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3D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3D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3D4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3D41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357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  Решение показательных уравнений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7171" name="Текст 4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r>
              <a:rPr lang="ru-RU" smtClean="0"/>
              <a:t> 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071563" y="1143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54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=9</a:t>
            </a:r>
            <a:endParaRPr lang="ru-RU" sz="5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071813" y="2857500"/>
            <a:ext cx="304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30513" algn="l"/>
                <a:tab pos="4699000" algn="l"/>
              </a:tabLst>
            </a:pP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60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54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= 3</a:t>
            </a:r>
            <a:r>
              <a:rPr lang="ru-RU" sz="54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643188" y="1785938"/>
            <a:ext cx="785812" cy="857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29188" y="3571875"/>
            <a:ext cx="857250" cy="9286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357813" y="4786313"/>
            <a:ext cx="209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30513" algn="l"/>
                <a:tab pos="4699000" algn="l"/>
              </a:tabLst>
            </a:pP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Х =</a:t>
            </a:r>
            <a:r>
              <a:rPr lang="ru-RU" sz="5400" b="1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Решение показательных уравнений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Показательное уравнение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= а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где а&gt;0, а≠1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равносильно уравнению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b="1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643688" y="2714625"/>
            <a:ext cx="1270000" cy="1335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29313" y="457200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f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(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x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) = 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g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(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x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)</a:t>
            </a:r>
            <a:endParaRPr lang="ru-RU" sz="4800">
              <a:solidFill>
                <a:srgbClr val="92D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1357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>  Решение показательных уравнений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9219" name="Текст 4"/>
          <p:cNvSpPr>
            <a:spLocks noGrp="1"/>
          </p:cNvSpPr>
          <p:nvPr>
            <p:ph type="body" idx="1"/>
          </p:nvPr>
        </p:nvSpPr>
        <p:spPr>
          <a:xfrm>
            <a:off x="1619250" y="2563813"/>
            <a:ext cx="7086600" cy="1509712"/>
          </a:xfrm>
        </p:spPr>
        <p:txBody>
          <a:bodyPr/>
          <a:lstStyle/>
          <a:p>
            <a:pPr marL="73025" eaLnBrk="1" hangingPunct="1"/>
            <a:r>
              <a:rPr lang="ru-RU" smtClean="0"/>
              <a:t> </a:t>
            </a:r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1071563" y="1143000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3071813" y="2857500"/>
            <a:ext cx="304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30513" algn="l"/>
                <a:tab pos="4699000" algn="l"/>
              </a:tabLst>
            </a:pP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2" name="Прямоугольник 11"/>
          <p:cNvSpPr>
            <a:spLocks noChangeArrowheads="1"/>
          </p:cNvSpPr>
          <p:nvPr/>
        </p:nvSpPr>
        <p:spPr bwMode="auto">
          <a:xfrm>
            <a:off x="5357813" y="4786313"/>
            <a:ext cx="20939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830513" algn="l"/>
                <a:tab pos="4699000" algn="l"/>
              </a:tabLst>
            </a:pPr>
            <a:r>
              <a:rPr lang="ru-RU" sz="5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1214438" y="3857625"/>
            <a:ext cx="178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 2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 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 16</a:t>
            </a:r>
            <a:endParaRPr lang="ru-RU" sz="4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4" name="Прямоугольник 13"/>
          <p:cNvSpPr>
            <a:spLocks noChangeArrowheads="1"/>
          </p:cNvSpPr>
          <p:nvPr/>
        </p:nvSpPr>
        <p:spPr bwMode="auto">
          <a:xfrm>
            <a:off x="3071813" y="107156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9225" name="Прямоугольник 14"/>
          <p:cNvSpPr>
            <a:spLocks noChangeArrowheads="1"/>
          </p:cNvSpPr>
          <p:nvPr/>
        </p:nvSpPr>
        <p:spPr bwMode="auto">
          <a:xfrm>
            <a:off x="928688" y="4786313"/>
            <a:ext cx="2738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  <a:cs typeface="Times New Roman" pitchFamily="18" charset="0"/>
              </a:rPr>
              <a:t>    5</a:t>
            </a:r>
            <a:r>
              <a:rPr lang="ru-RU" sz="4000" baseline="30000">
                <a:latin typeface="Calibri" pitchFamily="34" charset="0"/>
                <a:cs typeface="Times New Roman" pitchFamily="18" charset="0"/>
              </a:rPr>
              <a:t>х </a:t>
            </a:r>
            <a:r>
              <a:rPr lang="ru-RU" sz="4000">
                <a:latin typeface="Calibri" pitchFamily="34" charset="0"/>
                <a:cs typeface="Times New Roman" pitchFamily="18" charset="0"/>
              </a:rPr>
              <a:t>= 1\5</a:t>
            </a:r>
            <a:endParaRPr lang="ru-RU" sz="4000"/>
          </a:p>
        </p:txBody>
      </p:sp>
      <p:sp>
        <p:nvSpPr>
          <p:cNvPr id="9226" name="Прямоугольник 15"/>
          <p:cNvSpPr>
            <a:spLocks noChangeArrowheads="1"/>
          </p:cNvSpPr>
          <p:nvPr/>
        </p:nvSpPr>
        <p:spPr bwMode="auto">
          <a:xfrm>
            <a:off x="4500563" y="4689475"/>
            <a:ext cx="323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 0,5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=(0,125)</a:t>
            </a:r>
            <a:r>
              <a:rPr lang="ru-RU" sz="4000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7" name="Прямоугольник 16"/>
          <p:cNvSpPr>
            <a:spLocks noChangeArrowheads="1"/>
          </p:cNvSpPr>
          <p:nvPr/>
        </p:nvSpPr>
        <p:spPr bwMode="auto">
          <a:xfrm>
            <a:off x="4572000" y="3857625"/>
            <a:ext cx="1670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</a:rPr>
              <a:t> 2</a:t>
            </a:r>
            <a:r>
              <a:rPr lang="ru-RU" sz="4000" baseline="30000">
                <a:latin typeface="Times New Roman" pitchFamily="18" charset="0"/>
              </a:rPr>
              <a:t>х</a:t>
            </a:r>
            <a:r>
              <a:rPr lang="ru-RU" sz="4000">
                <a:latin typeface="Times New Roman" pitchFamily="18" charset="0"/>
              </a:rPr>
              <a:t> = 1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30375" y="2795588"/>
            <a:ext cx="629126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Задание 3.  Решите  уравнения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.</a:t>
            </a:r>
          </a:p>
        </p:txBody>
      </p:sp>
      <p:sp>
        <p:nvSpPr>
          <p:cNvPr id="9229" name="Прямоугольник 18"/>
          <p:cNvSpPr>
            <a:spLocks noChangeArrowheads="1"/>
          </p:cNvSpPr>
          <p:nvPr/>
        </p:nvSpPr>
        <p:spPr bwMode="auto">
          <a:xfrm>
            <a:off x="1143000" y="785813"/>
            <a:ext cx="2689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40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= а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000" b="1" i="1" baseline="3000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0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40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929063" y="785813"/>
            <a:ext cx="977900" cy="7143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1" name="Прямоугольник 13"/>
          <p:cNvSpPr>
            <a:spLocks noChangeArrowheads="1"/>
          </p:cNvSpPr>
          <p:nvPr/>
        </p:nvSpPr>
        <p:spPr bwMode="auto">
          <a:xfrm>
            <a:off x="5572125" y="714375"/>
            <a:ext cx="2500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f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 = 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g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(</a:t>
            </a:r>
            <a:r>
              <a:rPr lang="en-US" sz="4000" b="1" i="1">
                <a:solidFill>
                  <a:srgbClr val="002060"/>
                </a:solidFill>
                <a:latin typeface="Book Antiqua" pitchFamily="18" charset="0"/>
              </a:rPr>
              <a:t>x</a:t>
            </a:r>
            <a:r>
              <a:rPr lang="ru-RU" sz="4000" b="1" i="1">
                <a:solidFill>
                  <a:srgbClr val="002060"/>
                </a:solidFill>
                <a:latin typeface="Times New Roman" pitchFamily="18" charset="0"/>
              </a:rPr>
              <a:t>)</a:t>
            </a:r>
            <a:endParaRPr lang="ru-RU" sz="40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232" name="Прямоугольник 21"/>
          <p:cNvSpPr>
            <a:spLocks noChangeArrowheads="1"/>
          </p:cNvSpPr>
          <p:nvPr/>
        </p:nvSpPr>
        <p:spPr bwMode="auto">
          <a:xfrm>
            <a:off x="3214688" y="1643063"/>
            <a:ext cx="2390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где а&gt;0, а≠1 </a:t>
            </a:r>
            <a:endParaRPr lang="ru-RU" sz="28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Решение показательных уравнений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Показательное уравнение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= а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ru-RU" sz="4800" b="1" i="1" baseline="30000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4800" b="1" i="1" dirty="0" smtClean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8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где а&gt;0, а≠1 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равносильно уравнению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b="1" i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i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6643688" y="2714625"/>
            <a:ext cx="1270000" cy="1335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5929313" y="4572000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f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(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x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) = 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g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(</a:t>
            </a:r>
            <a:r>
              <a:rPr lang="en-US" sz="4800" b="1" i="1">
                <a:solidFill>
                  <a:srgbClr val="92D050"/>
                </a:solidFill>
                <a:latin typeface="Book Antiqua" pitchFamily="18" charset="0"/>
              </a:rPr>
              <a:t>x</a:t>
            </a:r>
            <a:r>
              <a:rPr lang="ru-RU" sz="4800" b="1" i="1">
                <a:solidFill>
                  <a:srgbClr val="92D050"/>
                </a:solidFill>
                <a:latin typeface="Times New Roman" pitchFamily="18" charset="0"/>
              </a:rPr>
              <a:t>)</a:t>
            </a:r>
            <a:endParaRPr lang="ru-RU" sz="4800">
              <a:solidFill>
                <a:srgbClr val="92D05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560</Words>
  <Application>Microsoft Office PowerPoint</Application>
  <PresentationFormat>Экран (4:3)</PresentationFormat>
  <Paragraphs>183</Paragraphs>
  <Slides>15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</vt:lpstr>
      <vt:lpstr>Слайд 1</vt:lpstr>
      <vt:lpstr>Решение</vt:lpstr>
      <vt:lpstr>Решение ? уравнений</vt:lpstr>
      <vt:lpstr>                     Решение </vt:lpstr>
      <vt:lpstr>   Решение показательных уравнений. </vt:lpstr>
      <vt:lpstr>  Решение показательных уравнений. </vt:lpstr>
      <vt:lpstr>Решение показательных уравнений</vt:lpstr>
      <vt:lpstr>  Решение показательных уравнений. </vt:lpstr>
      <vt:lpstr>Решение показательных уравнений</vt:lpstr>
      <vt:lpstr>Решение показательных уравнений</vt:lpstr>
      <vt:lpstr>  Решение показательных уравнений</vt:lpstr>
      <vt:lpstr>Решение показательных уравнений</vt:lpstr>
      <vt:lpstr>  Решение показательных уравнений. 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</dc:title>
  <dc:creator>ольга</dc:creator>
  <cp:lastModifiedBy>revaz</cp:lastModifiedBy>
  <cp:revision>87</cp:revision>
  <dcterms:created xsi:type="dcterms:W3CDTF">2012-01-19T00:46:54Z</dcterms:created>
  <dcterms:modified xsi:type="dcterms:W3CDTF">2013-03-27T19:51:45Z</dcterms:modified>
</cp:coreProperties>
</file>