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271" r:id="rId11"/>
    <p:sldId id="273" r:id="rId12"/>
    <p:sldId id="274" r:id="rId13"/>
    <p:sldId id="275" r:id="rId14"/>
    <p:sldId id="269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8" autoAdjust="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3DABF-E35B-47DE-BD24-3AE4901DEE6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9DFA1-021F-473A-946C-B348E91B25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4.xml"/><Relationship Id="rId18" Type="http://schemas.openxmlformats.org/officeDocument/2006/relationships/hyperlink" Target="&#1055;&#1088;&#1077;&#1079;&#1077;&#1085;&#1090;&#1072;&#1094;&#1080;&#1103;%201.ppt.pptx" TargetMode="External"/><Relationship Id="rId3" Type="http://schemas.openxmlformats.org/officeDocument/2006/relationships/slide" Target="slide8.xml"/><Relationship Id="rId7" Type="http://schemas.openxmlformats.org/officeDocument/2006/relationships/slide" Target="slide6.xml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" Type="http://schemas.openxmlformats.org/officeDocument/2006/relationships/slide" Target="slide2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4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slide" Target="slide3.xml"/><Relationship Id="rId1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files/articles/56/5665/566505/img1.gi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1928794" y="1428736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2" action="ppaction://hlinksldjump"/>
              </a:rPr>
              <a:t>№ 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6" descr="http://image.horoshop.ru/article_image/55457/5_interesnykh_prilozhenijj_dlya_Lumia_Vypusk_41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546" y="1857364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1928794" y="2857496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5" action="ppaction://hlinksldjump"/>
              </a:rPr>
              <a:t>№ 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image.horoshop.ru/article_image/55457/5_interesnykh_prilozhenijj_dlya_Lumia_Vypusk_41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546" y="3286124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одним вырезанным углом 7"/>
          <p:cNvSpPr/>
          <p:nvPr/>
        </p:nvSpPr>
        <p:spPr>
          <a:xfrm>
            <a:off x="4143372" y="2857496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7" action="ppaction://hlinksldjump"/>
              </a:rPr>
              <a:t>№ 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6" descr="http://image.horoshop.ru/article_image/55457/5_interesnykh_prilozhenijj_dlya_Lumia_Vypusk_4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2" y="3286124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одним вырезанным углом 9"/>
          <p:cNvSpPr/>
          <p:nvPr/>
        </p:nvSpPr>
        <p:spPr>
          <a:xfrm>
            <a:off x="4143372" y="1428736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9" action="ppaction://hlinksldjump"/>
              </a:rPr>
              <a:t>№ 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6" descr="http://image.horoshop.ru/article_image/55457/5_interesnykh_prilozhenijj_dlya_Lumia_Vypusk_41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4" y="1857364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одним вырезанным углом 11"/>
          <p:cNvSpPr/>
          <p:nvPr/>
        </p:nvSpPr>
        <p:spPr>
          <a:xfrm>
            <a:off x="6143636" y="1428736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1" action="ppaction://hlinksldjump"/>
              </a:rPr>
              <a:t>№ 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Picture 6" descr="http://image.horoshop.ru/article_image/55457/5_interesnykh_prilozhenijj_dlya_Lumia_Vypusk_41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388" y="1857364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одним вырезанным углом 13"/>
          <p:cNvSpPr/>
          <p:nvPr/>
        </p:nvSpPr>
        <p:spPr>
          <a:xfrm>
            <a:off x="1928794" y="4500570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3" action="ppaction://hlinksldjump"/>
              </a:rPr>
              <a:t>Задание№ 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4071934" y="4500570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4" action="ppaction://hlinksldjump"/>
              </a:rPr>
              <a:t>Задание№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6143636" y="4500570"/>
            <a:ext cx="1143008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5" action="ppaction://hlinksldjump"/>
              </a:rPr>
              <a:t>Задание № 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6143636" y="2857496"/>
            <a:ext cx="1071570" cy="1000132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hlinkClick r:id="rId16" action="ppaction://hlinksldjump"/>
              </a:rPr>
              <a:t>№ 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image.horoshop.ru/article_image/55457/5_interesnykh_prilozhenijj_dlya_Lumia_Vypusk_410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388" y="3286124"/>
            <a:ext cx="428628" cy="4286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>
            <a:hlinkClick r:id="rId18" action="ppaction://hlinkpres?slideindex=1&amp;slidetitle=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571480"/>
            <a:ext cx="180498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500042"/>
            <a:ext cx="180498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Картинка 18 из 136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6"/>
              </a:clrFrom>
              <a:clrTo>
                <a:srgbClr val="FBFA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857364"/>
            <a:ext cx="1214446" cy="1716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2" descr="Билеты на транспорт"/>
          <p:cNvPicPr>
            <a:picLocks noChangeAspect="1" noChangeArrowheads="1"/>
          </p:cNvPicPr>
          <p:nvPr/>
        </p:nvPicPr>
        <p:blipFill>
          <a:blip r:embed="rId4" cstate="print"/>
          <a:srcRect l="30469" t="42952" r="26171" b="25660"/>
          <a:stretch>
            <a:fillRect/>
          </a:stretch>
        </p:blipFill>
        <p:spPr bwMode="auto">
          <a:xfrm rot="21011316">
            <a:off x="7672928" y="1279449"/>
            <a:ext cx="798410" cy="40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perm.kp.ru/f/12/image/94/82/8282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571876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1785926"/>
            <a:ext cx="3643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Документ, удостоверяющий принадлежность к какой-нибудь организации, партии, отношение к каким-нибудь обязанностям.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357562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  Листок, карточка с каким-нибудь текстом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000504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Документ (талон, листок), удостоверяющий право пользоваться чем-нибудь за плату.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357826"/>
            <a:ext cx="35675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  Бумажный денежный знак.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183242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ГОН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://uzdlines.narod.ru/6/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00240"/>
            <a:ext cx="27592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43636" y="571480"/>
            <a:ext cx="183242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ГОН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857364"/>
            <a:ext cx="3857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Несамоходное (при оборудовании мотором - самоходное) транспортное средство, движущееся по рельсам.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</a:rPr>
              <a:t>   Товарный, пассажирский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вагон.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14818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Времени у нас вагон </a:t>
            </a:r>
            <a:r>
              <a:rPr lang="ru-RU" sz="2000" dirty="0" smtClean="0"/>
              <a:t>(перен.: </a:t>
            </a:r>
            <a:r>
              <a:rPr lang="ru-RU" sz="2000" i="1" dirty="0" smtClean="0"/>
              <a:t>очень много</a:t>
            </a:r>
            <a:r>
              <a:rPr lang="ru-RU" sz="2000" dirty="0" smtClean="0"/>
              <a:t>; разг.).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Вагон и маленькая тележка </a:t>
            </a:r>
            <a:r>
              <a:rPr lang="ru-RU" sz="2000" dirty="0" smtClean="0"/>
              <a:t>(перен.: </a:t>
            </a:r>
            <a:r>
              <a:rPr lang="ru-RU" sz="2000" i="1" dirty="0" smtClean="0"/>
              <a:t>очень много кого-чего-</a:t>
            </a:r>
            <a:r>
              <a:rPr lang="ru-RU" sz="2000" dirty="0" smtClean="0"/>
              <a:t>нибудь; разг. шутл.). </a:t>
            </a:r>
            <a:endParaRPr lang="ru-RU" sz="2000" dirty="0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858148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220137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ЗАЛ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://www.angarsk-photos.ru/wp-content/uploads/2010/09/vokz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97012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29322" y="571480"/>
            <a:ext cx="220137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ЗАЛ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071678"/>
            <a:ext cx="3429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Большая станция (в 1 знач.) на путях сообщения.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 </a:t>
            </a:r>
            <a:r>
              <a:rPr lang="ru-RU" sz="2000" i="1" dirty="0" smtClean="0">
                <a:solidFill>
                  <a:srgbClr val="002060"/>
                </a:solidFill>
              </a:rPr>
              <a:t>Железнодорожный вокзал. Речной вокзал. Морской вокзал.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858148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298132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АССА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Картинка 4 из 1308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3116"/>
            <a:ext cx="2858591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00694" y="642918"/>
            <a:ext cx="298132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АССА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3116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Тот, кто совершает поездку в транспортном средстве.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smtClean="0"/>
              <a:t>    </a:t>
            </a:r>
            <a:r>
              <a:rPr lang="ru-RU" sz="2000" i="1" smtClean="0">
                <a:solidFill>
                  <a:srgbClr val="002060"/>
                </a:solidFill>
              </a:rPr>
              <a:t>Пассажиры </a:t>
            </a:r>
            <a:r>
              <a:rPr lang="ru-RU" sz="2000" i="1" dirty="0" smtClean="0">
                <a:solidFill>
                  <a:srgbClr val="002060"/>
                </a:solidFill>
              </a:rPr>
              <a:t>поезда, теплохода, автобуса, трамвая.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786710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00024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/>
              <a:t>П</a:t>
            </a:r>
            <a:r>
              <a:rPr lang="ru-RU" sz="6000" b="1" dirty="0" smtClean="0">
                <a:solidFill>
                  <a:srgbClr val="FF0000"/>
                </a:solidFill>
              </a:rPr>
              <a:t>асса</a:t>
            </a:r>
            <a:r>
              <a:rPr lang="ru-RU" sz="6000" b="1" dirty="0" smtClean="0"/>
              <a:t>жир  -</a:t>
            </a:r>
          </a:p>
          <a:p>
            <a:r>
              <a:rPr lang="ru-RU" sz="6000" b="1" dirty="0" smtClean="0"/>
              <a:t>В</a:t>
            </a:r>
            <a:r>
              <a:rPr lang="ru-RU" sz="6000" b="1" dirty="0" smtClean="0">
                <a:solidFill>
                  <a:srgbClr val="00B050"/>
                </a:solidFill>
              </a:rPr>
              <a:t>ок</a:t>
            </a:r>
            <a:r>
              <a:rPr lang="ru-RU" sz="6000" b="1" dirty="0" smtClean="0"/>
              <a:t>зал -</a:t>
            </a:r>
          </a:p>
          <a:p>
            <a:r>
              <a:rPr lang="ru-RU" sz="6000" b="1" dirty="0" smtClean="0"/>
              <a:t>Б</a:t>
            </a:r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r>
              <a:rPr lang="ru-RU" sz="6000" b="1" dirty="0" smtClean="0"/>
              <a:t>лет -</a:t>
            </a:r>
          </a:p>
          <a:p>
            <a:r>
              <a:rPr lang="ru-RU" sz="6000" b="1" dirty="0" smtClean="0"/>
              <a:t>Б</a:t>
            </a:r>
            <a:r>
              <a:rPr lang="ru-RU" sz="6000" b="1" dirty="0" smtClean="0">
                <a:solidFill>
                  <a:srgbClr val="00B050"/>
                </a:solidFill>
              </a:rPr>
              <a:t>а</a:t>
            </a:r>
            <a:r>
              <a:rPr lang="ru-RU" sz="6000" b="1" dirty="0" smtClean="0"/>
              <a:t>гаж -</a:t>
            </a:r>
          </a:p>
          <a:p>
            <a:r>
              <a:rPr lang="ru-RU" sz="6000" b="1" dirty="0" smtClean="0"/>
              <a:t>В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гон -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Образуй от каждого слова по одному прилагательному и составь с ними   словосочетания.</a:t>
            </a:r>
            <a:endParaRPr lang="ru-RU" sz="36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Дай распространённый ответ на вопрос: хорошо или плохо?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Аэ</a:t>
            </a:r>
            <a:r>
              <a:rPr lang="ru-RU" sz="5400" b="1" dirty="0" smtClean="0"/>
              <a:t>р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порт. </a:t>
            </a:r>
            <a:r>
              <a:rPr lang="ru-RU" sz="4800" b="1" dirty="0" smtClean="0"/>
              <a:t>Это хорошо или плохо?</a:t>
            </a:r>
          </a:p>
          <a:p>
            <a:r>
              <a:rPr lang="ru-RU" sz="5400" b="1" dirty="0" smtClean="0"/>
              <a:t>В</a:t>
            </a:r>
            <a:r>
              <a:rPr lang="ru-RU" sz="5400" b="1" dirty="0" smtClean="0">
                <a:solidFill>
                  <a:srgbClr val="00B050"/>
                </a:solidFill>
              </a:rPr>
              <a:t>ок</a:t>
            </a:r>
            <a:r>
              <a:rPr lang="ru-RU" sz="5400" b="1" dirty="0" smtClean="0"/>
              <a:t>зал. </a:t>
            </a:r>
            <a:r>
              <a:rPr lang="ru-RU" sz="4800" b="1" dirty="0" smtClean="0"/>
              <a:t>Это хорошо или плохо?</a:t>
            </a:r>
            <a:endParaRPr lang="ru-RU" sz="5400" b="1" dirty="0" smtClean="0"/>
          </a:p>
          <a:p>
            <a:r>
              <a:rPr lang="ru-RU" sz="5400" b="1" dirty="0" smtClean="0"/>
              <a:t>В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гон.</a:t>
            </a:r>
            <a:r>
              <a:rPr lang="ru-RU" sz="6000" b="1" dirty="0" smtClean="0"/>
              <a:t> </a:t>
            </a:r>
            <a:r>
              <a:rPr lang="ru-RU" sz="4800" b="1" dirty="0" smtClean="0"/>
              <a:t>Это хорошо или плохо?</a:t>
            </a:r>
            <a:endParaRPr lang="ru-RU" sz="48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Закончи предложения.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842968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Сначала надо купить б.лет, а потом ________________.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Сначала надо доехать до в..зала, а потом ________________.</a:t>
            </a:r>
            <a:endParaRPr lang="ru-RU" sz="4400" b="1" dirty="0" smtClean="0"/>
          </a:p>
          <a:p>
            <a:r>
              <a:rPr lang="ru-RU" sz="5400" b="1" dirty="0" smtClean="0"/>
              <a:t>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71942"/>
            <a:ext cx="8572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Сначала надо зайти в в.гон, а потом ________________.</a:t>
            </a:r>
            <a:endParaRPr lang="ru-RU" sz="4400" b="1" dirty="0" smtClean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82" y="571480"/>
            <a:ext cx="8572560" cy="5716786"/>
          </a:xfrm>
          <a:prstGeom prst="round2DiagRect">
            <a:avLst>
              <a:gd name="adj1" fmla="val 20045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В таком порту бывал мой</a:t>
            </a:r>
            <a:endParaRPr lang="en-US" sz="5400" b="1" dirty="0" smtClean="0">
              <a:latin typeface="Monotype Corsiva" pitchFamily="66" charset="0"/>
            </a:endParaRPr>
          </a:p>
          <a:p>
            <a:r>
              <a:rPr lang="en-US" sz="5400" b="1" dirty="0">
                <a:latin typeface="Monotype Corsiva" pitchFamily="66" charset="0"/>
              </a:rPr>
              <a:t> </a:t>
            </a:r>
            <a:r>
              <a:rPr lang="en-US" sz="5400" b="1" dirty="0" smtClean="0">
                <a:latin typeface="Monotype Corsiva" pitchFamily="66" charset="0"/>
              </a:rPr>
              <a:t>                               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en-US" sz="5400" b="1" dirty="0" smtClean="0">
                <a:latin typeface="Monotype Corsiva" pitchFamily="66" charset="0"/>
              </a:rPr>
              <a:t>      </a:t>
            </a:r>
            <a:r>
              <a:rPr lang="ru-RU" sz="5400" b="1" dirty="0" smtClean="0">
                <a:latin typeface="Monotype Corsiva" pitchFamily="66" charset="0"/>
              </a:rPr>
              <a:t>друг, </a:t>
            </a:r>
            <a:endParaRPr lang="en-US" sz="5400" b="1" dirty="0" smtClean="0">
              <a:latin typeface="Monotype Corsiva" pitchFamily="66" charset="0"/>
            </a:endParaRPr>
          </a:p>
          <a:p>
            <a:r>
              <a:rPr lang="ru-RU" sz="5400" b="1" dirty="0" smtClean="0">
                <a:latin typeface="Monotype Corsiva" pitchFamily="66" charset="0"/>
              </a:rPr>
              <a:t>где вовсе нет воды вокруг.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Но в этот порт все время</a:t>
            </a:r>
            <a:endParaRPr lang="en-US" sz="5400" b="1" dirty="0" smtClean="0">
              <a:latin typeface="Monotype Corsiva" pitchFamily="66" charset="0"/>
            </a:endParaRPr>
          </a:p>
          <a:p>
            <a:r>
              <a:rPr lang="en-US" sz="5400" b="1" dirty="0">
                <a:latin typeface="Monotype Corsiva" pitchFamily="66" charset="0"/>
              </a:rPr>
              <a:t> </a:t>
            </a:r>
            <a:r>
              <a:rPr lang="en-US" sz="5400" b="1" dirty="0" smtClean="0">
                <a:latin typeface="Monotype Corsiva" pitchFamily="66" charset="0"/>
              </a:rPr>
              <a:t>                                      </a:t>
            </a:r>
            <a:r>
              <a:rPr lang="ru-RU" sz="5400" b="1" dirty="0" smtClean="0">
                <a:latin typeface="Monotype Corsiva" pitchFamily="66" charset="0"/>
              </a:rPr>
              <a:t> шли </a:t>
            </a:r>
            <a:endParaRPr lang="en-US" sz="5400" b="1" dirty="0" smtClean="0">
              <a:latin typeface="Monotype Corsiva" pitchFamily="66" charset="0"/>
            </a:endParaRPr>
          </a:p>
          <a:p>
            <a:r>
              <a:rPr lang="ru-RU" sz="5400" b="1" dirty="0" smtClean="0">
                <a:latin typeface="Monotype Corsiva" pitchFamily="66" charset="0"/>
              </a:rPr>
              <a:t>с людьми и грузом корабли.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2" name="Picture 2" descr="http://dic.academic.ru/pictures/wiki/files/86/Vladivostok_air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257" y="2286980"/>
            <a:ext cx="5076825" cy="38004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Картинка 96 из 13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19" y="215278"/>
            <a:ext cx="47625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8" descr="http://skyclipart.ru/uploads/posts/2010-03/1268140704_samolet-kopiy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00" b="20000"/>
          <a:stretch>
            <a:fillRect/>
          </a:stretch>
        </p:blipFill>
        <p:spPr bwMode="auto">
          <a:xfrm rot="1706586">
            <a:off x="6904645" y="725919"/>
            <a:ext cx="1428760" cy="928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1985" y="5073062"/>
            <a:ext cx="5112298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аэ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порт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4283885" y="5144500"/>
            <a:ext cx="214314" cy="500066"/>
          </a:xfrm>
          <a:prstGeom prst="diagStri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olynnews.com/files/news/2011/04-14/23370-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01" y="286716"/>
            <a:ext cx="8643998" cy="5708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1439" y="1358286"/>
            <a:ext cx="3548087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ТАОРЛЮ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50793" y="1358286"/>
            <a:ext cx="2263697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ОЕКУ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7587" y="1358286"/>
            <a:ext cx="2904128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БАГАЖ</a:t>
            </a:r>
            <a:endParaRPr lang="ru-RU" sz="6000" dirty="0"/>
          </a:p>
        </p:txBody>
      </p:sp>
      <p:pic>
        <p:nvPicPr>
          <p:cNvPr id="6" name="Picture 5" descr="http://samsonite.kiev.ua/Samsonite_collection/U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819">
            <a:off x="344747" y="5235379"/>
            <a:ext cx="1828567" cy="117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6"/>
          <p:cNvGrpSpPr/>
          <p:nvPr/>
        </p:nvGrpSpPr>
        <p:grpSpPr>
          <a:xfrm>
            <a:off x="3754822" y="5001624"/>
            <a:ext cx="3389069" cy="1569660"/>
            <a:chOff x="3719103" y="5072074"/>
            <a:chExt cx="3389069" cy="15696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19103" y="5072074"/>
              <a:ext cx="3389069" cy="156966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б</a:t>
              </a:r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а</a:t>
              </a:r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гаж</a:t>
              </a:r>
              <a:endPara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9" name="Диагональная полоса 8"/>
            <p:cNvSpPr/>
            <p:nvPr/>
          </p:nvSpPr>
          <p:spPr>
            <a:xfrm>
              <a:off x="5786446" y="5072074"/>
              <a:ext cx="214314" cy="500066"/>
            </a:xfrm>
            <a:prstGeom prst="diagStrip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8429652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rm.kp.ru/f/12/image/94/82/82829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4959" y="108133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Картинка 18 из 136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6"/>
              </a:clrFrom>
              <a:clrTo>
                <a:srgbClr val="FBFA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4397" y="3608571"/>
            <a:ext cx="1428760" cy="2019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8" descr="http://nensberg.narod.ru/russia/img01/04r1k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31" y="679613"/>
            <a:ext cx="4429156" cy="198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http://vuz.exponenta.ru/PDF/MPEI/b411/new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727" y="2822753"/>
            <a:ext cx="5023675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535769" y="751051"/>
            <a:ext cx="7799654" cy="4286280"/>
            <a:chOff x="571472" y="642918"/>
            <a:chExt cx="7799654" cy="4286280"/>
          </a:xfrm>
        </p:grpSpPr>
        <p:pic>
          <p:nvPicPr>
            <p:cNvPr id="11" name="Picture 2" descr="http://ooouventa.ru/d/50773/d/2.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2857496"/>
              <a:ext cx="2381250" cy="1895476"/>
            </a:xfrm>
            <a:prstGeom prst="rect">
              <a:avLst/>
            </a:prstGeom>
            <a:noFill/>
          </p:spPr>
        </p:pic>
        <p:pic>
          <p:nvPicPr>
            <p:cNvPr id="12" name="Picture 4" descr="http://t0.gstatic.com/images?q=tbn:ANd9GcR14vzu5iI-6TKnqJUI5rYmBY5wcfASlwF9_H6p_HPhWmF05XkJJNsdZ5xx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86182" y="2071678"/>
              <a:ext cx="4584944" cy="28575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6"/>
            <p:cNvSpPr txBox="1"/>
            <p:nvPr/>
          </p:nvSpPr>
          <p:spPr>
            <a:xfrm>
              <a:off x="2143108" y="1500174"/>
              <a:ext cx="18573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600" b="1" dirty="0" smtClean="0">
                  <a:latin typeface="Arial Black" pitchFamily="34" charset="0"/>
                </a:rPr>
                <a:t>,,,</a:t>
              </a:r>
              <a:endParaRPr lang="ru-RU" sz="9600" b="1" dirty="0">
                <a:latin typeface="Arial Black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43438" y="642918"/>
              <a:ext cx="699230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6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с</a:t>
              </a:r>
              <a:endParaRPr lang="ru-RU" sz="9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072198" y="642918"/>
              <a:ext cx="67037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4464843" y="1107265"/>
              <a:ext cx="1071570" cy="7143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12" descr="Билеты на транспорт"/>
          <p:cNvPicPr>
            <a:picLocks noChangeAspect="1" noChangeArrowheads="1"/>
          </p:cNvPicPr>
          <p:nvPr/>
        </p:nvPicPr>
        <p:blipFill>
          <a:blip r:embed="rId8" cstate="print"/>
          <a:srcRect l="30469" t="42952" r="26171" b="25660"/>
          <a:stretch>
            <a:fillRect/>
          </a:stretch>
        </p:blipFill>
        <p:spPr bwMode="auto">
          <a:xfrm rot="21011316">
            <a:off x="107141" y="5966025"/>
            <a:ext cx="1500166" cy="77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3107537" y="5180207"/>
            <a:ext cx="3270640" cy="1569660"/>
            <a:chOff x="3214678" y="5072074"/>
            <a:chExt cx="3270640" cy="156966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14678" y="5072074"/>
              <a:ext cx="3270640" cy="156966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б</a:t>
              </a:r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и</a:t>
              </a:r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лет</a:t>
              </a:r>
              <a:endPara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0" name="Диагональная полоса 9"/>
            <p:cNvSpPr/>
            <p:nvPr/>
          </p:nvSpPr>
          <p:spPr>
            <a:xfrm>
              <a:off x="5643570" y="5072074"/>
              <a:ext cx="214314" cy="500066"/>
            </a:xfrm>
            <a:prstGeom prst="diagStrip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7" name="Стрелка вправо 16">
            <a:hlinkClick r:id="rId9" action="ppaction://hlinksldjump"/>
          </p:cNvPr>
          <p:cNvSpPr/>
          <p:nvPr/>
        </p:nvSpPr>
        <p:spPr>
          <a:xfrm>
            <a:off x="8286776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zdlines.narod.ru/6/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01" y="322435"/>
            <a:ext cx="5886450" cy="44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http://tram.ruz.net/tramcars/t3/t3_501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1901" y="3322831"/>
            <a:ext cx="47625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http://www.dou.ru/travel/images/vagon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991" y="179559"/>
            <a:ext cx="1143008" cy="83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250001" y="5108781"/>
            <a:ext cx="3160225" cy="1569660"/>
            <a:chOff x="285720" y="5072074"/>
            <a:chExt cx="3160225" cy="15696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85720" y="5072074"/>
              <a:ext cx="3160225" cy="156966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в</a:t>
              </a:r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а</a:t>
              </a:r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гон</a:t>
              </a:r>
              <a:endPara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7" name="Диагональная полоса 6"/>
            <p:cNvSpPr/>
            <p:nvPr/>
          </p:nvSpPr>
          <p:spPr>
            <a:xfrm>
              <a:off x="2428860" y="5072074"/>
              <a:ext cx="214314" cy="500066"/>
            </a:xfrm>
            <a:prstGeom prst="diagStrip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282" y="1857364"/>
            <a:ext cx="8572560" cy="2910364"/>
          </a:xfrm>
          <a:prstGeom prst="round2DiagRect">
            <a:avLst>
              <a:gd name="adj1" fmla="val 20045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Название этого предмета произошло от немецкого слова</a:t>
            </a:r>
          </a:p>
          <a:p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wagen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5400" b="1" dirty="0" smtClean="0">
                <a:latin typeface="Monotype Corsiva" pitchFamily="66" charset="0"/>
              </a:rPr>
              <a:t>– </a:t>
            </a:r>
            <a:r>
              <a:rPr lang="ru-RU" sz="5400" b="1" dirty="0" smtClean="0">
                <a:latin typeface="Monotype Corsiva" pitchFamily="66" charset="0"/>
              </a:rPr>
              <a:t>«повозка», «тележка».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501090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ngarsk-photos.ru/wp-content/uploads/2010/09/vokz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425" y="393873"/>
            <a:ext cx="7920340" cy="5143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4" descr="Картинка 15 из 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7549" y="1036815"/>
            <a:ext cx="7868500" cy="2895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http://igrovozik.ru/uploadedFiles/eshopimages/icons/139x104/25021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235" y="5608847"/>
            <a:ext cx="1323975" cy="83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4066819" y="4894467"/>
            <a:ext cx="3845925" cy="1569660"/>
            <a:chOff x="3919304" y="5072074"/>
            <a:chExt cx="3845925" cy="15696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19304" y="5072074"/>
              <a:ext cx="3845925" cy="156966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в</a:t>
              </a:r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ок</a:t>
              </a:r>
              <a:r>
                <a:rPr lang="ru-RU" sz="9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зал</a:t>
              </a:r>
              <a:endPara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7" name="Диагональная полоса 6"/>
            <p:cNvSpPr/>
            <p:nvPr/>
          </p:nvSpPr>
          <p:spPr>
            <a:xfrm>
              <a:off x="6715140" y="5143512"/>
              <a:ext cx="214314" cy="500066"/>
            </a:xfrm>
            <a:prstGeom prst="diagStrip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358214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Картинка 4 из 130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6716"/>
            <a:ext cx="8004056" cy="5000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4" descr="http://igrushechki.info/pics/igrushechki.info/10010744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858748"/>
            <a:ext cx="142876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63400" y="5001624"/>
            <a:ext cx="5328446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асса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жир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>
            <a:off x="4643438" y="5072074"/>
            <a:ext cx="214314" cy="500066"/>
          </a:xfrm>
          <a:prstGeom prst="diagStri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785918" y="2071678"/>
            <a:ext cx="357190" cy="357190"/>
          </a:xfrm>
          <a:prstGeom prst="triangle">
            <a:avLst>
              <a:gd name="adj" fmla="val 4034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8025763">
            <a:off x="3860768" y="1961484"/>
            <a:ext cx="1859402" cy="1768680"/>
          </a:xfrm>
          <a:prstGeom prst="teardrop">
            <a:avLst>
              <a:gd name="adj" fmla="val 8616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286256"/>
            <a:ext cx="1733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асса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214818"/>
            <a:ext cx="173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4000504"/>
            <a:ext cx="777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Капля 6"/>
          <p:cNvSpPr/>
          <p:nvPr/>
        </p:nvSpPr>
        <p:spPr>
          <a:xfrm rot="8025763">
            <a:off x="1216965" y="440162"/>
            <a:ext cx="1423659" cy="1406178"/>
          </a:xfrm>
          <a:prstGeom prst="teardrop">
            <a:avLst/>
          </a:prstGeom>
          <a:gradFill flip="none" rotWithShape="1">
            <a:gsLst>
              <a:gs pos="0">
                <a:srgbClr val="FFFF00">
                  <a:alpha val="8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8025763">
            <a:off x="5834775" y="641516"/>
            <a:ext cx="1389279" cy="1409707"/>
          </a:xfrm>
          <a:prstGeom prst="teardrop">
            <a:avLst>
              <a:gd name="adj" fmla="val 127652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429388" y="2571744"/>
            <a:ext cx="357190" cy="357190"/>
          </a:xfrm>
          <a:prstGeom prst="triangle">
            <a:avLst>
              <a:gd name="adj" fmla="val 40340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643438" y="3929066"/>
            <a:ext cx="357190" cy="357190"/>
          </a:xfrm>
          <a:prstGeom prst="triangle">
            <a:avLst>
              <a:gd name="adj" fmla="val 4034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915064" y="2147977"/>
            <a:ext cx="619977" cy="2277374"/>
          </a:xfrm>
          <a:custGeom>
            <a:avLst/>
            <a:gdLst>
              <a:gd name="connsiteX0" fmla="*/ 0 w 619977"/>
              <a:gd name="connsiteY0" fmla="*/ 0 h 2277374"/>
              <a:gd name="connsiteX1" fmla="*/ 146649 w 619977"/>
              <a:gd name="connsiteY1" fmla="*/ 8627 h 2277374"/>
              <a:gd name="connsiteX2" fmla="*/ 172528 w 619977"/>
              <a:gd name="connsiteY2" fmla="*/ 25880 h 2277374"/>
              <a:gd name="connsiteX3" fmla="*/ 232913 w 619977"/>
              <a:gd name="connsiteY3" fmla="*/ 69012 h 2277374"/>
              <a:gd name="connsiteX4" fmla="*/ 258793 w 619977"/>
              <a:gd name="connsiteY4" fmla="*/ 77638 h 2277374"/>
              <a:gd name="connsiteX5" fmla="*/ 284672 w 619977"/>
              <a:gd name="connsiteY5" fmla="*/ 120770 h 2277374"/>
              <a:gd name="connsiteX6" fmla="*/ 336430 w 619977"/>
              <a:gd name="connsiteY6" fmla="*/ 189781 h 2277374"/>
              <a:gd name="connsiteX7" fmla="*/ 370936 w 619977"/>
              <a:gd name="connsiteY7" fmla="*/ 258793 h 2277374"/>
              <a:gd name="connsiteX8" fmla="*/ 396815 w 619977"/>
              <a:gd name="connsiteY8" fmla="*/ 284672 h 2277374"/>
              <a:gd name="connsiteX9" fmla="*/ 474453 w 619977"/>
              <a:gd name="connsiteY9" fmla="*/ 379563 h 2277374"/>
              <a:gd name="connsiteX10" fmla="*/ 483079 w 619977"/>
              <a:gd name="connsiteY10" fmla="*/ 422695 h 2277374"/>
              <a:gd name="connsiteX11" fmla="*/ 517585 w 619977"/>
              <a:gd name="connsiteY11" fmla="*/ 483080 h 2277374"/>
              <a:gd name="connsiteX12" fmla="*/ 552091 w 619977"/>
              <a:gd name="connsiteY12" fmla="*/ 560717 h 2277374"/>
              <a:gd name="connsiteX13" fmla="*/ 569344 w 619977"/>
              <a:gd name="connsiteY13" fmla="*/ 612476 h 2277374"/>
              <a:gd name="connsiteX14" fmla="*/ 586596 w 619977"/>
              <a:gd name="connsiteY14" fmla="*/ 655608 h 2277374"/>
              <a:gd name="connsiteX15" fmla="*/ 595223 w 619977"/>
              <a:gd name="connsiteY15" fmla="*/ 690114 h 2277374"/>
              <a:gd name="connsiteX16" fmla="*/ 612476 w 619977"/>
              <a:gd name="connsiteY16" fmla="*/ 750498 h 2277374"/>
              <a:gd name="connsiteX17" fmla="*/ 595223 w 619977"/>
              <a:gd name="connsiteY17" fmla="*/ 1130061 h 2277374"/>
              <a:gd name="connsiteX18" fmla="*/ 577970 w 619977"/>
              <a:gd name="connsiteY18" fmla="*/ 1224951 h 2277374"/>
              <a:gd name="connsiteX19" fmla="*/ 569344 w 619977"/>
              <a:gd name="connsiteY19" fmla="*/ 1250831 h 2277374"/>
              <a:gd name="connsiteX20" fmla="*/ 552091 w 619977"/>
              <a:gd name="connsiteY20" fmla="*/ 1319842 h 2277374"/>
              <a:gd name="connsiteX21" fmla="*/ 543464 w 619977"/>
              <a:gd name="connsiteY21" fmla="*/ 1345721 h 2277374"/>
              <a:gd name="connsiteX22" fmla="*/ 534838 w 619977"/>
              <a:gd name="connsiteY22" fmla="*/ 1380227 h 2277374"/>
              <a:gd name="connsiteX23" fmla="*/ 517585 w 619977"/>
              <a:gd name="connsiteY23" fmla="*/ 1431985 h 2277374"/>
              <a:gd name="connsiteX24" fmla="*/ 500332 w 619977"/>
              <a:gd name="connsiteY24" fmla="*/ 1500997 h 2277374"/>
              <a:gd name="connsiteX25" fmla="*/ 483079 w 619977"/>
              <a:gd name="connsiteY25" fmla="*/ 1552755 h 2277374"/>
              <a:gd name="connsiteX26" fmla="*/ 474453 w 619977"/>
              <a:gd name="connsiteY26" fmla="*/ 1578634 h 2277374"/>
              <a:gd name="connsiteX27" fmla="*/ 465827 w 619977"/>
              <a:gd name="connsiteY27" fmla="*/ 1613140 h 2277374"/>
              <a:gd name="connsiteX28" fmla="*/ 448574 w 619977"/>
              <a:gd name="connsiteY28" fmla="*/ 1690778 h 2277374"/>
              <a:gd name="connsiteX29" fmla="*/ 439947 w 619977"/>
              <a:gd name="connsiteY29" fmla="*/ 1716657 h 2277374"/>
              <a:gd name="connsiteX30" fmla="*/ 431321 w 619977"/>
              <a:gd name="connsiteY30" fmla="*/ 1759789 h 2277374"/>
              <a:gd name="connsiteX31" fmla="*/ 414068 w 619977"/>
              <a:gd name="connsiteY31" fmla="*/ 1828800 h 2277374"/>
              <a:gd name="connsiteX32" fmla="*/ 422694 w 619977"/>
              <a:gd name="connsiteY32" fmla="*/ 2078966 h 2277374"/>
              <a:gd name="connsiteX33" fmla="*/ 483079 w 619977"/>
              <a:gd name="connsiteY33" fmla="*/ 2156604 h 2277374"/>
              <a:gd name="connsiteX34" fmla="*/ 491706 w 619977"/>
              <a:gd name="connsiteY34" fmla="*/ 2182483 h 2277374"/>
              <a:gd name="connsiteX35" fmla="*/ 526211 w 619977"/>
              <a:gd name="connsiteY35" fmla="*/ 2216989 h 2277374"/>
              <a:gd name="connsiteX36" fmla="*/ 534838 w 619977"/>
              <a:gd name="connsiteY36" fmla="*/ 2251495 h 2277374"/>
              <a:gd name="connsiteX37" fmla="*/ 552091 w 619977"/>
              <a:gd name="connsiteY37" fmla="*/ 2277374 h 227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19977" h="2277374">
                <a:moveTo>
                  <a:pt x="0" y="0"/>
                </a:moveTo>
                <a:cubicBezTo>
                  <a:pt x="48883" y="2876"/>
                  <a:pt x="98223" y="1363"/>
                  <a:pt x="146649" y="8627"/>
                </a:cubicBezTo>
                <a:cubicBezTo>
                  <a:pt x="156902" y="10165"/>
                  <a:pt x="164092" y="19854"/>
                  <a:pt x="172528" y="25880"/>
                </a:cubicBezTo>
                <a:cubicBezTo>
                  <a:pt x="181639" y="32388"/>
                  <a:pt x="219365" y="62238"/>
                  <a:pt x="232913" y="69012"/>
                </a:cubicBezTo>
                <a:cubicBezTo>
                  <a:pt x="241046" y="73079"/>
                  <a:pt x="250166" y="74763"/>
                  <a:pt x="258793" y="77638"/>
                </a:cubicBezTo>
                <a:cubicBezTo>
                  <a:pt x="267419" y="92015"/>
                  <a:pt x="275128" y="106985"/>
                  <a:pt x="284672" y="120770"/>
                </a:cubicBezTo>
                <a:cubicBezTo>
                  <a:pt x="301039" y="144412"/>
                  <a:pt x="323571" y="164062"/>
                  <a:pt x="336430" y="189781"/>
                </a:cubicBezTo>
                <a:cubicBezTo>
                  <a:pt x="347932" y="212785"/>
                  <a:pt x="352750" y="240607"/>
                  <a:pt x="370936" y="258793"/>
                </a:cubicBezTo>
                <a:cubicBezTo>
                  <a:pt x="379562" y="267419"/>
                  <a:pt x="389090" y="275230"/>
                  <a:pt x="396815" y="284672"/>
                </a:cubicBezTo>
                <a:cubicBezTo>
                  <a:pt x="485438" y="392988"/>
                  <a:pt x="415707" y="320815"/>
                  <a:pt x="474453" y="379563"/>
                </a:cubicBezTo>
                <a:cubicBezTo>
                  <a:pt x="477328" y="393940"/>
                  <a:pt x="478442" y="408785"/>
                  <a:pt x="483079" y="422695"/>
                </a:cubicBezTo>
                <a:cubicBezTo>
                  <a:pt x="490374" y="444581"/>
                  <a:pt x="504966" y="464151"/>
                  <a:pt x="517585" y="483080"/>
                </a:cubicBezTo>
                <a:cubicBezTo>
                  <a:pt x="538117" y="544674"/>
                  <a:pt x="524750" y="519706"/>
                  <a:pt x="552091" y="560717"/>
                </a:cubicBezTo>
                <a:cubicBezTo>
                  <a:pt x="557842" y="577970"/>
                  <a:pt x="562590" y="595590"/>
                  <a:pt x="569344" y="612476"/>
                </a:cubicBezTo>
                <a:cubicBezTo>
                  <a:pt x="575095" y="626853"/>
                  <a:pt x="581699" y="640918"/>
                  <a:pt x="586596" y="655608"/>
                </a:cubicBezTo>
                <a:cubicBezTo>
                  <a:pt x="590345" y="666856"/>
                  <a:pt x="591966" y="678714"/>
                  <a:pt x="595223" y="690114"/>
                </a:cubicBezTo>
                <a:cubicBezTo>
                  <a:pt x="619977" y="776753"/>
                  <a:pt x="585503" y="642615"/>
                  <a:pt x="612476" y="750498"/>
                </a:cubicBezTo>
                <a:cubicBezTo>
                  <a:pt x="606725" y="877019"/>
                  <a:pt x="602809" y="1003637"/>
                  <a:pt x="595223" y="1130061"/>
                </a:cubicBezTo>
                <a:cubicBezTo>
                  <a:pt x="594616" y="1140174"/>
                  <a:pt x="581282" y="1211702"/>
                  <a:pt x="577970" y="1224951"/>
                </a:cubicBezTo>
                <a:cubicBezTo>
                  <a:pt x="575765" y="1233773"/>
                  <a:pt x="571737" y="1242058"/>
                  <a:pt x="569344" y="1250831"/>
                </a:cubicBezTo>
                <a:cubicBezTo>
                  <a:pt x="563105" y="1273707"/>
                  <a:pt x="559590" y="1297347"/>
                  <a:pt x="552091" y="1319842"/>
                </a:cubicBezTo>
                <a:cubicBezTo>
                  <a:pt x="549215" y="1328468"/>
                  <a:pt x="545962" y="1336978"/>
                  <a:pt x="543464" y="1345721"/>
                </a:cubicBezTo>
                <a:cubicBezTo>
                  <a:pt x="540207" y="1357121"/>
                  <a:pt x="538245" y="1368871"/>
                  <a:pt x="534838" y="1380227"/>
                </a:cubicBezTo>
                <a:cubicBezTo>
                  <a:pt x="529612" y="1397646"/>
                  <a:pt x="521996" y="1414342"/>
                  <a:pt x="517585" y="1431985"/>
                </a:cubicBezTo>
                <a:cubicBezTo>
                  <a:pt x="511834" y="1454989"/>
                  <a:pt x="507831" y="1478502"/>
                  <a:pt x="500332" y="1500997"/>
                </a:cubicBezTo>
                <a:lnTo>
                  <a:pt x="483079" y="1552755"/>
                </a:lnTo>
                <a:cubicBezTo>
                  <a:pt x="480204" y="1561381"/>
                  <a:pt x="476658" y="1569813"/>
                  <a:pt x="474453" y="1578634"/>
                </a:cubicBezTo>
                <a:cubicBezTo>
                  <a:pt x="471578" y="1590136"/>
                  <a:pt x="468399" y="1601566"/>
                  <a:pt x="465827" y="1613140"/>
                </a:cubicBezTo>
                <a:cubicBezTo>
                  <a:pt x="456939" y="1653138"/>
                  <a:pt x="459087" y="1653983"/>
                  <a:pt x="448574" y="1690778"/>
                </a:cubicBezTo>
                <a:cubicBezTo>
                  <a:pt x="446076" y="1699521"/>
                  <a:pt x="442152" y="1707835"/>
                  <a:pt x="439947" y="1716657"/>
                </a:cubicBezTo>
                <a:cubicBezTo>
                  <a:pt x="436391" y="1730881"/>
                  <a:pt x="434618" y="1745502"/>
                  <a:pt x="431321" y="1759789"/>
                </a:cubicBezTo>
                <a:cubicBezTo>
                  <a:pt x="425989" y="1782893"/>
                  <a:pt x="414068" y="1828800"/>
                  <a:pt x="414068" y="1828800"/>
                </a:cubicBezTo>
                <a:cubicBezTo>
                  <a:pt x="416943" y="1912189"/>
                  <a:pt x="410894" y="1996366"/>
                  <a:pt x="422694" y="2078966"/>
                </a:cubicBezTo>
                <a:cubicBezTo>
                  <a:pt x="426133" y="2103042"/>
                  <a:pt x="464797" y="2138322"/>
                  <a:pt x="483079" y="2156604"/>
                </a:cubicBezTo>
                <a:cubicBezTo>
                  <a:pt x="485955" y="2165230"/>
                  <a:pt x="485276" y="2176053"/>
                  <a:pt x="491706" y="2182483"/>
                </a:cubicBezTo>
                <a:cubicBezTo>
                  <a:pt x="533113" y="2223890"/>
                  <a:pt x="507808" y="2152580"/>
                  <a:pt x="526211" y="2216989"/>
                </a:cubicBezTo>
                <a:cubicBezTo>
                  <a:pt x="529468" y="2228389"/>
                  <a:pt x="530168" y="2240598"/>
                  <a:pt x="534838" y="2251495"/>
                </a:cubicBezTo>
                <a:cubicBezTo>
                  <a:pt x="538922" y="2261024"/>
                  <a:pt x="552091" y="2277374"/>
                  <a:pt x="552091" y="227737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399472" y="3959525"/>
            <a:ext cx="379562" cy="785003"/>
          </a:xfrm>
          <a:custGeom>
            <a:avLst/>
            <a:gdLst>
              <a:gd name="connsiteX0" fmla="*/ 379562 w 379562"/>
              <a:gd name="connsiteY0" fmla="*/ 0 h 785003"/>
              <a:gd name="connsiteX1" fmla="*/ 250166 w 379562"/>
              <a:gd name="connsiteY1" fmla="*/ 8626 h 785003"/>
              <a:gd name="connsiteX2" fmla="*/ 198407 w 379562"/>
              <a:gd name="connsiteY2" fmla="*/ 25879 h 785003"/>
              <a:gd name="connsiteX3" fmla="*/ 172528 w 379562"/>
              <a:gd name="connsiteY3" fmla="*/ 34505 h 785003"/>
              <a:gd name="connsiteX4" fmla="*/ 120770 w 379562"/>
              <a:gd name="connsiteY4" fmla="*/ 86264 h 785003"/>
              <a:gd name="connsiteX5" fmla="*/ 103517 w 379562"/>
              <a:gd name="connsiteY5" fmla="*/ 138022 h 785003"/>
              <a:gd name="connsiteX6" fmla="*/ 94890 w 379562"/>
              <a:gd name="connsiteY6" fmla="*/ 163901 h 785003"/>
              <a:gd name="connsiteX7" fmla="*/ 86264 w 379562"/>
              <a:gd name="connsiteY7" fmla="*/ 552090 h 785003"/>
              <a:gd name="connsiteX8" fmla="*/ 60385 w 379562"/>
              <a:gd name="connsiteY8" fmla="*/ 638354 h 785003"/>
              <a:gd name="connsiteX9" fmla="*/ 25879 w 379562"/>
              <a:gd name="connsiteY9" fmla="*/ 690113 h 785003"/>
              <a:gd name="connsiteX10" fmla="*/ 8626 w 379562"/>
              <a:gd name="connsiteY10" fmla="*/ 741871 h 785003"/>
              <a:gd name="connsiteX11" fmla="*/ 0 w 379562"/>
              <a:gd name="connsiteY11" fmla="*/ 767750 h 785003"/>
              <a:gd name="connsiteX12" fmla="*/ 0 w 379562"/>
              <a:gd name="connsiteY12" fmla="*/ 785003 h 78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562" h="785003">
                <a:moveTo>
                  <a:pt x="379562" y="0"/>
                </a:moveTo>
                <a:cubicBezTo>
                  <a:pt x="336430" y="2875"/>
                  <a:pt x="292959" y="2513"/>
                  <a:pt x="250166" y="8626"/>
                </a:cubicBezTo>
                <a:cubicBezTo>
                  <a:pt x="232163" y="11198"/>
                  <a:pt x="215660" y="20128"/>
                  <a:pt x="198407" y="25879"/>
                </a:cubicBezTo>
                <a:lnTo>
                  <a:pt x="172528" y="34505"/>
                </a:lnTo>
                <a:cubicBezTo>
                  <a:pt x="146260" y="52018"/>
                  <a:pt x="136820" y="54164"/>
                  <a:pt x="120770" y="86264"/>
                </a:cubicBezTo>
                <a:cubicBezTo>
                  <a:pt x="112637" y="102530"/>
                  <a:pt x="109268" y="120769"/>
                  <a:pt x="103517" y="138022"/>
                </a:cubicBezTo>
                <a:lnTo>
                  <a:pt x="94890" y="163901"/>
                </a:lnTo>
                <a:cubicBezTo>
                  <a:pt x="92015" y="293297"/>
                  <a:pt x="91542" y="422769"/>
                  <a:pt x="86264" y="552090"/>
                </a:cubicBezTo>
                <a:cubicBezTo>
                  <a:pt x="85740" y="564929"/>
                  <a:pt x="62191" y="635645"/>
                  <a:pt x="60385" y="638354"/>
                </a:cubicBezTo>
                <a:lnTo>
                  <a:pt x="25879" y="690113"/>
                </a:lnTo>
                <a:lnTo>
                  <a:pt x="8626" y="741871"/>
                </a:lnTo>
                <a:cubicBezTo>
                  <a:pt x="5751" y="750497"/>
                  <a:pt x="0" y="758657"/>
                  <a:pt x="0" y="767750"/>
                </a:cubicBezTo>
                <a:lnTo>
                  <a:pt x="0" y="785003"/>
                </a:lnTo>
              </a:path>
            </a:pathLst>
          </a:cu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257178" y="2596551"/>
            <a:ext cx="367909" cy="1906438"/>
          </a:xfrm>
          <a:custGeom>
            <a:avLst/>
            <a:gdLst>
              <a:gd name="connsiteX0" fmla="*/ 281645 w 367909"/>
              <a:gd name="connsiteY0" fmla="*/ 0 h 1906438"/>
              <a:gd name="connsiteX1" fmla="*/ 247139 w 367909"/>
              <a:gd name="connsiteY1" fmla="*/ 77638 h 1906438"/>
              <a:gd name="connsiteX2" fmla="*/ 221260 w 367909"/>
              <a:gd name="connsiteY2" fmla="*/ 94891 h 1906438"/>
              <a:gd name="connsiteX3" fmla="*/ 195380 w 367909"/>
              <a:gd name="connsiteY3" fmla="*/ 103517 h 1906438"/>
              <a:gd name="connsiteX4" fmla="*/ 169501 w 367909"/>
              <a:gd name="connsiteY4" fmla="*/ 120770 h 1906438"/>
              <a:gd name="connsiteX5" fmla="*/ 134996 w 367909"/>
              <a:gd name="connsiteY5" fmla="*/ 155275 h 1906438"/>
              <a:gd name="connsiteX6" fmla="*/ 109116 w 367909"/>
              <a:gd name="connsiteY6" fmla="*/ 181155 h 1906438"/>
              <a:gd name="connsiteX7" fmla="*/ 100490 w 367909"/>
              <a:gd name="connsiteY7" fmla="*/ 207034 h 1906438"/>
              <a:gd name="connsiteX8" fmla="*/ 57358 w 367909"/>
              <a:gd name="connsiteY8" fmla="*/ 276045 h 1906438"/>
              <a:gd name="connsiteX9" fmla="*/ 48731 w 367909"/>
              <a:gd name="connsiteY9" fmla="*/ 310551 h 1906438"/>
              <a:gd name="connsiteX10" fmla="*/ 48731 w 367909"/>
              <a:gd name="connsiteY10" fmla="*/ 1086928 h 1906438"/>
              <a:gd name="connsiteX11" fmla="*/ 65984 w 367909"/>
              <a:gd name="connsiteY11" fmla="*/ 1138687 h 1906438"/>
              <a:gd name="connsiteX12" fmla="*/ 91864 w 367909"/>
              <a:gd name="connsiteY12" fmla="*/ 1207698 h 1906438"/>
              <a:gd name="connsiteX13" fmla="*/ 117743 w 367909"/>
              <a:gd name="connsiteY13" fmla="*/ 1268083 h 1906438"/>
              <a:gd name="connsiteX14" fmla="*/ 143622 w 367909"/>
              <a:gd name="connsiteY14" fmla="*/ 1328468 h 1906438"/>
              <a:gd name="connsiteX15" fmla="*/ 169501 w 367909"/>
              <a:gd name="connsiteY15" fmla="*/ 1354347 h 1906438"/>
              <a:gd name="connsiteX16" fmla="*/ 195380 w 367909"/>
              <a:gd name="connsiteY16" fmla="*/ 1414732 h 1906438"/>
              <a:gd name="connsiteX17" fmla="*/ 221260 w 367909"/>
              <a:gd name="connsiteY17" fmla="*/ 1431985 h 1906438"/>
              <a:gd name="connsiteX18" fmla="*/ 264392 w 367909"/>
              <a:gd name="connsiteY18" fmla="*/ 1509623 h 1906438"/>
              <a:gd name="connsiteX19" fmla="*/ 281645 w 367909"/>
              <a:gd name="connsiteY19" fmla="*/ 1535502 h 1906438"/>
              <a:gd name="connsiteX20" fmla="*/ 324777 w 367909"/>
              <a:gd name="connsiteY20" fmla="*/ 1587260 h 1906438"/>
              <a:gd name="connsiteX21" fmla="*/ 333403 w 367909"/>
              <a:gd name="connsiteY21" fmla="*/ 1613140 h 1906438"/>
              <a:gd name="connsiteX22" fmla="*/ 367909 w 367909"/>
              <a:gd name="connsiteY22" fmla="*/ 1664898 h 1906438"/>
              <a:gd name="connsiteX23" fmla="*/ 359282 w 367909"/>
              <a:gd name="connsiteY23" fmla="*/ 1846053 h 1906438"/>
              <a:gd name="connsiteX24" fmla="*/ 342030 w 367909"/>
              <a:gd name="connsiteY24" fmla="*/ 1897811 h 1906438"/>
              <a:gd name="connsiteX25" fmla="*/ 342030 w 367909"/>
              <a:gd name="connsiteY25" fmla="*/ 1906438 h 19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7909" h="1906438">
                <a:moveTo>
                  <a:pt x="281645" y="0"/>
                </a:moveTo>
                <a:cubicBezTo>
                  <a:pt x="273103" y="25625"/>
                  <a:pt x="267644" y="57132"/>
                  <a:pt x="247139" y="77638"/>
                </a:cubicBezTo>
                <a:cubicBezTo>
                  <a:pt x="239808" y="84969"/>
                  <a:pt x="230533" y="90255"/>
                  <a:pt x="221260" y="94891"/>
                </a:cubicBezTo>
                <a:cubicBezTo>
                  <a:pt x="213127" y="98958"/>
                  <a:pt x="204007" y="100642"/>
                  <a:pt x="195380" y="103517"/>
                </a:cubicBezTo>
                <a:cubicBezTo>
                  <a:pt x="186754" y="109268"/>
                  <a:pt x="175978" y="112674"/>
                  <a:pt x="169501" y="120770"/>
                </a:cubicBezTo>
                <a:cubicBezTo>
                  <a:pt x="136042" y="162594"/>
                  <a:pt x="191459" y="136455"/>
                  <a:pt x="134996" y="155275"/>
                </a:cubicBezTo>
                <a:cubicBezTo>
                  <a:pt x="126369" y="163902"/>
                  <a:pt x="115883" y="171004"/>
                  <a:pt x="109116" y="181155"/>
                </a:cubicBezTo>
                <a:cubicBezTo>
                  <a:pt x="104072" y="188721"/>
                  <a:pt x="104556" y="198901"/>
                  <a:pt x="100490" y="207034"/>
                </a:cubicBezTo>
                <a:cubicBezTo>
                  <a:pt x="90084" y="227846"/>
                  <a:pt x="71045" y="255514"/>
                  <a:pt x="57358" y="276045"/>
                </a:cubicBezTo>
                <a:cubicBezTo>
                  <a:pt x="54482" y="287547"/>
                  <a:pt x="51056" y="298925"/>
                  <a:pt x="48731" y="310551"/>
                </a:cubicBezTo>
                <a:cubicBezTo>
                  <a:pt x="0" y="554201"/>
                  <a:pt x="45344" y="985329"/>
                  <a:pt x="48731" y="1086928"/>
                </a:cubicBezTo>
                <a:cubicBezTo>
                  <a:pt x="49337" y="1105104"/>
                  <a:pt x="61573" y="1121044"/>
                  <a:pt x="65984" y="1138687"/>
                </a:cubicBezTo>
                <a:cubicBezTo>
                  <a:pt x="77730" y="1185668"/>
                  <a:pt x="69309" y="1162588"/>
                  <a:pt x="91864" y="1207698"/>
                </a:cubicBezTo>
                <a:cubicBezTo>
                  <a:pt x="109817" y="1279513"/>
                  <a:pt x="87956" y="1208510"/>
                  <a:pt x="117743" y="1268083"/>
                </a:cubicBezTo>
                <a:cubicBezTo>
                  <a:pt x="136517" y="1305632"/>
                  <a:pt x="113701" y="1286579"/>
                  <a:pt x="143622" y="1328468"/>
                </a:cubicBezTo>
                <a:cubicBezTo>
                  <a:pt x="150713" y="1338395"/>
                  <a:pt x="160875" y="1345721"/>
                  <a:pt x="169501" y="1354347"/>
                </a:cubicBezTo>
                <a:cubicBezTo>
                  <a:pt x="176100" y="1380742"/>
                  <a:pt x="175524" y="1394876"/>
                  <a:pt x="195380" y="1414732"/>
                </a:cubicBezTo>
                <a:cubicBezTo>
                  <a:pt x="202711" y="1422063"/>
                  <a:pt x="212633" y="1426234"/>
                  <a:pt x="221260" y="1431985"/>
                </a:cubicBezTo>
                <a:cubicBezTo>
                  <a:pt x="236443" y="1477535"/>
                  <a:pt x="224842" y="1450299"/>
                  <a:pt x="264392" y="1509623"/>
                </a:cubicBezTo>
                <a:cubicBezTo>
                  <a:pt x="270143" y="1518249"/>
                  <a:pt x="274314" y="1528171"/>
                  <a:pt x="281645" y="1535502"/>
                </a:cubicBezTo>
                <a:cubicBezTo>
                  <a:pt x="314855" y="1568712"/>
                  <a:pt x="300757" y="1551230"/>
                  <a:pt x="324777" y="1587260"/>
                </a:cubicBezTo>
                <a:cubicBezTo>
                  <a:pt x="327652" y="1595887"/>
                  <a:pt x="328987" y="1605191"/>
                  <a:pt x="333403" y="1613140"/>
                </a:cubicBezTo>
                <a:cubicBezTo>
                  <a:pt x="343473" y="1631266"/>
                  <a:pt x="367909" y="1664898"/>
                  <a:pt x="367909" y="1664898"/>
                </a:cubicBezTo>
                <a:cubicBezTo>
                  <a:pt x="365033" y="1725283"/>
                  <a:pt x="365958" y="1785969"/>
                  <a:pt x="359282" y="1846053"/>
                </a:cubicBezTo>
                <a:cubicBezTo>
                  <a:pt x="357274" y="1864128"/>
                  <a:pt x="342030" y="1879625"/>
                  <a:pt x="342030" y="1897811"/>
                </a:cubicBezTo>
                <a:lnTo>
                  <a:pt x="342030" y="1906438"/>
                </a:ln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8358214" y="6286520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45868 -0.066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17413 -0.108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1736 -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1" animBg="1"/>
      <p:bldP spid="10" grpId="0" animBg="1"/>
      <p:bldP spid="8" grpId="0" animBg="1"/>
      <p:bldP spid="4" grpId="0"/>
      <p:bldP spid="4" grpId="1"/>
      <p:bldP spid="5" grpId="0"/>
      <p:bldP spid="5" grpId="1"/>
      <p:bldP spid="6" grpId="0"/>
      <p:bldP spid="6" grpId="1"/>
      <p:bldP spid="7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287681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АЭ</a:t>
            </a:r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400" b="1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571480"/>
            <a:ext cx="287681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АЭ</a:t>
            </a:r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400" b="1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dic.academic.ru/pictures/wiki/files/86/Vladivostok_air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928802"/>
            <a:ext cx="2717007" cy="2033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2143116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Крупная станция воздушного транспорта с большим аэродромом, воздушный порт. </a:t>
            </a:r>
            <a:endParaRPr lang="ru-RU" sz="2000" b="1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715272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187089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ГАЖ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571480"/>
            <a:ext cx="187089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ГАЖ</a:t>
            </a:r>
            <a:endParaRPr lang="ru-RU" sz="4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www.volynnews.com/files/news/2011/04-14/23370-1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2704292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1857364"/>
            <a:ext cx="3786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  Вещи, груз пассажиров, упакованные для отправки, перевозки.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 </a:t>
            </a:r>
            <a:r>
              <a:rPr lang="ru-RU" sz="2000" i="1" dirty="0" smtClean="0">
                <a:solidFill>
                  <a:srgbClr val="002060"/>
                </a:solidFill>
              </a:rPr>
              <a:t>Сдать в багаж. Отправить багажом. Ручной   багаж. (вещи пассажира, находящиеся при нём).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143380"/>
            <a:ext cx="3286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   перен</a:t>
            </a:r>
            <a:r>
              <a:rPr lang="ru-RU" sz="2000" b="1" dirty="0" smtClean="0"/>
              <a:t>. Запас знаний, сведений (книжн.). </a:t>
            </a:r>
            <a:r>
              <a:rPr lang="ru-RU" sz="2000" i="1" dirty="0" smtClean="0"/>
              <a:t>Умственный багаж.</a:t>
            </a:r>
            <a:endParaRPr lang="ru-RU" sz="2000" i="1" dirty="0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858148" y="6215082"/>
            <a:ext cx="50405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358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2012-10-21T18:22:48Z</dcterms:created>
  <dcterms:modified xsi:type="dcterms:W3CDTF">2013-01-18T18:46:56Z</dcterms:modified>
</cp:coreProperties>
</file>