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83" r:id="rId3"/>
    <p:sldId id="284" r:id="rId4"/>
    <p:sldId id="285" r:id="rId5"/>
    <p:sldId id="286" r:id="rId6"/>
    <p:sldId id="289" r:id="rId7"/>
    <p:sldId id="287" r:id="rId8"/>
    <p:sldId id="321" r:id="rId9"/>
    <p:sldId id="322" r:id="rId10"/>
    <p:sldId id="323" r:id="rId11"/>
    <p:sldId id="324" r:id="rId12"/>
    <p:sldId id="320" r:id="rId13"/>
    <p:sldId id="329" r:id="rId14"/>
    <p:sldId id="327" r:id="rId15"/>
    <p:sldId id="32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6D"/>
    <a:srgbClr val="FFCCFF"/>
    <a:srgbClr val="FFFF99"/>
    <a:srgbClr val="FF9933"/>
    <a:srgbClr val="00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4660"/>
  </p:normalViewPr>
  <p:slideViewPr>
    <p:cSldViewPr>
      <p:cViewPr varScale="1">
        <p:scale>
          <a:sx n="109" d="100"/>
          <a:sy n="109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79B9-EC57-477C-9E17-FE664638EBC7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2855-A575-45E5-9B08-0AB683144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hyperlink" Target="&#1055;&#1088;&#1077;&#1079;&#1077;&#1085;&#1090;&#1072;&#1094;&#1080;&#1103;%201.ppt.pptx" TargetMode="External"/><Relationship Id="rId2" Type="http://schemas.openxmlformats.org/officeDocument/2006/relationships/image" Target="../media/image1.jpe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2.jpe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content.podarki.ru/goods-images/2f7b1a48-8484-4b89-b14f-70a68282769c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а 8 из 131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1928794" y="142873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№ 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Picture 6" descr="http://image.horoshop.ru/article_image/55457/5_interesnykh_prilozhenijj_dlya_Lumia_Vypusk_4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546" y="185736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вырезанным углом 3"/>
          <p:cNvSpPr/>
          <p:nvPr/>
        </p:nvSpPr>
        <p:spPr>
          <a:xfrm>
            <a:off x="3071802" y="2828521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6" action="ppaction://hlinksldjump"/>
              </a:rPr>
              <a:t>№ 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image.horoshop.ru/article_image/55457/5_interesnykh_prilozhenijj_dlya_Lumia_Vypusk_4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992" y="3257149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4143372" y="142873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8" action="ppaction://hlinksldjump"/>
              </a:rPr>
              <a:t>№ 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image.horoshop.ru/article_image/55457/5_interesnykh_prilozhenijj_dlya_Lumia_Vypusk_41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185736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одним вырезанным углом 7"/>
          <p:cNvSpPr/>
          <p:nvPr/>
        </p:nvSpPr>
        <p:spPr>
          <a:xfrm>
            <a:off x="6143636" y="142873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0" action="ppaction://hlinksldjump"/>
              </a:rPr>
              <a:t>№ 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http://image.horoshop.ru/article_image/55457/5_interesnykh_prilozhenijj_dlya_Lumia_Vypusk_41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88" y="185736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1928794" y="4500570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2" action="ppaction://hlinksldjump"/>
              </a:rPr>
              <a:t>Задание№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4071934" y="4500570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3" action="ppaction://hlinksldjump"/>
              </a:rPr>
              <a:t>Задание№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6143636" y="4500570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4" action="ppaction://hlinksldjump"/>
              </a:rPr>
              <a:t>Задание №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5357818" y="2828521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5" action="ppaction://hlinksldjump"/>
              </a:rPr>
              <a:t>№ 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6" descr="http://image.horoshop.ru/article_image/55457/5_interesnykh_prilozhenijj_dlya_Lumia_Vypusk_41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570" y="3257149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rId17" action="ppaction://hlinkpres?slideindex=1&amp;slidetitle=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282654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МАНДА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http://unost-ek.com/images/Odc48364c51733866d1a40e569d7d98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8055" r="10047" b="14395"/>
          <a:stretch/>
        </p:blipFill>
        <p:spPr bwMode="auto">
          <a:xfrm>
            <a:off x="5652120" y="1594750"/>
            <a:ext cx="2448272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48308" y="550749"/>
            <a:ext cx="282654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МАНДА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63344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Краткий устный приказ </a:t>
            </a:r>
            <a:endParaRPr lang="ru-RU" sz="2000" b="1" dirty="0" smtClean="0"/>
          </a:p>
          <a:p>
            <a:r>
              <a:rPr lang="ru-RU" sz="2000" b="1" dirty="0" smtClean="0"/>
              <a:t>установленной </a:t>
            </a:r>
            <a:r>
              <a:rPr lang="ru-RU" sz="2000" b="1" dirty="0"/>
              <a:t>формы.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Раздалась </a:t>
            </a:r>
            <a:r>
              <a:rPr lang="ru-RU" sz="2000" i="1" dirty="0">
                <a:solidFill>
                  <a:srgbClr val="002060"/>
                </a:solidFill>
              </a:rPr>
              <a:t>к. “Огонь/”. Как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по </a:t>
            </a:r>
            <a:r>
              <a:rPr lang="ru-RU" sz="2000" i="1" dirty="0">
                <a:solidFill>
                  <a:srgbClr val="002060"/>
                </a:solidFill>
              </a:rPr>
              <a:t>команде (разом, дружно).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2023" y="2996952"/>
            <a:ext cx="40339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Автоматически </a:t>
            </a:r>
            <a:r>
              <a:rPr lang="ru-RU" sz="2000" b="1" dirty="0" smtClean="0"/>
              <a:t>переда-</a:t>
            </a:r>
          </a:p>
          <a:p>
            <a:r>
              <a:rPr lang="ru-RU" sz="2000" b="1" dirty="0" smtClean="0"/>
              <a:t> ваемый </a:t>
            </a:r>
            <a:r>
              <a:rPr lang="ru-RU" sz="2000" b="1" dirty="0"/>
              <a:t>сигнал, вызывающий действие какой-н. системы, механизма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Команда </a:t>
            </a:r>
            <a:r>
              <a:rPr lang="ru-RU" sz="2000" i="1" dirty="0">
                <a:solidFill>
                  <a:srgbClr val="002060"/>
                </a:solidFill>
              </a:rPr>
              <a:t>по радио.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772" y="4566817"/>
            <a:ext cx="3673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Начальствование над </a:t>
            </a:r>
            <a:endParaRPr lang="ru-RU" sz="2000" b="1" dirty="0" smtClean="0"/>
          </a:p>
          <a:p>
            <a:r>
              <a:rPr lang="ru-RU" sz="2000" b="1" dirty="0" smtClean="0"/>
              <a:t>какой-н</a:t>
            </a:r>
            <a:r>
              <a:rPr lang="ru-RU" sz="2000" b="1" dirty="0"/>
              <a:t>. воинской частью.</a:t>
            </a:r>
            <a:r>
              <a:rPr lang="ru-RU" dirty="0"/>
              <a:t> </a:t>
            </a:r>
            <a:r>
              <a:rPr lang="ru-RU" sz="2000" i="1" dirty="0">
                <a:solidFill>
                  <a:srgbClr val="002060"/>
                </a:solidFill>
              </a:rPr>
              <a:t>Отряд под командой офицера.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512204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Отряд, воинское </a:t>
            </a:r>
            <a:r>
              <a:rPr lang="ru-RU" sz="2000" b="1" dirty="0" smtClean="0"/>
              <a:t>подразделение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Сапёрная </a:t>
            </a:r>
            <a:r>
              <a:rPr lang="ru-RU" sz="2000" i="1" dirty="0">
                <a:solidFill>
                  <a:srgbClr val="002060"/>
                </a:solidFill>
              </a:rPr>
              <a:t>к. Пожарная к.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478970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Спортивный </a:t>
            </a:r>
            <a:r>
              <a:rPr lang="ru-RU" sz="2000" b="1" dirty="0" smtClean="0"/>
              <a:t>коллектив</a:t>
            </a:r>
          </a:p>
          <a:p>
            <a:r>
              <a:rPr lang="ru-RU" sz="2000" dirty="0" smtClean="0"/>
              <a:t>(</a:t>
            </a:r>
            <a:r>
              <a:rPr lang="ru-RU" sz="2000" dirty="0"/>
              <a:t>обычно во главе с капитаном</a:t>
            </a:r>
            <a:r>
              <a:rPr lang="ru-RU" sz="2000" i="1" dirty="0"/>
              <a:t>). </a:t>
            </a:r>
            <a:endParaRPr lang="ru-RU" sz="2000" i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Футбольная команда.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437112"/>
            <a:ext cx="3456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Группа связанных чем-н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людей, чьё-н. окружение </a:t>
            </a:r>
            <a:r>
              <a:rPr lang="ru-RU" dirty="0"/>
              <a:t>(разг.). </a:t>
            </a:r>
            <a:r>
              <a:rPr lang="ru-RU" sz="2000" i="1" dirty="0"/>
              <a:t>К. президента. </a:t>
            </a:r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32693" y="6169258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315836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НДИР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Картинка 10 из 2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84502"/>
            <a:ext cx="2486080" cy="26447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548680"/>
            <a:ext cx="315836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НДИР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16832"/>
            <a:ext cx="38884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Начальник воинской части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подразделения, военного корабля, а также военизированной организации, стройотряда.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К</a:t>
            </a:r>
            <a:r>
              <a:rPr lang="ru-RU" sz="2000" i="1" dirty="0">
                <a:solidFill>
                  <a:srgbClr val="002060"/>
                </a:solidFill>
              </a:rPr>
              <a:t>. полка. К. крейсера. К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воздушного корабля. Командиры производства</a:t>
            </a:r>
            <a:r>
              <a:rPr lang="ru-RU" dirty="0">
                <a:solidFill>
                  <a:srgbClr val="002060"/>
                </a:solidFill>
              </a:rPr>
              <a:t> (перен.: </a:t>
            </a:r>
            <a:r>
              <a:rPr lang="ru-RU" sz="2000" i="1" dirty="0">
                <a:solidFill>
                  <a:srgbClr val="002060"/>
                </a:solidFill>
              </a:rPr>
              <a:t>об инженерах, техниках</a:t>
            </a:r>
            <a:r>
              <a:rPr lang="ru-RU" dirty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944" y="4725144"/>
            <a:ext cx="3635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перен. </a:t>
            </a:r>
            <a:r>
              <a:rPr lang="ru-RU" sz="2000" b="1" dirty="0"/>
              <a:t>Человек, к-рый </a:t>
            </a:r>
            <a:endParaRPr lang="ru-RU" sz="2000" b="1" dirty="0" smtClean="0"/>
          </a:p>
          <a:p>
            <a:r>
              <a:rPr lang="ru-RU" sz="2000" b="1" dirty="0" smtClean="0"/>
              <a:t>любит </a:t>
            </a:r>
            <a:r>
              <a:rPr lang="ru-RU" sz="2000" b="1" dirty="0"/>
              <a:t>распоряжаться, командовать </a:t>
            </a:r>
            <a:r>
              <a:rPr lang="ru-RU" sz="2000" dirty="0"/>
              <a:t>(разг.).</a:t>
            </a: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847908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188865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Картинка 8 из 131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6832"/>
            <a:ext cx="298192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84168" y="548680"/>
            <a:ext cx="188865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2054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Весь водный </a:t>
            </a:r>
            <a:r>
              <a:rPr lang="ru-RU" sz="2000" b="1" dirty="0" smtClean="0"/>
              <a:t>покров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Земли, окружающий материки и острова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Мировой океан.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765" y="3271917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Водное пространство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омывающее материк или находящееся между материками.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Северный </a:t>
            </a:r>
            <a:r>
              <a:rPr lang="ru-RU" sz="2000" i="1" dirty="0">
                <a:solidFill>
                  <a:srgbClr val="002060"/>
                </a:solidFill>
              </a:rPr>
              <a:t>Ледовитый о.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Людской </a:t>
            </a:r>
            <a:r>
              <a:rPr lang="ru-RU" sz="2000" i="1" dirty="0">
                <a:solidFill>
                  <a:srgbClr val="002060"/>
                </a:solidFill>
              </a:rPr>
              <a:t>о. </a:t>
            </a:r>
            <a:r>
              <a:rPr lang="ru-RU" sz="2000" dirty="0">
                <a:solidFill>
                  <a:srgbClr val="002060"/>
                </a:solidFill>
              </a:rPr>
              <a:t>(перен</a:t>
            </a:r>
            <a:r>
              <a:rPr lang="ru-RU" sz="2000" i="1" dirty="0">
                <a:solidFill>
                  <a:srgbClr val="002060"/>
                </a:solidFill>
              </a:rPr>
              <a:t>.: о массах людей</a:t>
            </a:r>
            <a:r>
              <a:rPr lang="ru-RU" sz="2000" dirty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854158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C0D7F0"/>
            </a:gs>
            <a:gs pos="41000">
              <a:srgbClr val="BBD8F5"/>
            </a:gs>
            <a:gs pos="5000">
              <a:srgbClr val="85C2FF">
                <a:lumMod val="63000"/>
                <a:lumOff val="37000"/>
                <a:alpha val="84000"/>
              </a:srgbClr>
            </a:gs>
            <a:gs pos="77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98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Собери слоги в слова и запиши их.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Поставь ударение и выдели орфограмму.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967335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89126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8488" y="3630599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589" y="1893520"/>
            <a:ext cx="94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049535"/>
            <a:ext cx="981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8228" y="1462392"/>
            <a:ext cx="88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5018" y="4351650"/>
            <a:ext cx="1398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679303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851" y="3890665"/>
            <a:ext cx="90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9488" y="4496437"/>
            <a:ext cx="141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ман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5580" y="1874441"/>
            <a:ext cx="941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2029" y="5274980"/>
            <a:ext cx="860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80312" y="3168934"/>
            <a:ext cx="939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5563" y="3108625"/>
            <a:ext cx="117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358214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1781E-7 L 0.53819 0.22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11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913E-6 L 0.35122 0.25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25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3299E-6 L 0.46615 -0.063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3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9297E-6 L 0.04722 -0.422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211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2549E-6 L 0.58802 -0.178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8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8959E-6 L -0.57223 -0.086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11" y="-432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5859E-6 L -0.48802 0.295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14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65672E-7 L -0.3349 0.3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153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73676E-7 L 0.26459 0.315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1575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C0D7F0"/>
            </a:gs>
            <a:gs pos="41000">
              <a:srgbClr val="BBD8F5"/>
            </a:gs>
            <a:gs pos="5000">
              <a:srgbClr val="85C2FF">
                <a:lumMod val="63000"/>
                <a:lumOff val="37000"/>
                <a:alpha val="84000"/>
              </a:srgbClr>
            </a:gs>
            <a:gs pos="77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117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Напишите названия </a:t>
            </a:r>
            <a:r>
              <a:rPr lang="ru-RU" sz="3600" b="1" i="1" dirty="0" smtClean="0">
                <a:solidFill>
                  <a:srgbClr val="002060"/>
                </a:solidFill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</a:rPr>
              <a:t>к</a:t>
            </a:r>
            <a:r>
              <a:rPr lang="ru-RU" sz="3600" b="1" i="1" dirty="0" smtClean="0">
                <a:solidFill>
                  <a:srgbClr val="002060"/>
                </a:solidFill>
              </a:rPr>
              <a:t>е</a:t>
            </a:r>
            <a:r>
              <a:rPr lang="ru-RU" sz="3600" b="1" dirty="0" smtClean="0">
                <a:solidFill>
                  <a:srgbClr val="002060"/>
                </a:solidFill>
              </a:rPr>
              <a:t>анов по мере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уменьшения</a:t>
            </a:r>
            <a:r>
              <a:rPr lang="ru-RU" sz="3600" b="1" dirty="0">
                <a:solidFill>
                  <a:srgbClr val="002060"/>
                </a:solidFill>
              </a:rPr>
              <a:t> их</a:t>
            </a:r>
            <a:r>
              <a:rPr lang="ru-RU" sz="3600" b="1" dirty="0" smtClean="0">
                <a:solidFill>
                  <a:srgbClr val="002060"/>
                </a:solidFill>
              </a:rPr>
              <a:t> глубины.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493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Индийский </a:t>
            </a:r>
            <a:r>
              <a:rPr lang="ru-RU" sz="4000" b="1" i="1" dirty="0" smtClean="0"/>
              <a:t> .к.ан 7 725м ,</a:t>
            </a:r>
          </a:p>
          <a:p>
            <a:r>
              <a:rPr lang="ru-RU" sz="4000" b="1" i="1" dirty="0" smtClean="0"/>
              <a:t>Тихий  .к.ан 11 022м ,</a:t>
            </a:r>
          </a:p>
          <a:p>
            <a:r>
              <a:rPr lang="ru-RU" sz="4000" b="1" i="1" dirty="0" smtClean="0"/>
              <a:t>Северный Ледовитый  .к.ан 5 527м, </a:t>
            </a:r>
            <a:endParaRPr lang="ru-RU" sz="4000" b="1" i="1" dirty="0"/>
          </a:p>
          <a:p>
            <a:r>
              <a:rPr lang="ru-RU" sz="4000" b="1" i="1" dirty="0" smtClean="0"/>
              <a:t>Атлантический  .к.ан  </a:t>
            </a:r>
            <a:r>
              <a:rPr lang="ru-RU" sz="4000" b="1" i="1" dirty="0"/>
              <a:t>8 </a:t>
            </a:r>
            <a:r>
              <a:rPr lang="ru-RU" sz="4000" b="1" i="1" dirty="0" smtClean="0"/>
              <a:t>742м.</a:t>
            </a:r>
            <a:endParaRPr lang="ru-RU" sz="4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19" y="3599961"/>
            <a:ext cx="6001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Запишите словосочетания.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84008" y="4005064"/>
            <a:ext cx="4259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Наблюдать за</a:t>
            </a:r>
            <a:endParaRPr lang="ru-RU" sz="4400" i="1" dirty="0"/>
          </a:p>
        </p:txBody>
      </p:sp>
      <p:pic>
        <p:nvPicPr>
          <p:cNvPr id="14" name="Picture 2" descr="Картинка 8 из 131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915" y="5018133"/>
            <a:ext cx="1342757" cy="1005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2" descr="Картинка 10 из 2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008" y="5244957"/>
            <a:ext cx="1104288" cy="11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unost-ek.com/images/Odc48364c51733866d1a40e569d7d98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8055" r="10047" b="14395"/>
          <a:stretch/>
        </p:blipFill>
        <p:spPr bwMode="auto">
          <a:xfrm>
            <a:off x="3419872" y="5091176"/>
            <a:ext cx="1224136" cy="90663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а 8 из 127003"/>
          <p:cNvPicPr>
            <a:picLocks noChangeAspect="1" noChangeArrowheads="1"/>
          </p:cNvPicPr>
          <p:nvPr/>
        </p:nvPicPr>
        <p:blipFill>
          <a:blip r:embed="rId5" cstate="print"/>
          <a:srcRect l="10345" t="7043" r="17241" b="8435"/>
          <a:stretch>
            <a:fillRect/>
          </a:stretch>
        </p:blipFill>
        <p:spPr bwMode="auto">
          <a:xfrm>
            <a:off x="7236296" y="4822791"/>
            <a:ext cx="930969" cy="132995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2" descr="Картинка 83 из 12200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825"/>
          <a:stretch>
            <a:fillRect/>
          </a:stretch>
        </p:blipFill>
        <p:spPr bwMode="auto">
          <a:xfrm>
            <a:off x="5148064" y="5171792"/>
            <a:ext cx="1576184" cy="123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Прямая со стрелкой 19"/>
          <p:cNvCxnSpPr>
            <a:stCxn id="13" idx="1"/>
          </p:cNvCxnSpPr>
          <p:nvPr/>
        </p:nvCxnSpPr>
        <p:spPr>
          <a:xfrm flipH="1">
            <a:off x="1115616" y="4389785"/>
            <a:ext cx="868392" cy="479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936156" y="4389785"/>
            <a:ext cx="1228132" cy="7013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11587" y="4720606"/>
            <a:ext cx="316429" cy="542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31940" y="4691721"/>
            <a:ext cx="0" cy="399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383660" y="4774505"/>
            <a:ext cx="316132" cy="488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>
            <a:hlinkClick r:id="rId7" action="ppaction://hlinksldjump"/>
          </p:cNvPr>
          <p:cNvSpPr/>
          <p:nvPr/>
        </p:nvSpPr>
        <p:spPr>
          <a:xfrm>
            <a:off x="8358214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C0D7F0"/>
            </a:gs>
            <a:gs pos="41000">
              <a:srgbClr val="BBD8F5"/>
            </a:gs>
            <a:gs pos="5000">
              <a:srgbClr val="85C2FF">
                <a:lumMod val="63000"/>
                <a:lumOff val="37000"/>
                <a:alpha val="84000"/>
              </a:srgbClr>
            </a:gs>
            <a:gs pos="77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91" y="1427602"/>
            <a:ext cx="2790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</a:rPr>
              <a:t>Мини-футбол</a:t>
            </a:r>
            <a:endParaRPr lang="ru-RU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834970"/>
            <a:ext cx="1650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Футбол</a:t>
            </a:r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559" y="842827"/>
            <a:ext cx="3031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Хоккей с мячом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6958" y="1411552"/>
            <a:ext cx="3230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Хоккей с шайбой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1" y="1996328"/>
            <a:ext cx="322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Хоккей на траве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500" y="834971"/>
            <a:ext cx="248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Водное поло</a:t>
            </a:r>
            <a:endParaRPr lang="ru-RU" sz="3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029" y="1411553"/>
            <a:ext cx="1649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Гандбол</a:t>
            </a:r>
            <a:endParaRPr lang="ru-RU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88640"/>
            <a:ext cx="744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Что общего в этих играх? Напиши.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2581103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.манда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029" y="2563076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 .тарь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5246" y="2581102"/>
            <a:ext cx="230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.п .тан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942" y="3390132"/>
            <a:ext cx="6718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Выпишите слова, подходящие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к данной схеме: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2144" y="4497515"/>
            <a:ext cx="8470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К.п.танская,вр.тарь,к.мандный, к.м.ндир, за.к.анский, .к.ан. </a:t>
            </a:r>
            <a:endParaRPr lang="ru-RU" sz="4400" i="1" dirty="0"/>
          </a:p>
        </p:txBody>
      </p:sp>
      <p:sp>
        <p:nvSpPr>
          <p:cNvPr id="20" name="Дуга 19"/>
          <p:cNvSpPr/>
          <p:nvPr/>
        </p:nvSpPr>
        <p:spPr>
          <a:xfrm>
            <a:off x="3903672" y="3951283"/>
            <a:ext cx="1296144" cy="636468"/>
          </a:xfrm>
          <a:prstGeom prst="arc">
            <a:avLst>
              <a:gd name="adj1" fmla="val 11033836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5364088" y="3990296"/>
            <a:ext cx="193852" cy="281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57940" y="3990296"/>
            <a:ext cx="207306" cy="281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мка 25"/>
          <p:cNvSpPr/>
          <p:nvPr/>
        </p:nvSpPr>
        <p:spPr>
          <a:xfrm>
            <a:off x="5929778" y="4131261"/>
            <a:ext cx="449573" cy="366254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Дуга 26"/>
          <p:cNvSpPr/>
          <p:nvPr/>
        </p:nvSpPr>
        <p:spPr>
          <a:xfrm>
            <a:off x="539552" y="4432164"/>
            <a:ext cx="1944216" cy="788626"/>
          </a:xfrm>
          <a:prstGeom prst="arc">
            <a:avLst>
              <a:gd name="adj1" fmla="val 11033836"/>
              <a:gd name="adj2" fmla="val 2145664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7557530" y="4508948"/>
            <a:ext cx="167229" cy="281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24759" y="4508948"/>
            <a:ext cx="103653" cy="281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522544" y="4508949"/>
            <a:ext cx="193852" cy="281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16396" y="4508949"/>
            <a:ext cx="207306" cy="2819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мка 31"/>
          <p:cNvSpPr/>
          <p:nvPr/>
        </p:nvSpPr>
        <p:spPr>
          <a:xfrm>
            <a:off x="7884368" y="4649913"/>
            <a:ext cx="720080" cy="522784"/>
          </a:xfrm>
          <a:prstGeom prst="frame">
            <a:avLst>
              <a:gd name="adj1" fmla="val 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Рамка 32"/>
          <p:cNvSpPr/>
          <p:nvPr/>
        </p:nvSpPr>
        <p:spPr>
          <a:xfrm>
            <a:off x="2973486" y="4703203"/>
            <a:ext cx="590401" cy="469495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Дуга 33"/>
          <p:cNvSpPr/>
          <p:nvPr/>
        </p:nvSpPr>
        <p:spPr>
          <a:xfrm>
            <a:off x="5868144" y="4497514"/>
            <a:ext cx="1656184" cy="571117"/>
          </a:xfrm>
          <a:prstGeom prst="arc">
            <a:avLst>
              <a:gd name="adj1" fmla="val 11033836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>
            <a:hlinkClick r:id="rId2" action="ppaction://hlinksldjump"/>
          </p:cNvPr>
          <p:cNvSpPr/>
          <p:nvPr/>
        </p:nvSpPr>
        <p:spPr>
          <a:xfrm>
            <a:off x="8358214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7" grpId="0" animBg="1"/>
      <p:bldP spid="32" grpId="0" animBg="1"/>
      <p:bldP spid="33" grpId="0" animBg="1"/>
      <p:bldP spid="34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83 из 122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825"/>
          <a:stretch>
            <a:fillRect/>
          </a:stretch>
        </p:blipFill>
        <p:spPr bwMode="auto">
          <a:xfrm>
            <a:off x="0" y="1500174"/>
            <a:ext cx="6572296" cy="51378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0211" y="285728"/>
            <a:ext cx="441396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вр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тарь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5214942" y="357166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57715">
            <a:off x="5329956" y="3912088"/>
            <a:ext cx="868113" cy="714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8572560" cy="378565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Ворот не открывает, 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Ворот не закрывает, 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Самоотверженно он сам 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Ворота охраняет.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8 из 131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Картинка 8 из 127003"/>
          <p:cNvPicPr>
            <a:picLocks noChangeAspect="1" noChangeArrowheads="1"/>
          </p:cNvPicPr>
          <p:nvPr/>
        </p:nvPicPr>
        <p:blipFill>
          <a:blip r:embed="rId3" cstate="print"/>
          <a:srcRect l="10345" t="7043" r="17241" b="8435"/>
          <a:stretch>
            <a:fillRect/>
          </a:stretch>
        </p:blipFill>
        <p:spPr bwMode="auto">
          <a:xfrm>
            <a:off x="5715008" y="1571612"/>
            <a:ext cx="3214710" cy="459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642918"/>
            <a:ext cx="4766433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тан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4429124" y="642918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857232"/>
            <a:ext cx="8358246" cy="5072098"/>
            <a:chOff x="357158" y="928670"/>
            <a:chExt cx="8358246" cy="507209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7158" y="1142984"/>
              <a:ext cx="8358246" cy="485778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6" name="Picture 4" descr="Картинка 10 из 177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6182" y="2285992"/>
              <a:ext cx="4580624" cy="34290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929190" y="928670"/>
              <a:ext cx="74251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43636" y="928670"/>
              <a:ext cx="69762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10800000" flipV="1">
              <a:off x="4643438" y="1214422"/>
              <a:ext cx="1214446" cy="85725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8200" name="Picture 8" descr="Картинка 55 из 120488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0017" y="2987413"/>
              <a:ext cx="2000264" cy="2000264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71472" y="1714488"/>
              <a:ext cx="15716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dirty="0" smtClean="0">
                  <a:latin typeface="Arial Black" pitchFamily="34" charset="0"/>
                </a:rPr>
                <a:t>,,,</a:t>
              </a:r>
              <a:endParaRPr lang="ru-RU" sz="9600" dirty="0">
                <a:latin typeface="Arial Black" pitchFamily="34" charset="0"/>
              </a:endParaRPr>
            </a:p>
          </p:txBody>
        </p:sp>
      </p:grpSp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nost-ek.com/images/Odc48364c51733866d1a40e569d7d98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8055" r="10047" b="14395"/>
          <a:stretch/>
        </p:blipFill>
        <p:spPr bwMode="auto">
          <a:xfrm>
            <a:off x="1679585" y="393764"/>
            <a:ext cx="5264853" cy="38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3743" y="4429132"/>
            <a:ext cx="491653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манда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4429124" y="4429132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35719" y="2852936"/>
            <a:ext cx="9144000" cy="1643074"/>
          </a:xfrm>
          <a:prstGeom prst="round2Diag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716" y="2967335"/>
            <a:ext cx="91085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Ком + ангел + </a:t>
            </a:r>
            <a:r>
              <a:rPr lang="ru-RU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ь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 – гель + да =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0 из 2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581400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84251" y="4429132"/>
            <a:ext cx="565552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ндир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6072198" y="4429132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9721"/>
            <a:ext cx="8501122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ctr"/>
            <a:endParaRPr lang="en-US" sz="6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Человек, который любит распоряжаться, командовать.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8 из 13199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с одним вырезанным скругленным углом 33"/>
          <p:cNvSpPr/>
          <p:nvPr/>
        </p:nvSpPr>
        <p:spPr>
          <a:xfrm>
            <a:off x="3071802" y="1214422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одним вырезанным скругленным углом 34"/>
          <p:cNvSpPr/>
          <p:nvPr/>
        </p:nvSpPr>
        <p:spPr>
          <a:xfrm>
            <a:off x="4643438" y="2786058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одним вырезанным скругленным углом 35"/>
          <p:cNvSpPr/>
          <p:nvPr/>
        </p:nvSpPr>
        <p:spPr>
          <a:xfrm>
            <a:off x="3857620" y="2000240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скругленным углом 36"/>
          <p:cNvSpPr/>
          <p:nvPr/>
        </p:nvSpPr>
        <p:spPr>
          <a:xfrm>
            <a:off x="3071802" y="2000240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с одним вырезанным скругленным углом 37"/>
          <p:cNvSpPr/>
          <p:nvPr/>
        </p:nvSpPr>
        <p:spPr>
          <a:xfrm>
            <a:off x="3857620" y="2786058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одним вырезанным скругленным углом 38"/>
          <p:cNvSpPr/>
          <p:nvPr/>
        </p:nvSpPr>
        <p:spPr>
          <a:xfrm>
            <a:off x="2285984" y="1214422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одним вырезанным скругленным углом 39"/>
          <p:cNvSpPr/>
          <p:nvPr/>
        </p:nvSpPr>
        <p:spPr>
          <a:xfrm>
            <a:off x="3857620" y="1214422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одним вырезанным скругленным углом 40"/>
          <p:cNvSpPr/>
          <p:nvPr/>
        </p:nvSpPr>
        <p:spPr>
          <a:xfrm>
            <a:off x="4643438" y="1214422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одним вырезанным скругленным углом 41"/>
          <p:cNvSpPr/>
          <p:nvPr/>
        </p:nvSpPr>
        <p:spPr>
          <a:xfrm>
            <a:off x="5429256" y="1214422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с одним вырезанным скругленным углом 42"/>
          <p:cNvSpPr/>
          <p:nvPr/>
        </p:nvSpPr>
        <p:spPr>
          <a:xfrm>
            <a:off x="6215074" y="1214422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с одним вырезанным скругленным углом 43"/>
          <p:cNvSpPr/>
          <p:nvPr/>
        </p:nvSpPr>
        <p:spPr>
          <a:xfrm>
            <a:off x="3857620" y="3571876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с одним вырезанным скругленным углом 44"/>
          <p:cNvSpPr/>
          <p:nvPr/>
        </p:nvSpPr>
        <p:spPr>
          <a:xfrm>
            <a:off x="4643438" y="428604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одним вырезанным скругленным углом 45"/>
          <p:cNvSpPr/>
          <p:nvPr/>
        </p:nvSpPr>
        <p:spPr>
          <a:xfrm>
            <a:off x="1500166" y="428604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с одним вырезанным скругленным углом 46"/>
          <p:cNvSpPr/>
          <p:nvPr/>
        </p:nvSpPr>
        <p:spPr>
          <a:xfrm>
            <a:off x="2285984" y="428604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с одним вырезанным скругленным углом 47"/>
          <p:cNvSpPr/>
          <p:nvPr/>
        </p:nvSpPr>
        <p:spPr>
          <a:xfrm>
            <a:off x="3071802" y="428604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с одним вырезанным скругленным углом 48"/>
          <p:cNvSpPr/>
          <p:nvPr/>
        </p:nvSpPr>
        <p:spPr>
          <a:xfrm>
            <a:off x="3857620" y="428604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одним вырезанным скругленным углом 49"/>
          <p:cNvSpPr/>
          <p:nvPr/>
        </p:nvSpPr>
        <p:spPr>
          <a:xfrm>
            <a:off x="1500166" y="2000240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одним вырезанным скругленным углом 50"/>
          <p:cNvSpPr/>
          <p:nvPr/>
        </p:nvSpPr>
        <p:spPr>
          <a:xfrm>
            <a:off x="2285984" y="2000240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одним вырезанным скругленным углом 51"/>
          <p:cNvSpPr/>
          <p:nvPr/>
        </p:nvSpPr>
        <p:spPr>
          <a:xfrm>
            <a:off x="5429256" y="2000240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с одним вырезанным скругленным углом 52"/>
          <p:cNvSpPr/>
          <p:nvPr/>
        </p:nvSpPr>
        <p:spPr>
          <a:xfrm>
            <a:off x="4643438" y="2000240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с одним вырезанным скругленным углом 53"/>
          <p:cNvSpPr/>
          <p:nvPr/>
        </p:nvSpPr>
        <p:spPr>
          <a:xfrm>
            <a:off x="6215074" y="2786058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с одним вырезанным скругленным углом 54"/>
          <p:cNvSpPr/>
          <p:nvPr/>
        </p:nvSpPr>
        <p:spPr>
          <a:xfrm>
            <a:off x="5429256" y="2786058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с одним вырезанным скругленным углом 55"/>
          <p:cNvSpPr/>
          <p:nvPr/>
        </p:nvSpPr>
        <p:spPr>
          <a:xfrm>
            <a:off x="3071802" y="2786058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с одним вырезанным скругленным углом 56"/>
          <p:cNvSpPr/>
          <p:nvPr/>
        </p:nvSpPr>
        <p:spPr>
          <a:xfrm>
            <a:off x="2285984" y="2786058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 одним вырезанным скругленным углом 57"/>
          <p:cNvSpPr/>
          <p:nvPr/>
        </p:nvSpPr>
        <p:spPr>
          <a:xfrm>
            <a:off x="714348" y="3571876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с одним вырезанным скругленным углом 58"/>
          <p:cNvSpPr/>
          <p:nvPr/>
        </p:nvSpPr>
        <p:spPr>
          <a:xfrm>
            <a:off x="1500166" y="3571876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с одним вырезанным скругленным углом 59"/>
          <p:cNvSpPr/>
          <p:nvPr/>
        </p:nvSpPr>
        <p:spPr>
          <a:xfrm>
            <a:off x="2285984" y="3571876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с одним вырезанным скругленным углом 60"/>
          <p:cNvSpPr/>
          <p:nvPr/>
        </p:nvSpPr>
        <p:spPr>
          <a:xfrm>
            <a:off x="3071802" y="3571876"/>
            <a:ext cx="714380" cy="7143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142852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14876" y="142852"/>
            <a:ext cx="6575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910624" y="142852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187322" y="142852"/>
            <a:ext cx="5341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85984" y="142852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Выноска со стрелкой вверх 69"/>
          <p:cNvSpPr/>
          <p:nvPr/>
        </p:nvSpPr>
        <p:spPr>
          <a:xfrm>
            <a:off x="2571736" y="3714752"/>
            <a:ext cx="6215106" cy="2857520"/>
          </a:xfrm>
          <a:prstGeom prst="upArrowCallout">
            <a:avLst>
              <a:gd name="adj1" fmla="val 16254"/>
              <a:gd name="adj2" fmla="val 25000"/>
              <a:gd name="adj3" fmla="val 25000"/>
              <a:gd name="adj4" fmla="val 67517"/>
            </a:avLst>
          </a:prstGeom>
          <a:ln w="38100">
            <a:solidFill>
              <a:schemeClr val="accent3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Создатель какого-нибудь  произведения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500694" y="928670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43730" y="928670"/>
            <a:ext cx="5645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29058" y="928670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285984" y="928670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143240" y="928670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15074" y="928670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00100" y="2142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785918" y="10001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00100" y="1714488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785918" y="257174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282" y="32861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5" name="Выноска со стрелкой вверх 84"/>
          <p:cNvSpPr/>
          <p:nvPr/>
        </p:nvSpPr>
        <p:spPr>
          <a:xfrm>
            <a:off x="2285984" y="3643314"/>
            <a:ext cx="6215106" cy="2857520"/>
          </a:xfrm>
          <a:prstGeom prst="upArrowCallout">
            <a:avLst>
              <a:gd name="adj1" fmla="val 16254"/>
              <a:gd name="adj2" fmla="val 25000"/>
              <a:gd name="adj3" fmla="val 25000"/>
              <a:gd name="adj4" fmla="val 67517"/>
            </a:avLst>
          </a:prstGeom>
          <a:ln w="38100">
            <a:solidFill>
              <a:schemeClr val="accent3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Большая станция на путях сообщения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2500306"/>
            <a:ext cx="5341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416838" y="2500306"/>
            <a:ext cx="5581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786314" y="2500306"/>
            <a:ext cx="5341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528050" y="2500306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ь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312265" y="2500306"/>
            <a:ext cx="6254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929058" y="2500306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85786" y="3286124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571604" y="3286124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428860" y="3286124"/>
            <a:ext cx="5036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143240" y="3286124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929058" y="3286124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Выноска со стрелкой вверх 77"/>
          <p:cNvSpPr/>
          <p:nvPr/>
        </p:nvSpPr>
        <p:spPr>
          <a:xfrm>
            <a:off x="2428860" y="3500438"/>
            <a:ext cx="6215106" cy="2857520"/>
          </a:xfrm>
          <a:prstGeom prst="upArrowCallout">
            <a:avLst>
              <a:gd name="adj1" fmla="val 16254"/>
              <a:gd name="adj2" fmla="val 25000"/>
              <a:gd name="adj3" fmla="val 25000"/>
              <a:gd name="adj4" fmla="val 67517"/>
            </a:avLst>
          </a:prstGeom>
          <a:ln w="38100">
            <a:solidFill>
              <a:schemeClr val="accent3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Печатное периодическое издание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30915" y="1714488"/>
            <a:ext cx="5036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357422" y="1714488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143240" y="1714488"/>
            <a:ext cx="5645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896196" y="1714488"/>
            <a:ext cx="6303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786314" y="1714488"/>
            <a:ext cx="5341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00694" y="1714488"/>
            <a:ext cx="6222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" name="Выноска со стрелкой вверх 68"/>
          <p:cNvSpPr/>
          <p:nvPr/>
        </p:nvSpPr>
        <p:spPr>
          <a:xfrm>
            <a:off x="2643174" y="3429000"/>
            <a:ext cx="6215106" cy="2857520"/>
          </a:xfrm>
          <a:prstGeom prst="upArrowCallout">
            <a:avLst>
              <a:gd name="adj1" fmla="val 16254"/>
              <a:gd name="adj2" fmla="val 25000"/>
              <a:gd name="adj3" fmla="val 25000"/>
              <a:gd name="adj4" fmla="val 67517"/>
            </a:avLst>
          </a:prstGeom>
          <a:ln w="38100">
            <a:solidFill>
              <a:schemeClr val="accent3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Сочинение небольшого размера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Выноска со стрелкой вверх 67"/>
          <p:cNvSpPr/>
          <p:nvPr/>
        </p:nvSpPr>
        <p:spPr>
          <a:xfrm>
            <a:off x="2428860" y="3571876"/>
            <a:ext cx="6429420" cy="2857520"/>
          </a:xfrm>
          <a:prstGeom prst="upArrowCallout">
            <a:avLst>
              <a:gd name="adj1" fmla="val 16254"/>
              <a:gd name="adj2" fmla="val 25000"/>
              <a:gd name="adj3" fmla="val 25000"/>
              <a:gd name="adj4" fmla="val 67517"/>
            </a:avLst>
          </a:prstGeom>
          <a:ln w="38100">
            <a:solidFill>
              <a:schemeClr val="accent3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Транспортное средство, движущееся по рельсам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4" grpId="1"/>
      <p:bldP spid="65" grpId="0"/>
      <p:bldP spid="67" grpId="0"/>
      <p:bldP spid="70" grpId="0" uiExpand="1" build="allAtOnce" animBg="1"/>
      <p:bldP spid="70" grpId="1" uiExpand="1" build="allAtOnce" animBg="1"/>
      <p:bldP spid="71" grpId="0"/>
      <p:bldP spid="72" grpId="0"/>
      <p:bldP spid="73" grpId="0"/>
      <p:bldP spid="73" grpId="1"/>
      <p:bldP spid="74" grpId="0"/>
      <p:bldP spid="75" grpId="0"/>
      <p:bldP spid="76" grpId="0"/>
      <p:bldP spid="85" grpId="0" uiExpand="1" build="allAtOnce" animBg="1"/>
      <p:bldP spid="85" grpId="1" build="allAtOnce" animBg="1"/>
      <p:bldP spid="95" grpId="0"/>
      <p:bldP spid="96" grpId="0"/>
      <p:bldP spid="97" grpId="0"/>
      <p:bldP spid="98" grpId="0"/>
      <p:bldP spid="99" grpId="0"/>
      <p:bldP spid="100" grpId="0"/>
      <p:bldP spid="100" grpId="1"/>
      <p:bldP spid="101" grpId="0"/>
      <p:bldP spid="102" grpId="0"/>
      <p:bldP spid="103" grpId="0"/>
      <p:bldP spid="104" grpId="0"/>
      <p:bldP spid="105" grpId="0"/>
      <p:bldP spid="105" grpId="1"/>
      <p:bldP spid="78" grpId="0" uiExpand="1" build="allAtOnce" animBg="1"/>
      <p:bldP spid="78" grpId="1" build="allAtOnce" animBg="1"/>
      <p:bldP spid="66" grpId="0"/>
      <p:bldP spid="89" grpId="0"/>
      <p:bldP spid="90" grpId="0"/>
      <p:bldP spid="91" grpId="0"/>
      <p:bldP spid="91" grpId="1"/>
      <p:bldP spid="92" grpId="0"/>
      <p:bldP spid="84" grpId="0"/>
      <p:bldP spid="69" grpId="0" uiExpand="1" build="allAtOnce" animBg="1"/>
      <p:bldP spid="69" grpId="1" build="allAtOnce" animBg="1"/>
      <p:bldP spid="68" grpId="0" uiExpand="1" build="allAtOnce" animBg="1"/>
      <p:bldP spid="68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8 из 131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31479" y="5000636"/>
            <a:ext cx="333617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6500826" y="5072074"/>
            <a:ext cx="214314" cy="500066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358214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23109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ТАРЬ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Картинка 83 из 122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825"/>
          <a:stretch>
            <a:fillRect/>
          </a:stretch>
        </p:blipFill>
        <p:spPr bwMode="auto">
          <a:xfrm>
            <a:off x="5436095" y="1700808"/>
            <a:ext cx="2947559" cy="2304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4" y="548680"/>
            <a:ext cx="23109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ТАРЬ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20696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В футболе, хоккее </a:t>
            </a:r>
            <a:r>
              <a:rPr lang="ru-RU" sz="2000" b="1" dirty="0" smtClean="0"/>
              <a:t>и </a:t>
            </a:r>
          </a:p>
          <a:p>
            <a:r>
              <a:rPr lang="ru-RU" sz="2000" b="1" dirty="0" smtClean="0"/>
              <a:t>некоторых </a:t>
            </a:r>
            <a:r>
              <a:rPr lang="ru-RU" sz="2000" b="1" dirty="0"/>
              <a:t>других командных играх: игрок, защищающий ворота, голкипер. 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79598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6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254928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Картинка 8 из 127003"/>
          <p:cNvPicPr>
            <a:picLocks noChangeAspect="1" noChangeArrowheads="1"/>
          </p:cNvPicPr>
          <p:nvPr/>
        </p:nvPicPr>
        <p:blipFill>
          <a:blip r:embed="rId3" cstate="print"/>
          <a:srcRect l="10345" t="7043" r="17241" b="8435"/>
          <a:stretch>
            <a:fillRect/>
          </a:stretch>
        </p:blipFill>
        <p:spPr bwMode="auto">
          <a:xfrm>
            <a:off x="5731370" y="1700808"/>
            <a:ext cx="1792958" cy="256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5787" y="642917"/>
            <a:ext cx="254928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Офицерское звание или </a:t>
            </a:r>
            <a:endParaRPr lang="ru-RU" sz="2000" b="1" dirty="0" smtClean="0"/>
          </a:p>
          <a:p>
            <a:r>
              <a:rPr lang="ru-RU" sz="2000" b="1" dirty="0" smtClean="0"/>
              <a:t>чин</a:t>
            </a:r>
            <a:r>
              <a:rPr lang="ru-RU" sz="2000" b="1" dirty="0"/>
              <a:t>, а также лицо, имеющее это звание или носящее этот чин. </a:t>
            </a:r>
            <a:endParaRPr lang="ru-RU" sz="20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К</a:t>
            </a:r>
            <a:r>
              <a:rPr lang="ru-RU" sz="2000" i="1" dirty="0">
                <a:solidFill>
                  <a:srgbClr val="002060"/>
                </a:solidFill>
              </a:rPr>
              <a:t>. медицинской службы. К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первого ранга. К-лейтенант (звание младшего офицера в военно-морском флоте, а также лицо, имеющее это звание).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365104"/>
            <a:ext cx="3368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Командир судна. </a:t>
            </a:r>
            <a:endParaRPr lang="ru-RU" sz="2000" b="1" dirty="0" smtClean="0"/>
          </a:p>
          <a:p>
            <a:r>
              <a:rPr lang="ru-RU" sz="2000" i="1" dirty="0" smtClean="0"/>
              <a:t>К</a:t>
            </a:r>
            <a:r>
              <a:rPr lang="ru-RU" sz="2000" i="1" dirty="0"/>
              <a:t>. дальнего плавания. К-наставник. К.-директор плавучего рыбозавода.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6874" y="493224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/>
              <a:t>Глава спортивной </a:t>
            </a:r>
          </a:p>
          <a:p>
            <a:r>
              <a:rPr lang="ru-RU" sz="2000" b="1" dirty="0" smtClean="0"/>
              <a:t>команды.  </a:t>
            </a:r>
          </a:p>
          <a:p>
            <a:r>
              <a:rPr lang="ru-RU" sz="2000" b="1" dirty="0" smtClean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854158" y="6176673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495</Words>
  <Application>Microsoft Office PowerPoint</Application>
  <PresentationFormat>Экран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207</cp:revision>
  <dcterms:created xsi:type="dcterms:W3CDTF">2011-09-04T06:10:18Z</dcterms:created>
  <dcterms:modified xsi:type="dcterms:W3CDTF">2013-01-18T18:47:15Z</dcterms:modified>
</cp:coreProperties>
</file>