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5B8DB-B716-492F-B8BB-062E195DAAF1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3A6E4-F043-47AF-B34F-5186E5E63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1862D-948A-4B91-9C4B-EFF08B9E8A50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F154E-3DA3-4EF6-9BB6-6FA0DD711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55680-ACB6-433B-AC3D-AA1B99D25114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DD51C-D8AA-478B-90A8-D1DB2E08B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8A8E2-AA30-4F56-B678-B700C9BAF85B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FFEA9-EB5E-497F-B417-A88ACF1FC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8F0F0-15DA-4DAD-94A6-8DBB626E8A7C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99169-6F1E-4C7B-BFE1-275DEE698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226D9-23DC-4135-8E64-0DA21EC546F6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443AA-F72F-4168-907C-333551340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97AB9-E67E-41A0-91FB-E3BC6359CDF1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7E685-3AC3-4D15-8D2D-3527079EEF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EE80E-8675-40A4-B7CA-9A06F0A5454A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54CB9-5117-427B-8426-0E00DFD266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69E03-AAAE-4071-B342-71554C4F0841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DE752-B1B3-4ECB-A938-099A99B2EE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AF5AE-9115-4AE9-AB98-994523F733C2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99399-4E4D-48F6-9CB3-7D15B1421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49F35-B11F-418E-8F83-B8B8E9A9E17E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F7524-46EA-42C5-B3A6-2174B129B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6B78C2-FC5F-4AA7-93FC-CE64A5709E6D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50D3FF-2661-4CE5-968A-AF12F4C6E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052" name="Рисунок 3" descr="MC90043320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7188" y="4572000"/>
            <a:ext cx="48577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Кризис трех 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3076" name="Рисунок 3" descr="MC90043306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215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7-конечная звезда 9"/>
          <p:cNvSpPr/>
          <p:nvPr/>
        </p:nvSpPr>
        <p:spPr>
          <a:xfrm>
            <a:off x="1000125" y="571500"/>
            <a:ext cx="6643688" cy="5357813"/>
          </a:xfrm>
          <a:prstGeom prst="star7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43125" y="2357438"/>
            <a:ext cx="44291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latin typeface="Calibri" pitchFamily="34" charset="0"/>
              </a:rPr>
              <a:t>Симптомы кризиса 3 лет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143250" y="214313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НЕГАТИВИЗМ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5750" y="1214438"/>
            <a:ext cx="2000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УПРЯМСТВО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643688" y="11430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СТРОПТИВОСТЬ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643688" y="4000500"/>
            <a:ext cx="2500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СВОЕВОЛИЕ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4143375"/>
            <a:ext cx="2571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ПРОТЕСТ-БУНТ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285875" y="5929313"/>
            <a:ext cx="2714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ОБЕСЦЕНИВАНИЕ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286375" y="5929313"/>
            <a:ext cx="2500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ДЕСПОТИЗМ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43300" cy="796925"/>
          </a:xfrm>
        </p:spPr>
        <p:txBody>
          <a:bodyPr/>
          <a:lstStyle/>
          <a:p>
            <a:pPr eaLnBrk="1" hangingPunct="1"/>
            <a:r>
              <a:rPr lang="ru-RU" b="1" smtClean="0"/>
              <a:t>НЕГАТИВИЗМ</a:t>
            </a:r>
          </a:p>
        </p:txBody>
      </p:sp>
      <p:sp>
        <p:nvSpPr>
          <p:cNvPr id="5" name="Выноска 1 4"/>
          <p:cNvSpPr/>
          <p:nvPr/>
        </p:nvSpPr>
        <p:spPr>
          <a:xfrm>
            <a:off x="4143375" y="285750"/>
            <a:ext cx="4714875" cy="1500188"/>
          </a:xfrm>
          <a:prstGeom prst="borderCallout1">
            <a:avLst>
              <a:gd name="adj1" fmla="val 63626"/>
              <a:gd name="adj2" fmla="val -2976"/>
              <a:gd name="adj3" fmla="val 43288"/>
              <a:gd name="adj4" fmla="val -3476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Вынуждает ребенка поступать </a:t>
            </a:r>
            <a:r>
              <a:rPr lang="ru-RU" i="1" dirty="0">
                <a:solidFill>
                  <a:schemeClr val="tx1"/>
                </a:solidFill>
              </a:rPr>
              <a:t>вопреки </a:t>
            </a:r>
            <a:r>
              <a:rPr lang="ru-RU" dirty="0">
                <a:solidFill>
                  <a:schemeClr val="tx1"/>
                </a:solidFill>
              </a:rPr>
              <a:t>своему желанию. Ребенок отказывается делать, то что мы его просим, не потому, что ему не хочется, а только потому, что его попросили об этом.</a:t>
            </a:r>
          </a:p>
        </p:txBody>
      </p:sp>
      <p:sp>
        <p:nvSpPr>
          <p:cNvPr id="6" name="Стрелка вверх 5"/>
          <p:cNvSpPr/>
          <p:nvPr/>
        </p:nvSpPr>
        <p:spPr>
          <a:xfrm>
            <a:off x="214313" y="1071563"/>
            <a:ext cx="3786187" cy="1714500"/>
          </a:xfrm>
          <a:prstGeom prst="upArrow">
            <a:avLst>
              <a:gd name="adj1" fmla="val 50000"/>
              <a:gd name="adj2" fmla="val 3406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43000" y="1214438"/>
            <a:ext cx="1785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</a:rPr>
              <a:t>причины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85875" y="1928813"/>
            <a:ext cx="1643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«Не трогай!»</a:t>
            </a:r>
          </a:p>
          <a:p>
            <a:pPr algn="ctr"/>
            <a:r>
              <a:rPr lang="ru-RU">
                <a:latin typeface="Calibri" pitchFamily="34" charset="0"/>
              </a:rPr>
              <a:t>«Ешь быстро!»</a:t>
            </a:r>
          </a:p>
        </p:txBody>
      </p:sp>
      <p:sp>
        <p:nvSpPr>
          <p:cNvPr id="10" name="Выноска 1 9"/>
          <p:cNvSpPr/>
          <p:nvPr/>
        </p:nvSpPr>
        <p:spPr>
          <a:xfrm>
            <a:off x="2786063" y="2928938"/>
            <a:ext cx="6072187" cy="2143125"/>
          </a:xfrm>
          <a:prstGeom prst="borderCallout1">
            <a:avLst>
              <a:gd name="adj1" fmla="val 49579"/>
              <a:gd name="adj2" fmla="val -2358"/>
              <a:gd name="adj3" fmla="val -1808"/>
              <a:gd name="adj4" fmla="val -1801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При негативизме </a:t>
            </a:r>
            <a:r>
              <a:rPr lang="ru-RU" dirty="0">
                <a:solidFill>
                  <a:schemeClr val="tx1"/>
                </a:solidFill>
              </a:rPr>
              <a:t>ребенок поступает </a:t>
            </a:r>
            <a:r>
              <a:rPr lang="ru-RU" b="1" dirty="0">
                <a:solidFill>
                  <a:schemeClr val="tx1"/>
                </a:solidFill>
              </a:rPr>
              <a:t>наперекор своему желанию.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При непослушании </a:t>
            </a:r>
            <a:r>
              <a:rPr lang="ru-RU" dirty="0">
                <a:solidFill>
                  <a:schemeClr val="tx1"/>
                </a:solidFill>
              </a:rPr>
              <a:t>он следует своему желанию, которое идет </a:t>
            </a:r>
            <a:r>
              <a:rPr lang="ru-RU" b="1" dirty="0">
                <a:solidFill>
                  <a:schemeClr val="tx1"/>
                </a:solidFill>
              </a:rPr>
              <a:t>вразрез с желанием взрослого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Главный мотив – сделать не так, как просят, а наоборот.</a:t>
            </a:r>
          </a:p>
        </p:txBody>
      </p:sp>
      <p:pic>
        <p:nvPicPr>
          <p:cNvPr id="4104" name="Рисунок 10" descr="MC900232734.WM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3786188"/>
            <a:ext cx="2598738" cy="252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Выноска 1 11"/>
          <p:cNvSpPr/>
          <p:nvPr/>
        </p:nvSpPr>
        <p:spPr>
          <a:xfrm>
            <a:off x="3214688" y="5429250"/>
            <a:ext cx="5357812" cy="1143000"/>
          </a:xfrm>
          <a:prstGeom prst="borderCallout1">
            <a:avLst>
              <a:gd name="adj1" fmla="val 49225"/>
              <a:gd name="adj2" fmla="val -2103"/>
              <a:gd name="adj3" fmla="val -222736"/>
              <a:gd name="adj4" fmla="val -2830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Негативизм избирателен: </a:t>
            </a:r>
            <a:r>
              <a:rPr lang="ru-RU" dirty="0">
                <a:solidFill>
                  <a:schemeClr val="tx1"/>
                </a:solidFill>
              </a:rPr>
              <a:t>ребенок отказывается выполнять просьбы только определенных людей. С остальными он может быть послушным и покладистым.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43300" cy="796925"/>
          </a:xfrm>
        </p:spPr>
        <p:txBody>
          <a:bodyPr/>
          <a:lstStyle/>
          <a:p>
            <a:pPr eaLnBrk="1" hangingPunct="1"/>
            <a:r>
              <a:rPr lang="ru-RU" b="1" smtClean="0"/>
              <a:t>УПРЯМСТВО</a:t>
            </a:r>
          </a:p>
        </p:txBody>
      </p:sp>
      <p:sp>
        <p:nvSpPr>
          <p:cNvPr id="5" name="Выноска 1 4"/>
          <p:cNvSpPr/>
          <p:nvPr/>
        </p:nvSpPr>
        <p:spPr>
          <a:xfrm>
            <a:off x="4143375" y="285750"/>
            <a:ext cx="4714875" cy="1500188"/>
          </a:xfrm>
          <a:prstGeom prst="borderCallout1">
            <a:avLst>
              <a:gd name="adj1" fmla="val 63626"/>
              <a:gd name="adj2" fmla="val -2976"/>
              <a:gd name="adj3" fmla="val 43288"/>
              <a:gd name="adj4" fmla="val -3476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Ребенок настаивает на чем-либо не потому, что ему сильно хочется, а </a:t>
            </a:r>
            <a:r>
              <a:rPr lang="ru-RU" i="1" dirty="0">
                <a:solidFill>
                  <a:schemeClr val="tx1"/>
                </a:solidFill>
              </a:rPr>
              <a:t>потому, что он этого потребовал</a:t>
            </a:r>
            <a:r>
              <a:rPr lang="ru-RU" dirty="0">
                <a:solidFill>
                  <a:schemeClr val="tx1"/>
                </a:solidFill>
              </a:rPr>
              <a:t>, то есть это реакция не на предложение, а на собственное решение.</a:t>
            </a:r>
          </a:p>
        </p:txBody>
      </p:sp>
      <p:sp>
        <p:nvSpPr>
          <p:cNvPr id="6" name="Стрелка вверх 5"/>
          <p:cNvSpPr/>
          <p:nvPr/>
        </p:nvSpPr>
        <p:spPr>
          <a:xfrm>
            <a:off x="214313" y="1071563"/>
            <a:ext cx="3786187" cy="1714500"/>
          </a:xfrm>
          <a:prstGeom prst="upArrow">
            <a:avLst>
              <a:gd name="adj1" fmla="val 50000"/>
              <a:gd name="adj2" fmla="val 3406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43000" y="1214438"/>
            <a:ext cx="1785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</a:rPr>
              <a:t>причины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85875" y="1928813"/>
            <a:ext cx="1643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Позиция</a:t>
            </a:r>
          </a:p>
          <a:p>
            <a:pPr algn="ctr"/>
            <a:r>
              <a:rPr lang="ru-RU">
                <a:latin typeface="Calibri" pitchFamily="34" charset="0"/>
              </a:rPr>
              <a:t>«кто – кого»</a:t>
            </a:r>
          </a:p>
        </p:txBody>
      </p:sp>
      <p:sp>
        <p:nvSpPr>
          <p:cNvPr id="10" name="Выноска 1 9"/>
          <p:cNvSpPr/>
          <p:nvPr/>
        </p:nvSpPr>
        <p:spPr>
          <a:xfrm>
            <a:off x="2714625" y="3214688"/>
            <a:ext cx="6072188" cy="1785937"/>
          </a:xfrm>
          <a:prstGeom prst="borderCallout1">
            <a:avLst>
              <a:gd name="adj1" fmla="val 49579"/>
              <a:gd name="adj2" fmla="val -2358"/>
              <a:gd name="adj3" fmla="val -15624"/>
              <a:gd name="adj4" fmla="val -165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При упрямстве </a:t>
            </a:r>
            <a:r>
              <a:rPr lang="ru-RU" dirty="0">
                <a:solidFill>
                  <a:schemeClr val="tx1"/>
                </a:solidFill>
              </a:rPr>
              <a:t>ребенок противоречит только потому, что </a:t>
            </a:r>
            <a:r>
              <a:rPr lang="ru-RU" b="1" dirty="0">
                <a:solidFill>
                  <a:schemeClr val="tx1"/>
                </a:solidFill>
              </a:rPr>
              <a:t>не хочет отступать от своего слова.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Ребенок делает наперекор другим потому, что это он так сказал, и это </a:t>
            </a:r>
            <a:r>
              <a:rPr lang="ru-RU" b="1" dirty="0">
                <a:solidFill>
                  <a:schemeClr val="tx1"/>
                </a:solidFill>
              </a:rPr>
              <a:t>он</a:t>
            </a:r>
            <a:r>
              <a:rPr lang="ru-RU" dirty="0">
                <a:solidFill>
                  <a:schemeClr val="tx1"/>
                </a:solidFill>
              </a:rPr>
              <a:t> не хочет менять своих решений.</a:t>
            </a:r>
          </a:p>
        </p:txBody>
      </p:sp>
      <p:pic>
        <p:nvPicPr>
          <p:cNvPr id="5128" name="Рисунок 10" descr="MC900232734.WM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3786188"/>
            <a:ext cx="2598738" cy="252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3786187" cy="796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СТРОПТИВОСТЬ</a:t>
            </a:r>
            <a:endParaRPr lang="ru-RU" b="1" dirty="0"/>
          </a:p>
        </p:txBody>
      </p:sp>
      <p:sp>
        <p:nvSpPr>
          <p:cNvPr id="5" name="Выноска 1 4"/>
          <p:cNvSpPr/>
          <p:nvPr/>
        </p:nvSpPr>
        <p:spPr>
          <a:xfrm>
            <a:off x="4143375" y="285750"/>
            <a:ext cx="4714875" cy="1500188"/>
          </a:xfrm>
          <a:prstGeom prst="borderCallout1">
            <a:avLst>
              <a:gd name="adj1" fmla="val 63626"/>
              <a:gd name="adj2" fmla="val -2976"/>
              <a:gd name="adj3" fmla="val 43288"/>
              <a:gd name="adj4" fmla="val -3476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Безлична и не направлена против человека. Строптивость направлена против самого образа жизни, против тех правил, которые были в его жизни до 3 лет.</a:t>
            </a:r>
          </a:p>
        </p:txBody>
      </p:sp>
      <p:sp>
        <p:nvSpPr>
          <p:cNvPr id="6" name="Стрелка вверх 5"/>
          <p:cNvSpPr/>
          <p:nvPr/>
        </p:nvSpPr>
        <p:spPr>
          <a:xfrm>
            <a:off x="214313" y="1071563"/>
            <a:ext cx="3786187" cy="1714500"/>
          </a:xfrm>
          <a:prstGeom prst="upArrow">
            <a:avLst>
              <a:gd name="adj1" fmla="val 50000"/>
              <a:gd name="adj2" fmla="val 3406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43000" y="1214438"/>
            <a:ext cx="1785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</a:rPr>
              <a:t>причины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85875" y="1928813"/>
            <a:ext cx="1643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Авторитарное воспитание</a:t>
            </a:r>
          </a:p>
        </p:txBody>
      </p:sp>
      <p:sp>
        <p:nvSpPr>
          <p:cNvPr id="6151" name="TextBox 12"/>
          <p:cNvSpPr txBox="1">
            <a:spLocks noChangeArrowheads="1"/>
          </p:cNvSpPr>
          <p:nvPr/>
        </p:nvSpPr>
        <p:spPr bwMode="auto">
          <a:xfrm>
            <a:off x="5715000" y="2143125"/>
            <a:ext cx="3071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Calibri" pitchFamily="34" charset="0"/>
              </a:rPr>
              <a:t>СВОЕВОЛИЕ</a:t>
            </a:r>
          </a:p>
        </p:txBody>
      </p:sp>
      <p:sp>
        <p:nvSpPr>
          <p:cNvPr id="14" name="Выноска 1 13"/>
          <p:cNvSpPr/>
          <p:nvPr/>
        </p:nvSpPr>
        <p:spPr>
          <a:xfrm>
            <a:off x="571500" y="3000375"/>
            <a:ext cx="4071938" cy="642938"/>
          </a:xfrm>
          <a:prstGeom prst="borderCallout1">
            <a:avLst>
              <a:gd name="adj1" fmla="val -51232"/>
              <a:gd name="adj2" fmla="val 129967"/>
              <a:gd name="adj3" fmla="val 9220"/>
              <a:gd name="adj4" fmla="val 9925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Ребенок хочет делать все сам, даже если не умеет. </a:t>
            </a:r>
          </a:p>
        </p:txBody>
      </p:sp>
      <p:sp>
        <p:nvSpPr>
          <p:cNvPr id="15" name="Стрелка вверх 14"/>
          <p:cNvSpPr/>
          <p:nvPr/>
        </p:nvSpPr>
        <p:spPr>
          <a:xfrm>
            <a:off x="4857750" y="2857500"/>
            <a:ext cx="3929063" cy="1500188"/>
          </a:xfrm>
          <a:prstGeom prst="upArrow">
            <a:avLst>
              <a:gd name="adj1" fmla="val 50000"/>
              <a:gd name="adj2" fmla="val 3279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00750" y="3000375"/>
            <a:ext cx="1785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</a:rPr>
              <a:t>причины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715000" y="3500438"/>
            <a:ext cx="2286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Стремление к самостоятельности</a:t>
            </a:r>
          </a:p>
        </p:txBody>
      </p:sp>
      <p:pic>
        <p:nvPicPr>
          <p:cNvPr id="6156" name="Рисунок 19" descr="MC900343335.WM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3571875"/>
            <a:ext cx="2643188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Рисунок 20" descr="MC900232434.WM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75" y="4643438"/>
            <a:ext cx="2638425" cy="189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/>
      <p:bldP spid="14" grpId="0" animBg="1"/>
      <p:bldP spid="15" grpId="0" animBg="1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3786187" cy="654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Протест-бунт</a:t>
            </a:r>
            <a:endParaRPr lang="ru-RU" b="1" dirty="0"/>
          </a:p>
        </p:txBody>
      </p:sp>
      <p:sp>
        <p:nvSpPr>
          <p:cNvPr id="5" name="Выноска 1 4"/>
          <p:cNvSpPr/>
          <p:nvPr/>
        </p:nvSpPr>
        <p:spPr>
          <a:xfrm>
            <a:off x="4143375" y="285750"/>
            <a:ext cx="4714875" cy="1500188"/>
          </a:xfrm>
          <a:prstGeom prst="borderCallout1">
            <a:avLst>
              <a:gd name="adj1" fmla="val 63626"/>
              <a:gd name="adj2" fmla="val -2976"/>
              <a:gd name="adj3" fmla="val 15231"/>
              <a:gd name="adj4" fmla="val -2244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Поведение ребенка носит протестующий характер. Ребенок находится «в состоянии войны с окружающими, в постоянном конфликте с ними».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Выливается в частые ссоры с родителями.</a:t>
            </a:r>
          </a:p>
        </p:txBody>
      </p:sp>
      <p:sp>
        <p:nvSpPr>
          <p:cNvPr id="7172" name="TextBox 12"/>
          <p:cNvSpPr txBox="1">
            <a:spLocks noChangeArrowheads="1"/>
          </p:cNvSpPr>
          <p:nvPr/>
        </p:nvSpPr>
        <p:spPr bwMode="auto">
          <a:xfrm>
            <a:off x="4929188" y="2143125"/>
            <a:ext cx="42148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Calibri" pitchFamily="34" charset="0"/>
              </a:rPr>
              <a:t>ОБЕСЦЕНИВАНИЕ</a:t>
            </a:r>
          </a:p>
        </p:txBody>
      </p:sp>
      <p:sp>
        <p:nvSpPr>
          <p:cNvPr id="14" name="Выноска 1 13"/>
          <p:cNvSpPr/>
          <p:nvPr/>
        </p:nvSpPr>
        <p:spPr>
          <a:xfrm>
            <a:off x="357188" y="2428875"/>
            <a:ext cx="4572000" cy="1785938"/>
          </a:xfrm>
          <a:prstGeom prst="borderCallout1">
            <a:avLst>
              <a:gd name="adj1" fmla="val 22452"/>
              <a:gd name="adj2" fmla="val 130469"/>
              <a:gd name="adj3" fmla="val 82964"/>
              <a:gd name="adj4" fmla="val 9961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Обесцениваются старые привязанности ребенка к вещам, к людям, к правилам поведения.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 речи появляются выражения, которые означают все плохое, отрицательное, негативное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85750" y="4572000"/>
            <a:ext cx="3786188" cy="642938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ДЕСПОТИЗМ</a:t>
            </a:r>
          </a:p>
        </p:txBody>
      </p:sp>
      <p:sp>
        <p:nvSpPr>
          <p:cNvPr id="12" name="Выноска 1 11"/>
          <p:cNvSpPr/>
          <p:nvPr/>
        </p:nvSpPr>
        <p:spPr>
          <a:xfrm>
            <a:off x="4071938" y="4429125"/>
            <a:ext cx="4714875" cy="2071688"/>
          </a:xfrm>
          <a:prstGeom prst="borderCallout1">
            <a:avLst>
              <a:gd name="adj1" fmla="val 63626"/>
              <a:gd name="adj2" fmla="val -2976"/>
              <a:gd name="adj3" fmla="val 30644"/>
              <a:gd name="adj4" fmla="val -3784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Ребенок изо всех сил пытается проявить власть над окружающими, ему хочется добиться того положения, которое было на раннем детстве, когда исполнялись все его желания.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Ревность к братьям и сестрам, с которыми он вынужден делить власть.</a:t>
            </a:r>
          </a:p>
        </p:txBody>
      </p:sp>
      <p:pic>
        <p:nvPicPr>
          <p:cNvPr id="7176" name="Рисунок 18" descr="MC900345334.WM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642938"/>
            <a:ext cx="2262188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0002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Возможные следствия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перечисленных симптомов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3857625"/>
            <a:ext cx="8229600" cy="1928813"/>
          </a:xfrm>
        </p:spPr>
        <p:txBody>
          <a:bodyPr/>
          <a:lstStyle/>
          <a:p>
            <a:pPr eaLnBrk="1" hangingPunct="1"/>
            <a:r>
              <a:rPr lang="ru-RU" smtClean="0"/>
              <a:t>Внутренние и внешние конфликты</a:t>
            </a:r>
          </a:p>
          <a:p>
            <a:pPr eaLnBrk="1" hangingPunct="1"/>
            <a:r>
              <a:rPr lang="ru-RU" smtClean="0"/>
              <a:t>Невротические проявления (энурез, ночные страхи, заикание и др.)</a:t>
            </a:r>
          </a:p>
        </p:txBody>
      </p:sp>
      <p:pic>
        <p:nvPicPr>
          <p:cNvPr id="8196" name="Рисунок 5" descr="MC900437797.WM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214313"/>
            <a:ext cx="18542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9220" name="Рисунок 3" descr="MC90043306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215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2" descr="C:\Program Files\Microsoft Office\MEDIA\OFFICE12\Bullets\BD10253_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3" y="3357563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071563" y="285750"/>
            <a:ext cx="6786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Как НАДО вести себя родителям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57188" y="1071563"/>
            <a:ext cx="850106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4"/>
              </a:buBlip>
            </a:pPr>
            <a:r>
              <a:rPr lang="ru-RU">
                <a:latin typeface="Calibri" pitchFamily="34" charset="0"/>
              </a:rPr>
              <a:t> Станьте более гибкими в воспитательных мероприятиях</a:t>
            </a:r>
          </a:p>
          <a:p>
            <a:pPr>
              <a:buFontTx/>
              <a:buBlip>
                <a:blip r:embed="rId4"/>
              </a:buBlip>
            </a:pPr>
            <a:r>
              <a:rPr lang="ru-RU">
                <a:latin typeface="Calibri" pitchFamily="34" charset="0"/>
              </a:rPr>
              <a:t>Расширяйте права и обязанности малыша</a:t>
            </a:r>
          </a:p>
          <a:p>
            <a:pPr>
              <a:buFontTx/>
              <a:buBlip>
                <a:blip r:embed="rId4"/>
              </a:buBlip>
            </a:pPr>
            <a:r>
              <a:rPr lang="ru-RU">
                <a:latin typeface="Calibri" pitchFamily="34" charset="0"/>
              </a:rPr>
              <a:t>Дайте ему самостоятельность (в пределах разумного), чтобы он насладился ею</a:t>
            </a:r>
          </a:p>
          <a:p>
            <a:pPr>
              <a:buFontTx/>
              <a:buBlip>
                <a:blip r:embed="rId4"/>
              </a:buBlip>
            </a:pPr>
            <a:r>
              <a:rPr lang="ru-RU">
                <a:latin typeface="Calibri" pitchFamily="34" charset="0"/>
              </a:rPr>
              <a:t>Помните, что ребенок не просто не соглашается с вами, он испытывает ваш характер и находит в нем слабые места, чтобы воздействовать на них при отстаивании своей независимости</a:t>
            </a:r>
          </a:p>
          <a:p>
            <a:pPr>
              <a:buFontTx/>
              <a:buBlip>
                <a:blip r:embed="rId4"/>
              </a:buBlip>
            </a:pPr>
            <a:r>
              <a:rPr lang="ru-RU">
                <a:latin typeface="Calibri" pitchFamily="34" charset="0"/>
              </a:rPr>
              <a:t>Сбалансируйте поощрение и наказание, ласку и строгость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285875" y="3500438"/>
            <a:ext cx="6500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Как НЕ НАДО вести себя родителям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28625" y="4286250"/>
            <a:ext cx="81438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ru-RU">
                <a:latin typeface="Calibri" pitchFamily="34" charset="0"/>
              </a:rPr>
              <a:t> Постоянно ругать и наказывать ребенка за все неприятные для вас проявления его самостоятельности</a:t>
            </a:r>
          </a:p>
          <a:p>
            <a:pPr>
              <a:buFontTx/>
              <a:buBlip>
                <a:blip r:embed="rId5"/>
              </a:buBlip>
            </a:pPr>
            <a:r>
              <a:rPr lang="ru-RU">
                <a:latin typeface="Calibri" pitchFamily="34" charset="0"/>
              </a:rPr>
              <a:t>Не говорить «да», когда необходимо твердое «нет»</a:t>
            </a:r>
          </a:p>
          <a:p>
            <a:pPr>
              <a:buFontTx/>
              <a:buBlip>
                <a:blip r:embed="rId5"/>
              </a:buBlip>
            </a:pPr>
            <a:r>
              <a:rPr lang="ru-RU">
                <a:latin typeface="Calibri" pitchFamily="34" charset="0"/>
              </a:rPr>
              <a:t>Не приучать малыша к легким победам, давая повод для самовосхваления, потому что потом любое поражение для него станет трагедией.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475</Words>
  <Application>Microsoft Office PowerPoint</Application>
  <PresentationFormat>Экран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Слайд 1</vt:lpstr>
      <vt:lpstr>Слайд 2</vt:lpstr>
      <vt:lpstr>НЕГАТИВИЗМ</vt:lpstr>
      <vt:lpstr>УПРЯМСТВО</vt:lpstr>
      <vt:lpstr>СТРОПТИВОСТЬ</vt:lpstr>
      <vt:lpstr>Протест-бунт</vt:lpstr>
      <vt:lpstr>Возможные следствия  перечисленных симптомов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revaz</cp:lastModifiedBy>
  <cp:revision>28</cp:revision>
  <dcterms:created xsi:type="dcterms:W3CDTF">2010-11-11T05:23:55Z</dcterms:created>
  <dcterms:modified xsi:type="dcterms:W3CDTF">2013-04-02T21:00:31Z</dcterms:modified>
</cp:coreProperties>
</file>