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6" r:id="rId10"/>
    <p:sldId id="261" r:id="rId11"/>
    <p:sldId id="267" r:id="rId12"/>
    <p:sldId id="268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90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1" r:id="rId35"/>
    <p:sldId id="288" r:id="rId36"/>
    <p:sldId id="289" r:id="rId37"/>
    <p:sldId id="294" r:id="rId38"/>
    <p:sldId id="295" r:id="rId39"/>
    <p:sldId id="292" r:id="rId40"/>
    <p:sldId id="2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8569" autoAdjust="0"/>
  </p:normalViewPr>
  <p:slideViewPr>
    <p:cSldViewPr>
      <p:cViewPr varScale="1">
        <p:scale>
          <a:sx n="81" d="100"/>
          <a:sy n="81" d="100"/>
        </p:scale>
        <p:origin x="-1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0B396-B764-4C48-8447-6291D6DE2B6E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7D25A-7FFA-4990-A050-561632AE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D25A-7FFA-4990-A050-561632AE4E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Ответы появляются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D25A-7FFA-4990-A050-561632AE4E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Квадратик открывается 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D25A-7FFA-4990-A050-561632AE4E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Отсчет времени показывается появлением кружочков на экране. Когда время</a:t>
            </a:r>
            <a:r>
              <a:rPr lang="ru-RU" baseline="0" dirty="0" smtClean="0"/>
              <a:t> заканчивается – последний кружочек появляется со звуком.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D25A-7FFA-4990-A050-561632AE4E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Отсчет времени по появлению кружочков на экране. После окончания времени озвучено.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D25A-7FFA-4990-A050-561632AE4E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D25A-7FFA-4990-A050-561632AE4E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D25A-7FFA-4990-A050-561632AE4E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28640E-63F0-4702-82CD-393A52E7CB47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26A411-E5D1-4946-B617-4F473FF2B6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7.xml"/><Relationship Id="rId7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32.xml"/><Relationship Id="rId5" Type="http://schemas.openxmlformats.org/officeDocument/2006/relationships/slide" Target="slide30.xml"/><Relationship Id="rId10" Type="http://schemas.openxmlformats.org/officeDocument/2006/relationships/slide" Target="slide31.xml"/><Relationship Id="rId4" Type="http://schemas.openxmlformats.org/officeDocument/2006/relationships/slide" Target="slide26.xml"/><Relationship Id="rId9" Type="http://schemas.openxmlformats.org/officeDocument/2006/relationships/slide" Target="slide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496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Математический</a:t>
            </a:r>
            <a:endParaRPr lang="ru-RU" sz="7200" b="1" dirty="0">
              <a:ln w="3155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000108"/>
            <a:ext cx="8143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Этим геометрическим телом играли дети в Древней Греции в «футбол». Как они называли его тогда?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5786454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</a:rPr>
              <a:t>Сфера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071678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Что означает слово «конус» в переводе с греческого</a:t>
            </a:r>
            <a:r>
              <a:rPr lang="en-US" sz="5400" dirty="0" smtClean="0">
                <a:solidFill>
                  <a:schemeClr val="bg1"/>
                </a:solidFill>
              </a:rPr>
              <a:t>?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88" y="5857892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Сосновая шишка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00174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 smtClean="0">
                <a:solidFill>
                  <a:schemeClr val="bg1"/>
                </a:solidFill>
              </a:rPr>
              <a:t>Какой математический термин означает «музыка» в переводе с греческого?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5786454"/>
            <a:ext cx="150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Пропорция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14356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/>
              <a:t>Какое математическое обозначение было введено благодаря типографической опечатке?</a:t>
            </a:r>
            <a:endParaRPr lang="ru-RU" sz="5400" dirty="0" smtClean="0"/>
          </a:p>
          <a:p>
            <a:r>
              <a:rPr lang="ru-RU" sz="5400" dirty="0" smtClean="0"/>
              <a:t>	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5929330"/>
            <a:ext cx="1039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Знак   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857232"/>
            <a:ext cx="89297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Название этого четырехугольника происходит от греческого слова, в переводе на русский означающее «столик», от него так же произошло слово – «трапеза».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5929330"/>
            <a:ext cx="1283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Трапеция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714488"/>
            <a:ext cx="74295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назывался главный труд древнегреческого математика Евклида 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5929330"/>
            <a:ext cx="1182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«Начала»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28662" y="2000240"/>
            <a:ext cx="735808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экране появляется квадрат, разделенный на равные части, и по команде ведущего начинается отсчет секунд — с 60 до 1. Каждую вторую секунду открывается один квадратик. Задача команд — первыми определить, что за персона / картина / предмет здесь скрывается, и первыми нажать кнопку. При этом время останавливается. В случае неправильного ответа время запускается вновь и ячейки продолжают открываться. Количество попыток не ограничено.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286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Открывашка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6162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0"/>
            <a:ext cx="1214446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28926" y="0"/>
            <a:ext cx="1214446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143372" y="0"/>
            <a:ext cx="1214446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357818" y="0"/>
            <a:ext cx="1214446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72264" y="0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714480" y="1214422"/>
            <a:ext cx="1214446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714480" y="2357430"/>
            <a:ext cx="1214446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714480" y="3500438"/>
            <a:ext cx="1214446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714480" y="4643446"/>
            <a:ext cx="1214446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714480" y="5643578"/>
            <a:ext cx="1214446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286380" y="1214422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143372" y="2285992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928926" y="2285992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143372" y="1214422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1214422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572264" y="1214422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357818" y="2357430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928926" y="3429000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286380" y="3429000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143372" y="3429000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572264" y="2357430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4572008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286380" y="4572008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071934" y="4500570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928926" y="4572008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572264" y="3429000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429256" y="5643578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214810" y="5643578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5643578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572264" y="5643578"/>
            <a:ext cx="1285884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8143900" y="607220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60</a:t>
            </a:r>
            <a:endParaRPr lang="ru-RU" sz="3600" dirty="0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72462" y="6000768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58</a:t>
            </a:r>
            <a:endParaRPr lang="ru-RU" sz="3600" dirty="0"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72462" y="571501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56</a:t>
            </a:r>
            <a:endParaRPr lang="ru-RU" sz="3600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72462" y="5572140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54</a:t>
            </a:r>
            <a:endParaRPr lang="ru-RU" sz="36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72462" y="5429264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52</a:t>
            </a:r>
            <a:endParaRPr lang="ru-RU" sz="3600" dirty="0"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01024" y="535782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50</a:t>
            </a:r>
            <a:endParaRPr lang="ru-RU" sz="3600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286776" y="535782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48</a:t>
            </a:r>
            <a:endParaRPr lang="ru-RU" sz="3600" dirty="0"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286776" y="571501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46</a:t>
            </a:r>
            <a:endParaRPr lang="ru-RU" sz="3600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286776" y="607220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44</a:t>
            </a:r>
            <a:endParaRPr lang="ru-RU" sz="3600" dirty="0"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286776" y="607220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42</a:t>
            </a:r>
            <a:endParaRPr lang="ru-RU" sz="3600" dirty="0"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143900" y="600076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40</a:t>
            </a:r>
            <a:endParaRPr lang="ru-RU" sz="3600" dirty="0"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072462" y="607220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38</a:t>
            </a:r>
            <a:endParaRPr lang="ru-RU" sz="3600" dirty="0"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001024" y="6000768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36</a:t>
            </a:r>
            <a:endParaRPr lang="ru-RU" sz="3600" dirty="0">
              <a:latin typeface="+mj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072462" y="6000768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34</a:t>
            </a:r>
            <a:endParaRPr lang="ru-RU" sz="3600" dirty="0"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072462" y="5786454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32</a:t>
            </a:r>
            <a:endParaRPr lang="ru-RU" sz="3600" dirty="0"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072462" y="5857892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30</a:t>
            </a:r>
            <a:endParaRPr lang="ru-RU" sz="3600" dirty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072462" y="607220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28</a:t>
            </a:r>
            <a:endParaRPr lang="ru-RU" sz="3600" dirty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01024" y="5929330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26</a:t>
            </a:r>
            <a:endParaRPr lang="ru-RU" sz="3600" dirty="0"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01024" y="5857892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24</a:t>
            </a:r>
            <a:endParaRPr lang="ru-RU" sz="3600" dirty="0"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01024" y="6000768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22</a:t>
            </a:r>
            <a:endParaRPr lang="ru-RU" sz="3600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001024" y="5786454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20</a:t>
            </a:r>
            <a:endParaRPr lang="ru-RU" sz="3600" dirty="0"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001024" y="571501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18</a:t>
            </a:r>
            <a:endParaRPr lang="ru-RU" sz="3600" dirty="0"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143900" y="571501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16</a:t>
            </a:r>
            <a:endParaRPr lang="ru-RU" sz="3600" dirty="0"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286776" y="5786454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14</a:t>
            </a:r>
            <a:endParaRPr lang="ru-RU" sz="3600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001024" y="5500702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12</a:t>
            </a:r>
            <a:endParaRPr lang="ru-RU" sz="3600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001024" y="535782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10</a:t>
            </a:r>
            <a:endParaRPr lang="ru-RU" sz="3600" dirty="0"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001024" y="5786454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8</a:t>
            </a:r>
            <a:endParaRPr lang="ru-RU" sz="3600" dirty="0"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072462" y="5786454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6</a:t>
            </a:r>
            <a:endParaRPr lang="ru-RU" sz="3600" dirty="0">
              <a:latin typeface="+mj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001024" y="5857892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4</a:t>
            </a:r>
            <a:endParaRPr lang="ru-RU" sz="3600" dirty="0"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929586" y="5715016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2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4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1087" r="3261" b="3190"/>
          <a:stretch>
            <a:fillRect/>
          </a:stretch>
        </p:blipFill>
        <p:spPr bwMode="auto">
          <a:xfrm>
            <a:off x="1500166" y="214290"/>
            <a:ext cx="582739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Прямоугольник 31"/>
          <p:cNvSpPr/>
          <p:nvPr/>
        </p:nvSpPr>
        <p:spPr>
          <a:xfrm>
            <a:off x="1428728" y="214290"/>
            <a:ext cx="11430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71736" y="214290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86182" y="214290"/>
            <a:ext cx="11430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857752" y="214290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72198" y="142852"/>
            <a:ext cx="128588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428728" y="1357298"/>
            <a:ext cx="11430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2428868"/>
            <a:ext cx="121444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428728" y="3429000"/>
            <a:ext cx="114300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357290" y="5500702"/>
            <a:ext cx="121444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71736" y="1357298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714744" y="1357298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57752" y="1357298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072198" y="1285860"/>
            <a:ext cx="128588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571736" y="2500306"/>
            <a:ext cx="121444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714744" y="2500306"/>
            <a:ext cx="114300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857752" y="2500306"/>
            <a:ext cx="121444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072198" y="2428868"/>
            <a:ext cx="12858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3500438"/>
            <a:ext cx="121444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857752" y="3429000"/>
            <a:ext cx="121444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072198" y="3429000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571736" y="3500438"/>
            <a:ext cx="121444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71736" y="5429264"/>
            <a:ext cx="128588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5429264"/>
            <a:ext cx="114300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000628" y="5357826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072198" y="5357826"/>
            <a:ext cx="1285884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8072462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52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29586" y="6088559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58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72462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56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01024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54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72462" y="6088559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60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29586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50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72462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48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72462" y="6088559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46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01024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44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01024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42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72462" y="6088559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40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29586" y="585789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28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72462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26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01024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30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01024" y="585789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32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24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34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585789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36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01024" y="585789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38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72462" y="585789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24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01024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22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929586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20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01024" y="585789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18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01024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16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72462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14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001024" y="585789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12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01024" y="585789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10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01024" y="592933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8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01024" y="585789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6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01024" y="585789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01024" y="6088559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428728" y="4429132"/>
            <a:ext cx="114300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571736" y="4429132"/>
            <a:ext cx="114300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3714744" y="4429132"/>
            <a:ext cx="121444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072198" y="4357694"/>
            <a:ext cx="12858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929190" y="4357694"/>
            <a:ext cx="114300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7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857232"/>
            <a:ext cx="783776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785794"/>
            <a:ext cx="12858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78579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78579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785794"/>
            <a:ext cx="12858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785794"/>
            <a:ext cx="12858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185736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292893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3929066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5000636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185736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292893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400050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5000636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28794" y="5000636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86116" y="5000636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507207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57884" y="5000636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185736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43240" y="185736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185736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15008" y="185736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57356" y="292893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5008" y="292893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143240" y="292893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429124" y="292893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57356" y="400050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14678" y="400050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00562" y="400050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786446" y="4000504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8072462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52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72462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58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72462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56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72462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54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15338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60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50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48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38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44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42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58148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40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46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36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29586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34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32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30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29586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28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26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29586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24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29586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22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86710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20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18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9586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16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29586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14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58148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12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86710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10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29586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8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29586" y="6000768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6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01024" y="6150114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7858180" cy="1384995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400000"/>
                </a:schemeClr>
              </a:gs>
              <a:gs pos="25000">
                <a:schemeClr val="bg2">
                  <a:tint val="83000"/>
                  <a:satMod val="32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path path="circle">
              <a:fillToRect l="10000" t="110000" r="1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800" dirty="0"/>
              <a:t>В игре участвуют </a:t>
            </a:r>
            <a:r>
              <a:rPr lang="ru-RU" sz="2800" dirty="0" smtClean="0"/>
              <a:t>три </a:t>
            </a:r>
            <a:r>
              <a:rPr lang="ru-RU" sz="2800" dirty="0"/>
              <a:t>команды по три человека. Вместе они придумывают название команды </a:t>
            </a:r>
            <a:r>
              <a:rPr lang="ru-RU" sz="2800" dirty="0" smtClean="0"/>
              <a:t> и </a:t>
            </a:r>
            <a:r>
              <a:rPr lang="ru-RU" sz="2800" dirty="0"/>
              <a:t>проходят пять раундов игры.</a:t>
            </a:r>
          </a:p>
        </p:txBody>
      </p:sp>
      <p:pic>
        <p:nvPicPr>
          <p:cNvPr id="1026" name="Picture 2" descr="G:\тин бол\EsIRdQ1YKZDbbxA4fPfH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5"/>
            <a:ext cx="5357850" cy="401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285992"/>
            <a:ext cx="72866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«Подстава»</a:t>
            </a:r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500042"/>
            <a:ext cx="878684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экране представлены 10 категорий. Команда, по итогам первых двух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набравшая максимальное количество очков, выбирает категорию для соперников и игрока для ответа. Желательно выбирать категорию, наиболее сложную для соперников и простую для вас, так как если игрок не ответит, это может сделать ваша команда (посовещавшись). Затем категорию и игрока выбирает вторая команда, и так далее по очереди. Каждый игрок может ответить только один раз.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Times New Roman" pitchFamily="18" charset="0"/>
              </a:rPr>
              <a:t>За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Times New Roman" pitchFamily="18" charset="0"/>
              </a:rPr>
              <a:t> правильный ответ 100 баллов. Если участник ответил неверно, то право ответа принадлежит команде, которая выбирала, и за верный ответ получает 50 баллов.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571480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785926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2" action="ppaction://hlinksldjump"/>
              </a:rPr>
              <a:t>Дроби и не только 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3000372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" action="ppaction://hlinksldjump"/>
              </a:rPr>
              <a:t>Эврика! 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4214818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5429264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642918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1785926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4" action="ppaction://hlinksldjump"/>
              </a:rPr>
              <a:t>Слово – не воробей 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3071810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4286256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5" action="ppaction://hlinksldjump"/>
              </a:rPr>
              <a:t>АЛГЕБРА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5500702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28662" y="785795"/>
            <a:ext cx="2500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 action="ppaction://hlinksldjump"/>
              </a:rPr>
              <a:t>ЗНАЕШЬ ЛИ ТЫ?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429256" y="857232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 action="ppaction://hlinksldjump"/>
              </a:rPr>
              <a:t>ДАВНЫМ-ДАВНО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72066" y="3286125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 action="ppaction://hlinksldjump"/>
              </a:rPr>
              <a:t>Немного о числах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00100" y="4500570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 action="ppaction://hlinksldjump"/>
              </a:rPr>
              <a:t>ИМЕНА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3" name="Rectangle 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42910" y="5715016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 action="ppaction://hlinksldjump"/>
              </a:rPr>
              <a:t>ПУТЕШЕСТВУЕМ  ПО ПЛАНЕТЕ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572132" y="5715016"/>
            <a:ext cx="2214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 action="ppaction://hlinksldjump"/>
              </a:rPr>
              <a:t>ЗАДАЧИ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4282" y="1857364"/>
            <a:ext cx="85725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какой стране была составлена таблица умножения?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5929330"/>
            <a:ext cx="1238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Греции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285720" y="6286520"/>
            <a:ext cx="571504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4320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2892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0043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8618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7193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35768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4343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2919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1494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0069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8644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7219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5795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4370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428736"/>
            <a:ext cx="878687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в старину называлось расстояние между концами расставленных большого и указательного пальцев?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500570"/>
            <a:ext cx="1500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768" y="6357958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Пядь</a:t>
            </a:r>
            <a:endParaRPr lang="ru-RU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357158" y="6143644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8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28728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14480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00232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85984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71736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488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43240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28992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714744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00496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6248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72000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57752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143504" y="492919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428736"/>
            <a:ext cx="90011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Какой знак нужно поставить между 2 и 3, чтобы получить число большее 2, но меньшее 3?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6000768"/>
            <a:ext cx="1167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Запятую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85720" y="6286520"/>
            <a:ext cx="571504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57454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43174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28926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00430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86182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71934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357686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43438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29190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14942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00694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86446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72198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57950" y="528638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571612"/>
            <a:ext cx="70723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написал строки: «Числа правят миром»?</a:t>
            </a:r>
            <a:r>
              <a:rPr kumimoji="0" lang="ru-RU" sz="5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6000768"/>
            <a:ext cx="1206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Пифагор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14282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20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2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043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8618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7193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5768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2919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1494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0069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8644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7219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5795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64370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Кто из великих древнегреческих математиков вычислил отношение длины окружности к ее диаметру (число </a:t>
            </a:r>
            <a:r>
              <a:rPr lang="ru-RU" sz="4400" b="1" dirty="0" err="1" smtClean="0">
                <a:solidFill>
                  <a:schemeClr val="bg1"/>
                </a:solidFill>
              </a:rPr>
              <a:t>π</a:t>
            </a:r>
            <a:r>
              <a:rPr lang="ru-RU" sz="4400" b="1" dirty="0" smtClean="0">
                <a:solidFill>
                  <a:schemeClr val="bg1"/>
                </a:solidFill>
              </a:rPr>
              <a:t>)?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6000768"/>
            <a:ext cx="1104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Архимед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57158" y="6357958"/>
            <a:ext cx="50006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14578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00298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86050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71802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57554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43306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29058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14810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500562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86314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72066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57818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43570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29322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15074" y="5643578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285728"/>
            <a:ext cx="900115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египетской пирамиде на гробнице начертано число, которое делится без остатка на все числа от 1 до 10 включительно. Назовите это число.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6000768"/>
            <a:ext cx="639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2520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57158" y="628652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857388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3108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28860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14612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00364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86116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868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57620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43372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29124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14876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00628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86380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72132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857884" y="585789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71472" y="1643050"/>
            <a:ext cx="814393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Запятую после целой части десятичной дроби предложил ставить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6072206"/>
            <a:ext cx="3556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Немецкий ученый Иоганн Кеплер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20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2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043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8618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7193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5768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2919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1494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0069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8644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7219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5795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64370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857364"/>
            <a:ext cx="8286808" cy="3970318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400000"/>
                </a:schemeClr>
              </a:gs>
              <a:gs pos="25000">
                <a:schemeClr val="bg2">
                  <a:tint val="83000"/>
                  <a:satMod val="32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path path="circle">
              <a:fillToRect l="10000" t="110000" r="1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Состоит из «вопросов наугад». За правильный ответ на вопрос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команда получает 10 очков.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Ведущий зачитывает вопрос, и он дублируется на экране. После этого игроки могут получить право ответа на него, нажав на кнопку. Отвечает первый нажавший. При неверном варианте право ответа на этот вопрос переходит к другой команде. Если правильный ответ так и не прозвучал, очки не достаются никому.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68580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«Очкарики»</a:t>
            </a:r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00174"/>
            <a:ext cx="7858180" cy="26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Что означает с древнеарабского слово «алгебраист»?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6000768"/>
            <a:ext cx="1359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костоправ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85720" y="6286520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20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2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043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8618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7193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5768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2919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1494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0069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8644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7219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5795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64370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00034" y="2357430"/>
            <a:ext cx="82868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Какое число морей омывают Россию?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6000768"/>
            <a:ext cx="44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35719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20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2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043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8618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7193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5768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2919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1494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0069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8644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7219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5795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64370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58" y="1714488"/>
            <a:ext cx="84296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сейчас 6 часов вечера, то какая часть суток позади?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12" y="6143644"/>
            <a:ext cx="236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Три четверти суток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57158" y="6286520"/>
            <a:ext cx="500066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20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2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043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8618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7193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5768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2919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1494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0069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8644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7219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5795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64370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321468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классе появляется таинственный ящик. Задача команд — угадать, что в нем. Участники могут совещаться, выдвигать версии. Первой начинает команда, набравшая за игру наименьшее количество очков. Она задает вопрос-ассоциацию, например: «Это съедобное?» Ведущий отвечает «да» или «нет». Затем вопрос задает другая команда. Всего команда может дать 3 версии ответа, нажав кнопку в любое время обсуждения.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82868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«Сундучок с секретом»</a:t>
            </a:r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42918"/>
            <a:ext cx="5357850" cy="56730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71479"/>
            <a:ext cx="5429288" cy="603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785926"/>
            <a:ext cx="2286016" cy="239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3786190"/>
            <a:ext cx="86439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этом раунде начинает команда, набравшая наименьшее количество очков. За 60 секунд нужно ответить на максимальное количество коротких вопросов. За каждый правильный ответ 30 баллов.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214554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Тин-экспресс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1431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578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53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5729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4304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2879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1454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0029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8605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0036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8611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7186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5762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4337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42912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1487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00062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8638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7213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85788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14363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50082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85801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14376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42952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71527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07246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35821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64396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1714488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Тин-экспресс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2080" y="328498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Для 1 команды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1431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578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53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5729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4304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2879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1454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0029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8605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0036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8611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7186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5762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4337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42912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1487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00062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8638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7213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85788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14363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50082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85801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14376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42952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71527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07246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35821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64396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1714488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Тин-экспресс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2080" y="328498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Для 2 команды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1431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578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53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5729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4304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2879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1454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0029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8605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0036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8611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7186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5762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4337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42912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1487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00062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8638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7213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85788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14363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50082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85801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143768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429520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71527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072462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358214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643966" y="4786322"/>
            <a:ext cx="285752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1714488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Тин-экспресс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2080" y="328498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Для 3 команды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572008"/>
            <a:ext cx="85011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Поздравляем!</a:t>
            </a:r>
            <a:endParaRPr lang="ru-RU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000240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Что означает в переводе с латинского слово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sinus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– синус?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6000768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изгиб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06084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 презентации:</a:t>
            </a:r>
          </a:p>
          <a:p>
            <a:pPr algn="ctr"/>
            <a:r>
              <a:rPr lang="ru-RU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Сараева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Ирина Павловна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учитель математики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МБОУ «</a:t>
            </a:r>
            <a:r>
              <a:rPr lang="ru-RU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Красноборская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средняя общеобразовательная школа»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857232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>Индийцы называли его «</a:t>
            </a:r>
            <a:r>
              <a:rPr lang="ru-RU" sz="4400" b="1" dirty="0" err="1" smtClean="0">
                <a:latin typeface="Arial Black" pitchFamily="34" charset="0"/>
                <a:cs typeface="Times New Roman" pitchFamily="18" charset="0"/>
              </a:rPr>
              <a:t>сунья</a:t>
            </a: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>», арабские математики «</a:t>
            </a:r>
            <a:r>
              <a:rPr lang="ru-RU" sz="4400" b="1" dirty="0" err="1" smtClean="0">
                <a:latin typeface="Arial Black" pitchFamily="34" charset="0"/>
                <a:cs typeface="Times New Roman" pitchFamily="18" charset="0"/>
              </a:rPr>
              <a:t>сифр</a:t>
            </a: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>». </a:t>
            </a:r>
          </a:p>
          <a:p>
            <a:pPr>
              <a:defRPr/>
            </a:pP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>Как мы называем его сейчас? 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5786454"/>
            <a:ext cx="922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нуль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857364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теорема в старину называлась: «теоремой невесты»? </a:t>
            </a:r>
            <a:endParaRPr lang="ru-RU" sz="5400" b="1" i="1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5143512"/>
            <a:ext cx="2496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Теорема Пифагора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Слово, которым обозначается это понятие, в переводе с греческого означает «натянутая тети</a:t>
            </a:r>
            <a:r>
              <a:rPr lang="ru-RU" sz="5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ва»</a:t>
            </a:r>
            <a:endParaRPr lang="ru-RU" sz="5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5929330"/>
            <a:ext cx="2088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гипотенуза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Термин греческого происхождения, означающий в древности вращающееся тело – веретено, юлу. О какой фигуре идет речь?</a:t>
            </a:r>
            <a:endParaRPr lang="ru-RU" sz="48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8082" y="5857892"/>
            <a:ext cx="970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ромб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Где возникло градусное измерение углов? 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5786454"/>
            <a:ext cx="348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 Древнем Вавилоне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911</Words>
  <Application>Microsoft Office PowerPoint</Application>
  <PresentationFormat>Экран (4:3)</PresentationFormat>
  <Paragraphs>186</Paragraphs>
  <Slides>40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Tata</cp:lastModifiedBy>
  <cp:revision>104</cp:revision>
  <dcterms:created xsi:type="dcterms:W3CDTF">2012-03-28T19:12:52Z</dcterms:created>
  <dcterms:modified xsi:type="dcterms:W3CDTF">2013-03-18T15:31:22Z</dcterms:modified>
</cp:coreProperties>
</file>