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7" r:id="rId2"/>
    <p:sldId id="270" r:id="rId3"/>
    <p:sldId id="258" r:id="rId4"/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yu" initials="y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27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A5EB0-A2BE-460F-92B5-08E2CE0C07AA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B0CC8-7E0D-43C9-9892-C050E4ABCF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9612-2D1B-432F-A53E-0304AEDD56F7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AE57-800E-4B18-A05A-3838996C28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548680"/>
            <a:ext cx="73786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  </a:t>
            </a:r>
            <a:r>
              <a:rPr lang="ru-RU" sz="5400" b="1" dirty="0" smtClean="0">
                <a:ln/>
              </a:rPr>
              <a:t>Урок русского языка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5085184"/>
            <a:ext cx="3333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Каплина Людмила Николаевна</a:t>
            </a:r>
          </a:p>
          <a:p>
            <a:r>
              <a:rPr lang="ru-RU" b="1" dirty="0">
                <a:solidFill>
                  <a:srgbClr val="0070C0"/>
                </a:solidFill>
              </a:rPr>
              <a:t>у</a:t>
            </a:r>
            <a:r>
              <a:rPr lang="ru-RU" b="1" dirty="0" smtClean="0">
                <a:solidFill>
                  <a:srgbClr val="0070C0"/>
                </a:solidFill>
              </a:rPr>
              <a:t>читель начальных классов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МКОУ   КСШ №1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060848"/>
            <a:ext cx="851055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Тема:</a:t>
            </a: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«Правописание  окончаний существительных в родительном падеже</a:t>
            </a:r>
          </a:p>
          <a:p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             единственного числа»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10" descr="Со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85728"/>
            <a:ext cx="1571604" cy="194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3728" y="908720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3"/>
                </a:solidFill>
              </a:rPr>
              <a:t>Работа с </a:t>
            </a:r>
            <a:r>
              <a:rPr lang="ru-RU" sz="3200" b="1" dirty="0" smtClean="0">
                <a:solidFill>
                  <a:schemeClr val="accent3"/>
                </a:solidFill>
              </a:rPr>
              <a:t>пословицами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302492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Без ученья нет уменья.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Век живи, век учись.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Живи и учись до старости.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Без терпенья и муки нет науки.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Век живи, век учись.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Живи и учись до старости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Без учень</a:t>
            </a:r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нет уменья.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Без терпенья и муки нет науки.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 descr="http://im0-tub-ru.yandex.net/i?id=269368362-12-72&amp;n=17"/>
          <p:cNvPicPr>
            <a:picLocks noChangeAspect="1" noChangeArrowheads="1"/>
          </p:cNvPicPr>
          <p:nvPr/>
        </p:nvPicPr>
        <p:blipFill>
          <a:blip r:embed="rId2" cstate="print"/>
          <a:srcRect l="4616"/>
          <a:stretch>
            <a:fillRect/>
          </a:stretch>
        </p:blipFill>
        <p:spPr bwMode="auto">
          <a:xfrm>
            <a:off x="6762138" y="857232"/>
            <a:ext cx="164354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76672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3"/>
                </a:solidFill>
              </a:rPr>
              <a:t>Самостоятельная работа 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35696" y="1402904"/>
            <a:ext cx="537951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согрелся у (костёр)                     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выглянуло  из-за (тучка)          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отошёл от (пристань)                 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живёт около (роща)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остался без (корабль)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добежал до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(дорога)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http://im0-tub-ru.yandex.net/i?id=269368362-12-72&amp;n=17"/>
          <p:cNvPicPr>
            <a:picLocks noChangeAspect="1" noChangeArrowheads="1"/>
          </p:cNvPicPr>
          <p:nvPr/>
        </p:nvPicPr>
        <p:blipFill>
          <a:blip r:embed="rId2" cstate="print"/>
          <a:srcRect l="7291"/>
          <a:stretch>
            <a:fillRect/>
          </a:stretch>
        </p:blipFill>
        <p:spPr bwMode="auto">
          <a:xfrm>
            <a:off x="7143768" y="4386796"/>
            <a:ext cx="1640192" cy="2127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908720"/>
            <a:ext cx="2482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</a:rPr>
              <a:t>Самопроверка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1714488"/>
            <a:ext cx="60916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согрелся у </a:t>
            </a:r>
            <a:r>
              <a:rPr lang="ru-RU" sz="3600" dirty="0" err="1" smtClean="0"/>
              <a:t>костр</a:t>
            </a:r>
            <a:endParaRPr lang="ru-RU" sz="36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выглянуло из – за </a:t>
            </a:r>
            <a:r>
              <a:rPr lang="ru-RU" sz="3600" dirty="0" err="1" smtClean="0"/>
              <a:t>тучк</a:t>
            </a:r>
            <a:endParaRPr lang="ru-RU" sz="36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отошёл от </a:t>
            </a:r>
            <a:r>
              <a:rPr lang="ru-RU" sz="3600" dirty="0" err="1" smtClean="0"/>
              <a:t>пристан</a:t>
            </a:r>
            <a:endParaRPr lang="ru-RU" sz="36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живёт около рощ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остался без </a:t>
            </a:r>
            <a:r>
              <a:rPr lang="ru-RU" sz="3600" dirty="0" err="1" smtClean="0"/>
              <a:t>корабл</a:t>
            </a:r>
            <a:endParaRPr lang="ru-RU" sz="36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добежал до дорог</a:t>
            </a:r>
            <a:endParaRPr lang="ru-RU" sz="3600" dirty="0" smtClean="0">
              <a:solidFill>
                <a:schemeClr val="accent3"/>
              </a:solidFill>
            </a:endParaRPr>
          </a:p>
          <a:p>
            <a:endParaRPr lang="ru-RU" dirty="0" smtClean="0">
              <a:solidFill>
                <a:schemeClr val="accent3"/>
              </a:solidFill>
            </a:endParaRPr>
          </a:p>
          <a:p>
            <a:endParaRPr lang="ru-RU" dirty="0" smtClean="0">
              <a:solidFill>
                <a:schemeClr val="accent3"/>
              </a:solidFill>
            </a:endParaRPr>
          </a:p>
          <a:p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1700808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227687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278092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35699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2160" y="393305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я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443711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15" name="Picture 2" descr="http://im0-tub-ru.yandex.net/i?id=269368362-12-72&amp;n=17"/>
          <p:cNvPicPr>
            <a:picLocks noChangeAspect="1" noChangeArrowheads="1"/>
          </p:cNvPicPr>
          <p:nvPr/>
        </p:nvPicPr>
        <p:blipFill>
          <a:blip r:embed="rId2" cstate="print"/>
          <a:srcRect l="6754"/>
          <a:stretch>
            <a:fillRect/>
          </a:stretch>
        </p:blipFill>
        <p:spPr bwMode="auto">
          <a:xfrm>
            <a:off x="7000892" y="4214818"/>
            <a:ext cx="1783068" cy="2299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87624" y="538808"/>
            <a:ext cx="79563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3"/>
                </a:solidFill>
                <a:latin typeface="Calibri" pitchFamily="34" charset="0"/>
                <a:cs typeface="Times New Roman" pitchFamily="18" charset="0"/>
              </a:rPr>
              <a:t>      Домашнее задание </a:t>
            </a:r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(по выбору)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Найти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выписать из художественных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книг несколько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предложений с сущ. в Р. п. с разными предлогами.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Составить свой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текст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используя сущ. в Р. п. с предлогами.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ttp://im0-tub-ru.yandex.net/i?id=269368362-12-72&amp;n=17"/>
          <p:cNvPicPr>
            <a:picLocks noChangeAspect="1" noChangeArrowheads="1"/>
          </p:cNvPicPr>
          <p:nvPr/>
        </p:nvPicPr>
        <p:blipFill>
          <a:blip r:embed="rId2" cstate="print"/>
          <a:srcRect l="7869"/>
          <a:stretch>
            <a:fillRect/>
          </a:stretch>
        </p:blipFill>
        <p:spPr bwMode="auto">
          <a:xfrm>
            <a:off x="6858016" y="4000540"/>
            <a:ext cx="1925944" cy="2513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764704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</a:t>
            </a:r>
            <a:r>
              <a:rPr lang="ru-RU" sz="3600" b="1" dirty="0" smtClean="0">
                <a:solidFill>
                  <a:srgbClr val="C00000"/>
                </a:solidFill>
              </a:rPr>
              <a:t>Логическое упражнение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824521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	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	</a:t>
            </a:r>
            <a:r>
              <a:rPr lang="ru-RU" sz="3600" b="1" dirty="0" smtClean="0">
                <a:solidFill>
                  <a:srgbClr val="0070C0"/>
                </a:solidFill>
              </a:rPr>
              <a:t>Ученики 4 класса бывают забывчивы. Сегодня у Саш..   , Серёж.. , Дим..  , нет альбом..  , </a:t>
            </a:r>
            <a:r>
              <a:rPr lang="ru-RU" sz="3600" b="1" dirty="0" err="1" smtClean="0">
                <a:solidFill>
                  <a:srgbClr val="0070C0"/>
                </a:solidFill>
              </a:rPr>
              <a:t>тетрад</a:t>
            </a:r>
            <a:r>
              <a:rPr lang="ru-RU" sz="3600" b="1" dirty="0" smtClean="0">
                <a:solidFill>
                  <a:srgbClr val="0070C0"/>
                </a:solidFill>
              </a:rPr>
              <a:t>.. , книг… .   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У Саш..  нет </a:t>
            </a:r>
            <a:r>
              <a:rPr lang="ru-RU" sz="3600" b="1" dirty="0" err="1" smtClean="0">
                <a:solidFill>
                  <a:srgbClr val="0070C0"/>
                </a:solidFill>
              </a:rPr>
              <a:t>тетрад</a:t>
            </a:r>
            <a:r>
              <a:rPr lang="ru-RU" sz="3600" b="1" dirty="0" smtClean="0">
                <a:solidFill>
                  <a:srgbClr val="0070C0"/>
                </a:solidFill>
              </a:rPr>
              <a:t>.. , а Дима забыл альбом. Определите, что каждый из детей оставил дома?</a:t>
            </a:r>
          </a:p>
          <a:p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2290" name="Picture 2" descr="http://im2-tub-ru.yandex.net/i?id=65322457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12265"/>
            <a:ext cx="1264794" cy="1709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48680"/>
            <a:ext cx="7200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                      Ответ: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У Саш… нет </a:t>
            </a:r>
            <a:r>
              <a:rPr lang="ru-RU" sz="3600" b="1" dirty="0" err="1" smtClean="0">
                <a:solidFill>
                  <a:srgbClr val="0070C0"/>
                </a:solidFill>
              </a:rPr>
              <a:t>тетрад</a:t>
            </a:r>
            <a:r>
              <a:rPr lang="ru-RU" sz="3600" b="1" dirty="0" smtClean="0">
                <a:solidFill>
                  <a:srgbClr val="0070C0"/>
                </a:solidFill>
              </a:rPr>
              <a:t>…, а Дима не забывал альбом. Значит   Дима забыл книгу, Саша тетрадь, а Серёжа альбом.</a:t>
            </a:r>
            <a:endParaRPr lang="ru-RU" sz="1050" b="1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im0-tub-ru.yandex.net/i?id=269368362-12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152128" cy="1860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764704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</a:t>
            </a:r>
            <a:r>
              <a:rPr lang="ru-RU" sz="3600" b="1" dirty="0" smtClean="0">
                <a:solidFill>
                  <a:srgbClr val="C00000"/>
                </a:solidFill>
              </a:rPr>
              <a:t>Логическое упражнение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824521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	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	</a:t>
            </a:r>
            <a:r>
              <a:rPr lang="ru-RU" sz="3600" b="1" dirty="0" smtClean="0">
                <a:solidFill>
                  <a:srgbClr val="0070C0"/>
                </a:solidFill>
              </a:rPr>
              <a:t>Ученики 4 класса бывают забывчивы. Сегодня у Саш..   , Серёж.. , Дим..  , нет альбом..  , </a:t>
            </a:r>
            <a:r>
              <a:rPr lang="ru-RU" sz="3600" b="1" dirty="0" err="1" smtClean="0">
                <a:solidFill>
                  <a:srgbClr val="0070C0"/>
                </a:solidFill>
              </a:rPr>
              <a:t>тетрад</a:t>
            </a:r>
            <a:r>
              <a:rPr lang="ru-RU" sz="3600" b="1" dirty="0" smtClean="0">
                <a:solidFill>
                  <a:srgbClr val="0070C0"/>
                </a:solidFill>
              </a:rPr>
              <a:t>.. , книг..  . 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У Саш..  нет </a:t>
            </a:r>
            <a:r>
              <a:rPr lang="ru-RU" sz="3600" b="1" dirty="0" err="1" smtClean="0">
                <a:solidFill>
                  <a:srgbClr val="0070C0"/>
                </a:solidFill>
              </a:rPr>
              <a:t>тетрад</a:t>
            </a:r>
            <a:r>
              <a:rPr lang="ru-RU" sz="3600" b="1" dirty="0" smtClean="0">
                <a:solidFill>
                  <a:srgbClr val="0070C0"/>
                </a:solidFill>
              </a:rPr>
              <a:t>.. , а Дима забыл альбом. Определите, что каждый из детей оставил дома?</a:t>
            </a:r>
          </a:p>
          <a:p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2290" name="Picture 2" descr="http://im2-tub-ru.yandex.net/i?id=65322457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1440160" cy="1644774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156176" y="2492896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72400" y="2492896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1680" y="306896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C00000"/>
                </a:solidFill>
              </a:rPr>
              <a:t>ы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6016" y="3068960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60232" y="306896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00392" y="306896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79712" y="3573016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9992" y="364502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8367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/>
                </a:solidFill>
              </a:rPr>
              <a:t>Чистописание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pic>
        <p:nvPicPr>
          <p:cNvPr id="1027" name="Picture 3" descr="C:\Documents and Settings\Администратор.16-5397A00BC247\Мои документы\Мои рисунки\Изображение\Изображение 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643998" cy="5112568"/>
          </a:xfrm>
          <a:prstGeom prst="rect">
            <a:avLst/>
          </a:prstGeom>
          <a:noFill/>
        </p:spPr>
      </p:pic>
      <p:pic>
        <p:nvPicPr>
          <p:cNvPr id="10242" name="Picture 2" descr="http://im2-tub-ru.yandex.net/i?id=375763258-0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16632"/>
            <a:ext cx="1933575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056" y="642918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Тема: </a:t>
            </a:r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sz="2800" b="1" dirty="0" smtClean="0">
                <a:solidFill>
                  <a:srgbClr val="0070C0"/>
                </a:solidFill>
              </a:rPr>
              <a:t>Правописание  окончаний имён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              существительных в Р.п. 1, 2, 3  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            склонениях единственного числа».</a:t>
            </a:r>
            <a:endParaRPr lang="ru-RU" sz="2800" dirty="0"/>
          </a:p>
          <a:p>
            <a:r>
              <a:rPr lang="ru-RU" sz="2800" b="1" dirty="0" smtClean="0">
                <a:solidFill>
                  <a:schemeClr val="accent3"/>
                </a:solidFill>
              </a:rPr>
              <a:t>Цели: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            1)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Закрепить то, что знаем об именах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                   существительных в Р.п.;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              2) отработать написание безударных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                   окончаний существительных в Р. п.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                   1, 2, 3 склонениях .  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10" descr="Со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429132"/>
            <a:ext cx="1571604" cy="194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124744"/>
            <a:ext cx="83964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</a:rPr>
              <a:t>            </a:t>
            </a:r>
            <a:r>
              <a:rPr lang="ru-RU" sz="3600" b="1" dirty="0" smtClean="0">
                <a:solidFill>
                  <a:schemeClr val="accent3"/>
                </a:solidFill>
              </a:rPr>
              <a:t>Словарно – орфографическая работа.</a:t>
            </a:r>
          </a:p>
          <a:p>
            <a:endParaRPr lang="ru-RU" b="1" dirty="0">
              <a:solidFill>
                <a:schemeClr val="accent3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Топор, лук, дровишки, солнце, свобода.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im5-tub-ru.yandex.net/i?id=478278588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00438"/>
            <a:ext cx="3358657" cy="27431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1680" y="407707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407707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к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407707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407707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л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407707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1088231"/>
            <a:ext cx="84604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Вопросы: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кого? чего? откуда? где?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Предлоги: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от, до, из, без, у, для, около, после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Роль в предложении: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второстепенный член предложения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548680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Родительный падеж</a:t>
            </a:r>
          </a:p>
          <a:p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5536" y="3827292"/>
            <a:ext cx="7632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Окончания: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склон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–и,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склонение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–а,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склонение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10" descr="Со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143380"/>
            <a:ext cx="1571604" cy="194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692696"/>
            <a:ext cx="2739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ФИЗМИНУТКА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663664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Ехала машина,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жить без друга,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рассказ из книги,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самолёт летит,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купил для брата,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ученица читает,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около школы,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после дождя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http://im2-tub-ru.yandex.net/i?id=211218879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57166"/>
            <a:ext cx="1944216" cy="2412922"/>
          </a:xfrm>
          <a:prstGeom prst="rect">
            <a:avLst/>
          </a:prstGeom>
          <a:noFill/>
        </p:spPr>
      </p:pic>
      <p:pic>
        <p:nvPicPr>
          <p:cNvPr id="5124" name="Picture 4" descr="http://im4-tub-ru.yandex.net/i?id=408599519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429000"/>
            <a:ext cx="1872208" cy="23574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29124" y="2928934"/>
            <a:ext cx="451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Р. п. – 3 хлопка в ладоши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3969" y="573325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Нет Р. п.- 3 шага на месте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678</TotalTime>
  <Words>421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yuyu</dc:creator>
  <cp:lastModifiedBy>Завуч</cp:lastModifiedBy>
  <cp:revision>77</cp:revision>
  <dcterms:created xsi:type="dcterms:W3CDTF">2013-01-05T17:39:04Z</dcterms:created>
  <dcterms:modified xsi:type="dcterms:W3CDTF">2013-01-15T12:21:05Z</dcterms:modified>
</cp:coreProperties>
</file>