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90" r:id="rId2"/>
    <p:sldId id="276" r:id="rId3"/>
    <p:sldId id="278" r:id="rId4"/>
    <p:sldId id="281" r:id="rId5"/>
    <p:sldId id="283" r:id="rId6"/>
    <p:sldId id="286" r:id="rId7"/>
    <p:sldId id="289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050E-C7D0-47EA-98CF-37CC024A2E52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D3F1-7510-4471-B9BB-1B3EC80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63CE3-D621-493A-B6A8-8510D08194D6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27264-F8F8-4439-BB30-F60652E3A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27264-F8F8-4439-BB30-F60652E3AA1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827264-F8F8-4439-BB30-F60652E3AA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827264-F8F8-4439-BB30-F60652E3AA1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A9BD-FE12-461E-B51E-7339F3042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C172A-034D-43BA-91D8-4EA99AF20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FD877-B150-4528-8C30-2EB7A2F01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0ACF5-4F45-4E9B-9B4C-0BC2A2994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93A0-8556-4AB9-828D-DD5E481CD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EAF68-D7A8-4549-812A-A2056055E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4444B-D850-4907-8D4A-F2E1EE7A9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5FC76-3337-41F3-B1E6-44777E72D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11FD7-1D80-4138-A747-2EF6E2EF4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61B0A-FCF1-4A8B-9705-00DA35104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4E36E-3EE8-4AF5-B275-8A772961C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1E6652-2E6C-4DAF-A228-6CDA19026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0ACF5-4F45-4E9B-9B4C-0BC2A299435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00076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Оформление презентации:</a:t>
            </a:r>
          </a:p>
          <a:p>
            <a:pPr>
              <a:buNone/>
            </a:pPr>
            <a:r>
              <a:rPr lang="ru-RU" b="1" i="1" dirty="0" smtClean="0"/>
              <a:t>Сайт: </a:t>
            </a:r>
            <a:r>
              <a:rPr lang="ru-RU" b="1" i="1" dirty="0" smtClean="0">
                <a:hlinkClick r:id="rId2"/>
              </a:rPr>
              <a:t>http://pedsovet.su/</a:t>
            </a:r>
            <a:r>
              <a:rPr lang="ru-RU" b="1" i="1" dirty="0" smtClean="0"/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1472" y="207167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Урок информатики в 9 классе 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1357290" y="1500174"/>
            <a:ext cx="7001070" cy="4953541"/>
            <a:chOff x="1357290" y="1500174"/>
            <a:chExt cx="7001070" cy="4953541"/>
          </a:xfrm>
        </p:grpSpPr>
        <p:sp>
          <p:nvSpPr>
            <p:cNvPr id="33795" name="AutoShape 3"/>
            <p:cNvSpPr>
              <a:spLocks noChangeArrowheads="1"/>
            </p:cNvSpPr>
            <p:nvPr/>
          </p:nvSpPr>
          <p:spPr bwMode="auto">
            <a:xfrm>
              <a:off x="3283248" y="1500174"/>
              <a:ext cx="2555104" cy="1140538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Понравился урок?</a:t>
              </a:r>
            </a:p>
          </p:txBody>
        </p:sp>
        <p:cxnSp>
          <p:nvCxnSpPr>
            <p:cNvPr id="33796" name="AutoShape 4"/>
            <p:cNvCxnSpPr>
              <a:cxnSpLocks noChangeShapeType="1"/>
            </p:cNvCxnSpPr>
            <p:nvPr/>
          </p:nvCxnSpPr>
          <p:spPr bwMode="auto">
            <a:xfrm flipH="1">
              <a:off x="2384467" y="2090107"/>
              <a:ext cx="8987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797" name="AutoShape 5"/>
            <p:cNvCxnSpPr>
              <a:cxnSpLocks noChangeShapeType="1"/>
            </p:cNvCxnSpPr>
            <p:nvPr/>
          </p:nvCxnSpPr>
          <p:spPr bwMode="auto">
            <a:xfrm>
              <a:off x="5838351" y="2090107"/>
              <a:ext cx="82174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798" name="AutoShape 6"/>
            <p:cNvCxnSpPr>
              <a:cxnSpLocks noChangeShapeType="1"/>
            </p:cNvCxnSpPr>
            <p:nvPr/>
          </p:nvCxnSpPr>
          <p:spPr bwMode="auto">
            <a:xfrm>
              <a:off x="2384467" y="2090107"/>
              <a:ext cx="0" cy="9307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799" name="AutoShape 7"/>
            <p:cNvCxnSpPr>
              <a:cxnSpLocks noChangeShapeType="1"/>
            </p:cNvCxnSpPr>
            <p:nvPr/>
          </p:nvCxnSpPr>
          <p:spPr bwMode="auto">
            <a:xfrm>
              <a:off x="6660093" y="2090107"/>
              <a:ext cx="0" cy="9307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1357290" y="3020891"/>
              <a:ext cx="2709180" cy="12655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Поднимите желтый смайлик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5363282" y="3020891"/>
              <a:ext cx="2995078" cy="12655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Поднимите красный смайлик</a:t>
              </a:r>
            </a:p>
          </p:txBody>
        </p:sp>
        <p:cxnSp>
          <p:nvCxnSpPr>
            <p:cNvPr id="33803" name="AutoShape 11"/>
            <p:cNvCxnSpPr>
              <a:cxnSpLocks noChangeShapeType="1"/>
            </p:cNvCxnSpPr>
            <p:nvPr/>
          </p:nvCxnSpPr>
          <p:spPr bwMode="auto">
            <a:xfrm rot="5400000">
              <a:off x="6537339" y="4464057"/>
              <a:ext cx="35719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804" name="AutoShape 12"/>
            <p:cNvCxnSpPr>
              <a:cxnSpLocks noChangeShapeType="1"/>
            </p:cNvCxnSpPr>
            <p:nvPr/>
          </p:nvCxnSpPr>
          <p:spPr bwMode="auto">
            <a:xfrm>
              <a:off x="2428860" y="4643446"/>
              <a:ext cx="427562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3428992" y="5072074"/>
              <a:ext cx="2375348" cy="458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Спасибо за урок</a:t>
              </a: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3214678" y="5929330"/>
              <a:ext cx="2643206" cy="5243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Д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омашнее задание</a:t>
              </a:r>
            </a:p>
          </p:txBody>
        </p:sp>
        <p:cxnSp>
          <p:nvCxnSpPr>
            <p:cNvPr id="33808" name="AutoShape 16"/>
            <p:cNvCxnSpPr>
              <a:cxnSpLocks noChangeShapeType="1"/>
            </p:cNvCxnSpPr>
            <p:nvPr/>
          </p:nvCxnSpPr>
          <p:spPr bwMode="auto">
            <a:xfrm rot="5400000">
              <a:off x="4367456" y="5700466"/>
              <a:ext cx="404309" cy="47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2577063" y="1762367"/>
              <a:ext cx="706184" cy="3277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5979588" y="1749257"/>
              <a:ext cx="680505" cy="34085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</a:p>
          </p:txBody>
        </p:sp>
        <p:cxnSp>
          <p:nvCxnSpPr>
            <p:cNvPr id="22" name="AutoShape 11"/>
            <p:cNvCxnSpPr>
              <a:cxnSpLocks noChangeShapeType="1"/>
            </p:cNvCxnSpPr>
            <p:nvPr/>
          </p:nvCxnSpPr>
          <p:spPr bwMode="auto">
            <a:xfrm rot="5400000">
              <a:off x="2251059" y="4464057"/>
              <a:ext cx="35719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" name="AutoShape 16"/>
            <p:cNvCxnSpPr>
              <a:cxnSpLocks noChangeShapeType="1"/>
            </p:cNvCxnSpPr>
            <p:nvPr/>
          </p:nvCxnSpPr>
          <p:spPr bwMode="auto">
            <a:xfrm rot="5400000">
              <a:off x="4372236" y="4843210"/>
              <a:ext cx="404309" cy="47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286512" y="3357563"/>
              <a:ext cx="843541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Рисунок 22"/>
            <p:cNvPicPr/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000232" y="3357562"/>
              <a:ext cx="856586" cy="78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Заголовок 1"/>
          <p:cNvSpPr txBox="1">
            <a:spLocks/>
          </p:cNvSpPr>
          <p:nvPr/>
        </p:nvSpPr>
        <p:spPr>
          <a:xfrm>
            <a:off x="714348" y="121442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kern="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Самостоятельная работа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7290" y="2214554"/>
            <a:ext cx="6858048" cy="178595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 рабочем столе открыть файл «Самостоятельная работа»,  выбрать одно задание и построить к нему блок-схему. Тетради в конце урока сдать учителю на проверку.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1" grpId="0"/>
      <p:bldP spid="21" grpId="1"/>
      <p:bldP spid="2050" grpId="0" animBg="1"/>
      <p:bldP spid="205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428736"/>
            <a:ext cx="8236897" cy="2928958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96908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ошибки в предложенной блок-схеме: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14348" y="1285860"/>
            <a:ext cx="2071702" cy="4071966"/>
            <a:chOff x="2360" y="10995"/>
            <a:chExt cx="1815" cy="3885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460" y="10995"/>
              <a:ext cx="150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начало</a:t>
              </a: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360" y="11835"/>
              <a:ext cx="1815" cy="5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Действие 1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60" y="12690"/>
              <a:ext cx="1815" cy="5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Действие 2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2360" y="13515"/>
              <a:ext cx="1815" cy="5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Действие 3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675" y="14400"/>
              <a:ext cx="150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</a:p>
          </p:txBody>
        </p:sp>
        <p:cxnSp>
          <p:nvCxnSpPr>
            <p:cNvPr id="11" name="AutoShape 8"/>
            <p:cNvCxnSpPr>
              <a:cxnSpLocks noChangeShapeType="1"/>
            </p:cNvCxnSpPr>
            <p:nvPr/>
          </p:nvCxnSpPr>
          <p:spPr bwMode="auto">
            <a:xfrm>
              <a:off x="3300" y="11475"/>
              <a:ext cx="15" cy="36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" name="Группа 11"/>
          <p:cNvGrpSpPr/>
          <p:nvPr/>
        </p:nvGrpSpPr>
        <p:grpSpPr>
          <a:xfrm>
            <a:off x="5000628" y="1142984"/>
            <a:ext cx="2143140" cy="4240769"/>
            <a:chOff x="5857884" y="1571612"/>
            <a:chExt cx="2143140" cy="4240769"/>
          </a:xfrm>
        </p:grpSpPr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6072198" y="2571744"/>
              <a:ext cx="1712150" cy="503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Действие 1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5857884" y="1571612"/>
              <a:ext cx="2071702" cy="5974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начало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AutoShape 8"/>
            <p:cNvCxnSpPr>
              <a:cxnSpLocks noChangeShapeType="1"/>
            </p:cNvCxnSpPr>
            <p:nvPr/>
          </p:nvCxnSpPr>
          <p:spPr bwMode="auto">
            <a:xfrm>
              <a:off x="6929454" y="2214554"/>
              <a:ext cx="17122" cy="37732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8"/>
            <p:cNvCxnSpPr>
              <a:cxnSpLocks noChangeShapeType="1"/>
            </p:cNvCxnSpPr>
            <p:nvPr/>
          </p:nvCxnSpPr>
          <p:spPr bwMode="auto">
            <a:xfrm>
              <a:off x="6858016" y="3071810"/>
              <a:ext cx="17122" cy="37732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6072198" y="3429000"/>
              <a:ext cx="1712150" cy="503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Действие 2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AutoShape 8"/>
            <p:cNvCxnSpPr>
              <a:cxnSpLocks noChangeShapeType="1"/>
            </p:cNvCxnSpPr>
            <p:nvPr/>
          </p:nvCxnSpPr>
          <p:spPr bwMode="auto">
            <a:xfrm>
              <a:off x="6858016" y="3929066"/>
              <a:ext cx="17122" cy="37732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6072198" y="4357694"/>
              <a:ext cx="1712150" cy="503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Действие 3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Oval 4"/>
            <p:cNvSpPr>
              <a:spLocks noChangeArrowheads="1"/>
            </p:cNvSpPr>
            <p:nvPr/>
          </p:nvSpPr>
          <p:spPr bwMode="auto">
            <a:xfrm>
              <a:off x="5929322" y="5214950"/>
              <a:ext cx="2071702" cy="5974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</a:p>
          </p:txBody>
        </p:sp>
        <p:cxnSp>
          <p:nvCxnSpPr>
            <p:cNvPr id="21" name="AutoShape 8"/>
            <p:cNvCxnSpPr>
              <a:cxnSpLocks noChangeShapeType="1"/>
            </p:cNvCxnSpPr>
            <p:nvPr/>
          </p:nvCxnSpPr>
          <p:spPr bwMode="auto">
            <a:xfrm>
              <a:off x="6929454" y="4857760"/>
              <a:ext cx="17122" cy="37732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0ACF5-4F45-4E9B-9B4C-0BC2A299435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642910" y="1214422"/>
            <a:ext cx="2071702" cy="4429156"/>
            <a:chOff x="5970" y="11145"/>
            <a:chExt cx="1875" cy="4005"/>
          </a:xfrm>
        </p:grpSpPr>
        <p:sp>
          <p:nvSpPr>
            <p:cNvPr id="25" name="Oval 3"/>
            <p:cNvSpPr>
              <a:spLocks noChangeArrowheads="1"/>
            </p:cNvSpPr>
            <p:nvPr/>
          </p:nvSpPr>
          <p:spPr bwMode="auto">
            <a:xfrm>
              <a:off x="6270" y="14670"/>
              <a:ext cx="1380" cy="4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</a:p>
          </p:txBody>
        </p:sp>
        <p:sp>
          <p:nvSpPr>
            <p:cNvPr id="26" name="AutoShape 4"/>
            <p:cNvSpPr>
              <a:spLocks noChangeArrowheads="1"/>
            </p:cNvSpPr>
            <p:nvPr/>
          </p:nvSpPr>
          <p:spPr bwMode="auto">
            <a:xfrm>
              <a:off x="5970" y="11835"/>
              <a:ext cx="1875" cy="675"/>
            </a:xfrm>
            <a:prstGeom prst="parallelogram">
              <a:avLst>
                <a:gd name="adj" fmla="val 694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Ввод а, в</a:t>
              </a:r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6075" y="12855"/>
              <a:ext cx="1500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Р=х-у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5970" y="13725"/>
              <a:ext cx="1875" cy="675"/>
            </a:xfrm>
            <a:prstGeom prst="parallelogram">
              <a:avLst>
                <a:gd name="adj" fmla="val 694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Вывод  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6270" y="11145"/>
              <a:ext cx="1380" cy="4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начало</a:t>
              </a:r>
            </a:p>
          </p:txBody>
        </p:sp>
        <p:cxnSp>
          <p:nvCxnSpPr>
            <p:cNvPr id="30" name="AutoShape 8"/>
            <p:cNvCxnSpPr>
              <a:cxnSpLocks noChangeShapeType="1"/>
            </p:cNvCxnSpPr>
            <p:nvPr/>
          </p:nvCxnSpPr>
          <p:spPr bwMode="auto">
            <a:xfrm>
              <a:off x="7005" y="11625"/>
              <a:ext cx="0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9"/>
            <p:cNvCxnSpPr>
              <a:cxnSpLocks noChangeShapeType="1"/>
            </p:cNvCxnSpPr>
            <p:nvPr/>
          </p:nvCxnSpPr>
          <p:spPr bwMode="auto">
            <a:xfrm>
              <a:off x="7005" y="12510"/>
              <a:ext cx="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10"/>
            <p:cNvCxnSpPr>
              <a:cxnSpLocks noChangeShapeType="1"/>
            </p:cNvCxnSpPr>
            <p:nvPr/>
          </p:nvCxnSpPr>
          <p:spPr bwMode="auto">
            <a:xfrm>
              <a:off x="7005" y="13425"/>
              <a:ext cx="0" cy="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11"/>
            <p:cNvCxnSpPr>
              <a:cxnSpLocks noChangeShapeType="1"/>
            </p:cNvCxnSpPr>
            <p:nvPr/>
          </p:nvCxnSpPr>
          <p:spPr bwMode="auto">
            <a:xfrm>
              <a:off x="7005" y="14400"/>
              <a:ext cx="0" cy="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4" name="Group 2"/>
          <p:cNvGrpSpPr>
            <a:grpSpLocks/>
          </p:cNvGrpSpPr>
          <p:nvPr/>
        </p:nvGrpSpPr>
        <p:grpSpPr bwMode="auto">
          <a:xfrm>
            <a:off x="4786314" y="1142984"/>
            <a:ext cx="2071702" cy="4429156"/>
            <a:chOff x="5970" y="11145"/>
            <a:chExt cx="1875" cy="4005"/>
          </a:xfrm>
        </p:grpSpPr>
        <p:sp>
          <p:nvSpPr>
            <p:cNvPr id="35" name="Oval 3"/>
            <p:cNvSpPr>
              <a:spLocks noChangeArrowheads="1"/>
            </p:cNvSpPr>
            <p:nvPr/>
          </p:nvSpPr>
          <p:spPr bwMode="auto">
            <a:xfrm>
              <a:off x="6270" y="14670"/>
              <a:ext cx="1380" cy="4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</a:p>
          </p:txBody>
        </p:sp>
        <p:sp>
          <p:nvSpPr>
            <p:cNvPr id="36" name="AutoShape 4"/>
            <p:cNvSpPr>
              <a:spLocks noChangeArrowheads="1"/>
            </p:cNvSpPr>
            <p:nvPr/>
          </p:nvSpPr>
          <p:spPr bwMode="auto">
            <a:xfrm>
              <a:off x="5970" y="11835"/>
              <a:ext cx="1875" cy="675"/>
            </a:xfrm>
            <a:prstGeom prst="parallelogram">
              <a:avLst>
                <a:gd name="adj" fmla="val 694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Ввод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6075" y="12855"/>
              <a:ext cx="1500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Р=х-у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5970" y="13725"/>
              <a:ext cx="1875" cy="675"/>
            </a:xfrm>
            <a:prstGeom prst="parallelogram">
              <a:avLst>
                <a:gd name="adj" fmla="val 694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Вывод  Р</a:t>
              </a:r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6270" y="11145"/>
              <a:ext cx="1380" cy="4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начало</a:t>
              </a:r>
            </a:p>
          </p:txBody>
        </p:sp>
        <p:cxnSp>
          <p:nvCxnSpPr>
            <p:cNvPr id="40" name="AutoShape 8"/>
            <p:cNvCxnSpPr>
              <a:cxnSpLocks noChangeShapeType="1"/>
            </p:cNvCxnSpPr>
            <p:nvPr/>
          </p:nvCxnSpPr>
          <p:spPr bwMode="auto">
            <a:xfrm>
              <a:off x="7005" y="11625"/>
              <a:ext cx="0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" name="AutoShape 9"/>
            <p:cNvCxnSpPr>
              <a:cxnSpLocks noChangeShapeType="1"/>
            </p:cNvCxnSpPr>
            <p:nvPr/>
          </p:nvCxnSpPr>
          <p:spPr bwMode="auto">
            <a:xfrm>
              <a:off x="7005" y="12510"/>
              <a:ext cx="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2" name="AutoShape 10"/>
            <p:cNvCxnSpPr>
              <a:cxnSpLocks noChangeShapeType="1"/>
            </p:cNvCxnSpPr>
            <p:nvPr/>
          </p:nvCxnSpPr>
          <p:spPr bwMode="auto">
            <a:xfrm>
              <a:off x="7005" y="13425"/>
              <a:ext cx="0" cy="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3" name="AutoShape 11"/>
            <p:cNvCxnSpPr>
              <a:cxnSpLocks noChangeShapeType="1"/>
            </p:cNvCxnSpPr>
            <p:nvPr/>
          </p:nvCxnSpPr>
          <p:spPr bwMode="auto">
            <a:xfrm>
              <a:off x="7005" y="14400"/>
              <a:ext cx="0" cy="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4" name="Group 16"/>
          <p:cNvGrpSpPr>
            <a:grpSpLocks/>
          </p:cNvGrpSpPr>
          <p:nvPr/>
        </p:nvGrpSpPr>
        <p:grpSpPr bwMode="auto">
          <a:xfrm>
            <a:off x="285720" y="1214422"/>
            <a:ext cx="3729414" cy="4714908"/>
            <a:chOff x="7440" y="10995"/>
            <a:chExt cx="3480" cy="4365"/>
          </a:xfrm>
        </p:grpSpPr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7440" y="14880"/>
              <a:ext cx="1380" cy="4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</a:p>
          </p:txBody>
        </p:sp>
        <p:sp>
          <p:nvSpPr>
            <p:cNvPr id="46" name="AutoShape 18"/>
            <p:cNvSpPr>
              <a:spLocks noChangeArrowheads="1"/>
            </p:cNvSpPr>
            <p:nvPr/>
          </p:nvSpPr>
          <p:spPr bwMode="auto">
            <a:xfrm>
              <a:off x="8460" y="11685"/>
              <a:ext cx="1875" cy="675"/>
            </a:xfrm>
            <a:prstGeom prst="parallelogram">
              <a:avLst>
                <a:gd name="adj" fmla="val 694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Ввод а</a:t>
              </a: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8565" y="12705"/>
              <a:ext cx="1500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условие</a:t>
              </a:r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auto">
            <a:xfrm>
              <a:off x="8760" y="10995"/>
              <a:ext cx="1380" cy="4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начало</a:t>
              </a:r>
            </a:p>
          </p:txBody>
        </p:sp>
        <p:cxnSp>
          <p:nvCxnSpPr>
            <p:cNvPr id="49" name="AutoShape 21"/>
            <p:cNvCxnSpPr>
              <a:cxnSpLocks noChangeShapeType="1"/>
            </p:cNvCxnSpPr>
            <p:nvPr/>
          </p:nvCxnSpPr>
          <p:spPr bwMode="auto">
            <a:xfrm>
              <a:off x="9495" y="11475"/>
              <a:ext cx="0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0" name="AutoShape 22"/>
            <p:cNvCxnSpPr>
              <a:cxnSpLocks noChangeShapeType="1"/>
            </p:cNvCxnSpPr>
            <p:nvPr/>
          </p:nvCxnSpPr>
          <p:spPr bwMode="auto">
            <a:xfrm>
              <a:off x="9495" y="12360"/>
              <a:ext cx="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1" name="AutoShape 23"/>
            <p:cNvCxnSpPr>
              <a:cxnSpLocks noChangeShapeType="1"/>
            </p:cNvCxnSpPr>
            <p:nvPr/>
          </p:nvCxnSpPr>
          <p:spPr bwMode="auto">
            <a:xfrm>
              <a:off x="9495" y="13275"/>
              <a:ext cx="0" cy="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2" name="AutoShape 24"/>
            <p:cNvCxnSpPr>
              <a:cxnSpLocks noChangeShapeType="1"/>
            </p:cNvCxnSpPr>
            <p:nvPr/>
          </p:nvCxnSpPr>
          <p:spPr bwMode="auto">
            <a:xfrm>
              <a:off x="8070" y="14085"/>
              <a:ext cx="0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3" name="AutoShape 25"/>
            <p:cNvSpPr>
              <a:spLocks noChangeArrowheads="1"/>
            </p:cNvSpPr>
            <p:nvPr/>
          </p:nvSpPr>
          <p:spPr bwMode="auto">
            <a:xfrm>
              <a:off x="8460" y="13575"/>
              <a:ext cx="2085" cy="945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Действие</a:t>
              </a:r>
            </a:p>
          </p:txBody>
        </p:sp>
        <p:cxnSp>
          <p:nvCxnSpPr>
            <p:cNvPr id="54" name="AutoShape 26"/>
            <p:cNvCxnSpPr>
              <a:cxnSpLocks noChangeShapeType="1"/>
            </p:cNvCxnSpPr>
            <p:nvPr/>
          </p:nvCxnSpPr>
          <p:spPr bwMode="auto">
            <a:xfrm flipV="1">
              <a:off x="10920" y="12510"/>
              <a:ext cx="0" cy="15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" name="AutoShape 27"/>
            <p:cNvCxnSpPr>
              <a:cxnSpLocks noChangeShapeType="1"/>
            </p:cNvCxnSpPr>
            <p:nvPr/>
          </p:nvCxnSpPr>
          <p:spPr bwMode="auto">
            <a:xfrm flipH="1">
              <a:off x="9495" y="12510"/>
              <a:ext cx="14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6" name="Text Box 28"/>
            <p:cNvSpPr txBox="1">
              <a:spLocks noChangeArrowheads="1"/>
            </p:cNvSpPr>
            <p:nvPr/>
          </p:nvSpPr>
          <p:spPr bwMode="auto">
            <a:xfrm>
              <a:off x="8040" y="13574"/>
              <a:ext cx="54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</a:p>
          </p:txBody>
        </p:sp>
        <p:sp>
          <p:nvSpPr>
            <p:cNvPr id="57" name="Text Box 29"/>
            <p:cNvSpPr txBox="1">
              <a:spLocks noChangeArrowheads="1"/>
            </p:cNvSpPr>
            <p:nvPr/>
          </p:nvSpPr>
          <p:spPr bwMode="auto">
            <a:xfrm>
              <a:off x="10238" y="13574"/>
              <a:ext cx="60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4572000" y="1214422"/>
            <a:ext cx="3788418" cy="4714908"/>
            <a:chOff x="4786314" y="1357298"/>
            <a:chExt cx="3788418" cy="4714908"/>
          </a:xfrm>
        </p:grpSpPr>
        <p:sp>
          <p:nvSpPr>
            <p:cNvPr id="59" name="Oval 17"/>
            <p:cNvSpPr>
              <a:spLocks noChangeArrowheads="1"/>
            </p:cNvSpPr>
            <p:nvPr/>
          </p:nvSpPr>
          <p:spPr bwMode="auto">
            <a:xfrm>
              <a:off x="4786314" y="5553728"/>
              <a:ext cx="1478906" cy="5184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</a:p>
          </p:txBody>
        </p:sp>
        <p:sp>
          <p:nvSpPr>
            <p:cNvPr id="60" name="AutoShape 18"/>
            <p:cNvSpPr>
              <a:spLocks noChangeArrowheads="1"/>
            </p:cNvSpPr>
            <p:nvPr/>
          </p:nvSpPr>
          <p:spPr bwMode="auto">
            <a:xfrm>
              <a:off x="5879418" y="2102610"/>
              <a:ext cx="2009383" cy="729109"/>
            </a:xfrm>
            <a:prstGeom prst="parallelogram">
              <a:avLst>
                <a:gd name="adj" fmla="val 694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Ввод а</a:t>
              </a:r>
            </a:p>
          </p:txBody>
        </p:sp>
        <p:sp>
          <p:nvSpPr>
            <p:cNvPr id="61" name="Rectangle 19"/>
            <p:cNvSpPr>
              <a:spLocks noChangeArrowheads="1"/>
            </p:cNvSpPr>
            <p:nvPr/>
          </p:nvSpPr>
          <p:spPr bwMode="auto">
            <a:xfrm>
              <a:off x="5991944" y="3204375"/>
              <a:ext cx="1607506" cy="6156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Действие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Oval 20"/>
            <p:cNvSpPr>
              <a:spLocks noChangeArrowheads="1"/>
            </p:cNvSpPr>
            <p:nvPr/>
          </p:nvSpPr>
          <p:spPr bwMode="auto">
            <a:xfrm>
              <a:off x="6200919" y="1357298"/>
              <a:ext cx="1478906" cy="5184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начало</a:t>
              </a:r>
            </a:p>
          </p:txBody>
        </p:sp>
        <p:cxnSp>
          <p:nvCxnSpPr>
            <p:cNvPr id="63" name="AutoShape 21"/>
            <p:cNvCxnSpPr>
              <a:cxnSpLocks noChangeShapeType="1"/>
            </p:cNvCxnSpPr>
            <p:nvPr/>
          </p:nvCxnSpPr>
          <p:spPr bwMode="auto">
            <a:xfrm>
              <a:off x="6988597" y="1875776"/>
              <a:ext cx="0" cy="2268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4" name="AutoShape 22"/>
            <p:cNvCxnSpPr>
              <a:cxnSpLocks noChangeShapeType="1"/>
            </p:cNvCxnSpPr>
            <p:nvPr/>
          </p:nvCxnSpPr>
          <p:spPr bwMode="auto">
            <a:xfrm>
              <a:off x="6988597" y="2831719"/>
              <a:ext cx="0" cy="3726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5" name="AutoShape 23"/>
            <p:cNvCxnSpPr>
              <a:cxnSpLocks noChangeShapeType="1"/>
            </p:cNvCxnSpPr>
            <p:nvPr/>
          </p:nvCxnSpPr>
          <p:spPr bwMode="auto">
            <a:xfrm>
              <a:off x="6988597" y="3820068"/>
              <a:ext cx="0" cy="3240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6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964908" y="5107792"/>
              <a:ext cx="928696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7" name="AutoShape 25"/>
            <p:cNvSpPr>
              <a:spLocks noChangeArrowheads="1"/>
            </p:cNvSpPr>
            <p:nvPr/>
          </p:nvSpPr>
          <p:spPr bwMode="auto">
            <a:xfrm>
              <a:off x="5879418" y="4144116"/>
              <a:ext cx="2234433" cy="1020753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условие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8" name="AutoShape 26"/>
            <p:cNvCxnSpPr>
              <a:cxnSpLocks noChangeShapeType="1"/>
            </p:cNvCxnSpPr>
            <p:nvPr/>
          </p:nvCxnSpPr>
          <p:spPr bwMode="auto">
            <a:xfrm flipV="1">
              <a:off x="8515728" y="2993744"/>
              <a:ext cx="0" cy="16202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9" name="AutoShape 27"/>
            <p:cNvCxnSpPr>
              <a:cxnSpLocks noChangeShapeType="1"/>
            </p:cNvCxnSpPr>
            <p:nvPr/>
          </p:nvCxnSpPr>
          <p:spPr bwMode="auto">
            <a:xfrm flipH="1">
              <a:off x="6988597" y="2993744"/>
              <a:ext cx="15271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0" name="Text Box 28"/>
            <p:cNvSpPr txBox="1">
              <a:spLocks noChangeArrowheads="1"/>
            </p:cNvSpPr>
            <p:nvPr/>
          </p:nvSpPr>
          <p:spPr bwMode="auto">
            <a:xfrm>
              <a:off x="5429316" y="4143036"/>
              <a:ext cx="585132" cy="388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</a:p>
          </p:txBody>
        </p:sp>
        <p:sp>
          <p:nvSpPr>
            <p:cNvPr id="71" name="Text Box 29"/>
            <p:cNvSpPr txBox="1">
              <a:spLocks noChangeArrowheads="1"/>
            </p:cNvSpPr>
            <p:nvPr/>
          </p:nvSpPr>
          <p:spPr bwMode="auto">
            <a:xfrm>
              <a:off x="7929586" y="4143380"/>
              <a:ext cx="645146" cy="388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</a:p>
          </p:txBody>
        </p:sp>
        <p:cxnSp>
          <p:nvCxnSpPr>
            <p:cNvPr id="72" name="Прямая соединительная линия 71"/>
            <p:cNvCxnSpPr/>
            <p:nvPr/>
          </p:nvCxnSpPr>
          <p:spPr>
            <a:xfrm>
              <a:off x="5429256" y="4643446"/>
              <a:ext cx="500066" cy="1588"/>
            </a:xfrm>
            <a:prstGeom prst="line">
              <a:avLst/>
            </a:prstGeom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8072462" y="4643446"/>
              <a:ext cx="500066" cy="1588"/>
            </a:xfrm>
            <a:prstGeom prst="line">
              <a:avLst/>
            </a:prstGeom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Прямая соединительная линия 74"/>
          <p:cNvCxnSpPr>
            <a:stCxn id="53" idx="3"/>
          </p:cNvCxnSpPr>
          <p:nvPr/>
        </p:nvCxnSpPr>
        <p:spPr>
          <a:xfrm flipV="1">
            <a:off x="3613257" y="4500570"/>
            <a:ext cx="458677" cy="11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500042"/>
            <a:ext cx="8215370" cy="493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0ACF5-4F45-4E9B-9B4C-0BC2A299435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00034" y="285728"/>
            <a:ext cx="82296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Разветвляющийся алгоритм – это алгоритм, в котором в зависимости от условия выполняется либо одна, либо другая последовательность действий.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500034" y="2428868"/>
            <a:ext cx="3786214" cy="3286148"/>
            <a:chOff x="2325" y="9574"/>
            <a:chExt cx="4305" cy="3645"/>
          </a:xfrm>
        </p:grpSpPr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2895" y="10099"/>
              <a:ext cx="67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</a:p>
          </p:txBody>
        </p:sp>
        <p:cxnSp>
          <p:nvCxnSpPr>
            <p:cNvPr id="9" name="AutoShape 46"/>
            <p:cNvCxnSpPr>
              <a:cxnSpLocks noChangeShapeType="1"/>
            </p:cNvCxnSpPr>
            <p:nvPr/>
          </p:nvCxnSpPr>
          <p:spPr bwMode="auto">
            <a:xfrm flipH="1">
              <a:off x="2895" y="10564"/>
              <a:ext cx="6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" name="AutoShape 47"/>
            <p:cNvCxnSpPr>
              <a:cxnSpLocks noChangeShapeType="1"/>
            </p:cNvCxnSpPr>
            <p:nvPr/>
          </p:nvCxnSpPr>
          <p:spPr bwMode="auto">
            <a:xfrm>
              <a:off x="2895" y="10564"/>
              <a:ext cx="0" cy="9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48"/>
            <p:cNvCxnSpPr>
              <a:cxnSpLocks noChangeShapeType="1"/>
            </p:cNvCxnSpPr>
            <p:nvPr/>
          </p:nvCxnSpPr>
          <p:spPr bwMode="auto">
            <a:xfrm>
              <a:off x="6180" y="10624"/>
              <a:ext cx="0" cy="9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2" name="Rectangle 49"/>
            <p:cNvSpPr>
              <a:spLocks noChangeArrowheads="1"/>
            </p:cNvSpPr>
            <p:nvPr/>
          </p:nvSpPr>
          <p:spPr bwMode="auto">
            <a:xfrm>
              <a:off x="2325" y="11614"/>
              <a:ext cx="154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Действие 1 </a:t>
              </a:r>
            </a:p>
          </p:txBody>
        </p:sp>
        <p:sp>
          <p:nvSpPr>
            <p:cNvPr id="13" name="Rectangle 50"/>
            <p:cNvSpPr>
              <a:spLocks noChangeArrowheads="1"/>
            </p:cNvSpPr>
            <p:nvPr/>
          </p:nvSpPr>
          <p:spPr bwMode="auto">
            <a:xfrm>
              <a:off x="5085" y="11614"/>
              <a:ext cx="154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Действие 2 </a:t>
              </a:r>
            </a:p>
          </p:txBody>
        </p:sp>
        <p:cxnSp>
          <p:nvCxnSpPr>
            <p:cNvPr id="14" name="AutoShape 51"/>
            <p:cNvCxnSpPr>
              <a:cxnSpLocks noChangeShapeType="1"/>
            </p:cNvCxnSpPr>
            <p:nvPr/>
          </p:nvCxnSpPr>
          <p:spPr bwMode="auto">
            <a:xfrm>
              <a:off x="2895" y="12109"/>
              <a:ext cx="0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52"/>
            <p:cNvCxnSpPr>
              <a:cxnSpLocks noChangeShapeType="1"/>
            </p:cNvCxnSpPr>
            <p:nvPr/>
          </p:nvCxnSpPr>
          <p:spPr bwMode="auto">
            <a:xfrm>
              <a:off x="6180" y="12109"/>
              <a:ext cx="0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AutoShape 53"/>
            <p:cNvCxnSpPr>
              <a:cxnSpLocks noChangeShapeType="1"/>
            </p:cNvCxnSpPr>
            <p:nvPr/>
          </p:nvCxnSpPr>
          <p:spPr bwMode="auto">
            <a:xfrm>
              <a:off x="2895" y="12679"/>
              <a:ext cx="32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AutoShape 54"/>
            <p:cNvCxnSpPr>
              <a:cxnSpLocks noChangeShapeType="1"/>
            </p:cNvCxnSpPr>
            <p:nvPr/>
          </p:nvCxnSpPr>
          <p:spPr bwMode="auto">
            <a:xfrm>
              <a:off x="4635" y="12679"/>
              <a:ext cx="0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55"/>
            <p:cNvSpPr txBox="1">
              <a:spLocks noChangeArrowheads="1"/>
            </p:cNvSpPr>
            <p:nvPr/>
          </p:nvSpPr>
          <p:spPr bwMode="auto">
            <a:xfrm>
              <a:off x="5580" y="10174"/>
              <a:ext cx="67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</a:p>
          </p:txBody>
        </p:sp>
        <p:cxnSp>
          <p:nvCxnSpPr>
            <p:cNvPr id="19" name="AutoShape 56"/>
            <p:cNvCxnSpPr>
              <a:cxnSpLocks noChangeShapeType="1"/>
            </p:cNvCxnSpPr>
            <p:nvPr/>
          </p:nvCxnSpPr>
          <p:spPr bwMode="auto">
            <a:xfrm>
              <a:off x="5580" y="10564"/>
              <a:ext cx="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" name="AutoShape 57"/>
            <p:cNvSpPr>
              <a:spLocks noChangeArrowheads="1"/>
            </p:cNvSpPr>
            <p:nvPr/>
          </p:nvSpPr>
          <p:spPr bwMode="auto">
            <a:xfrm>
              <a:off x="3570" y="10009"/>
              <a:ext cx="2010" cy="111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условие</a:t>
              </a:r>
            </a:p>
          </p:txBody>
        </p:sp>
        <p:cxnSp>
          <p:nvCxnSpPr>
            <p:cNvPr id="21" name="AutoShape 58"/>
            <p:cNvCxnSpPr>
              <a:cxnSpLocks noChangeShapeType="1"/>
            </p:cNvCxnSpPr>
            <p:nvPr/>
          </p:nvCxnSpPr>
          <p:spPr bwMode="auto">
            <a:xfrm>
              <a:off x="4545" y="9574"/>
              <a:ext cx="15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2" name="Group 59"/>
          <p:cNvGrpSpPr>
            <a:grpSpLocks/>
          </p:cNvGrpSpPr>
          <p:nvPr/>
        </p:nvGrpSpPr>
        <p:grpSpPr bwMode="auto">
          <a:xfrm>
            <a:off x="4643438" y="2428868"/>
            <a:ext cx="3571900" cy="3214710"/>
            <a:chOff x="6880" y="9499"/>
            <a:chExt cx="3855" cy="3645"/>
          </a:xfrm>
        </p:grpSpPr>
        <p:sp>
          <p:nvSpPr>
            <p:cNvPr id="23" name="Text Box 60"/>
            <p:cNvSpPr txBox="1">
              <a:spLocks noChangeArrowheads="1"/>
            </p:cNvSpPr>
            <p:nvPr/>
          </p:nvSpPr>
          <p:spPr bwMode="auto">
            <a:xfrm>
              <a:off x="7620" y="10099"/>
              <a:ext cx="67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</a:p>
          </p:txBody>
        </p:sp>
        <p:cxnSp>
          <p:nvCxnSpPr>
            <p:cNvPr id="24" name="AutoShape 61"/>
            <p:cNvCxnSpPr>
              <a:cxnSpLocks noChangeShapeType="1"/>
            </p:cNvCxnSpPr>
            <p:nvPr/>
          </p:nvCxnSpPr>
          <p:spPr bwMode="auto">
            <a:xfrm>
              <a:off x="10135" y="10489"/>
              <a:ext cx="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5" name="AutoShape 62"/>
            <p:cNvSpPr>
              <a:spLocks noChangeArrowheads="1"/>
            </p:cNvSpPr>
            <p:nvPr/>
          </p:nvSpPr>
          <p:spPr bwMode="auto">
            <a:xfrm>
              <a:off x="8125" y="9934"/>
              <a:ext cx="2010" cy="111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условие</a:t>
              </a:r>
            </a:p>
          </p:txBody>
        </p:sp>
        <p:cxnSp>
          <p:nvCxnSpPr>
            <p:cNvPr id="26" name="AutoShape 63"/>
            <p:cNvCxnSpPr>
              <a:cxnSpLocks noChangeShapeType="1"/>
            </p:cNvCxnSpPr>
            <p:nvPr/>
          </p:nvCxnSpPr>
          <p:spPr bwMode="auto">
            <a:xfrm flipH="1">
              <a:off x="7450" y="10489"/>
              <a:ext cx="6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" name="AutoShape 64"/>
            <p:cNvCxnSpPr>
              <a:cxnSpLocks noChangeShapeType="1"/>
            </p:cNvCxnSpPr>
            <p:nvPr/>
          </p:nvCxnSpPr>
          <p:spPr bwMode="auto">
            <a:xfrm>
              <a:off x="7450" y="10489"/>
              <a:ext cx="0" cy="9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" name="Rectangle 65"/>
            <p:cNvSpPr>
              <a:spLocks noChangeArrowheads="1"/>
            </p:cNvSpPr>
            <p:nvPr/>
          </p:nvSpPr>
          <p:spPr bwMode="auto">
            <a:xfrm>
              <a:off x="6880" y="11539"/>
              <a:ext cx="154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Действие 1 </a:t>
              </a:r>
            </a:p>
          </p:txBody>
        </p:sp>
        <p:cxnSp>
          <p:nvCxnSpPr>
            <p:cNvPr id="29" name="AutoShape 66"/>
            <p:cNvCxnSpPr>
              <a:cxnSpLocks noChangeShapeType="1"/>
            </p:cNvCxnSpPr>
            <p:nvPr/>
          </p:nvCxnSpPr>
          <p:spPr bwMode="auto">
            <a:xfrm>
              <a:off x="7450" y="12034"/>
              <a:ext cx="0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" name="AutoShape 67"/>
            <p:cNvCxnSpPr>
              <a:cxnSpLocks noChangeShapeType="1"/>
            </p:cNvCxnSpPr>
            <p:nvPr/>
          </p:nvCxnSpPr>
          <p:spPr bwMode="auto">
            <a:xfrm>
              <a:off x="7450" y="12604"/>
              <a:ext cx="32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" name="AutoShape 68"/>
            <p:cNvCxnSpPr>
              <a:cxnSpLocks noChangeShapeType="1"/>
            </p:cNvCxnSpPr>
            <p:nvPr/>
          </p:nvCxnSpPr>
          <p:spPr bwMode="auto">
            <a:xfrm>
              <a:off x="9190" y="12604"/>
              <a:ext cx="0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69"/>
            <p:cNvCxnSpPr>
              <a:cxnSpLocks noChangeShapeType="1"/>
            </p:cNvCxnSpPr>
            <p:nvPr/>
          </p:nvCxnSpPr>
          <p:spPr bwMode="auto">
            <a:xfrm>
              <a:off x="9100" y="9499"/>
              <a:ext cx="15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3" name="Text Box 70"/>
            <p:cNvSpPr txBox="1">
              <a:spLocks noChangeArrowheads="1"/>
            </p:cNvSpPr>
            <p:nvPr/>
          </p:nvSpPr>
          <p:spPr bwMode="auto">
            <a:xfrm>
              <a:off x="10060" y="10024"/>
              <a:ext cx="67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</a:p>
          </p:txBody>
        </p:sp>
        <p:cxnSp>
          <p:nvCxnSpPr>
            <p:cNvPr id="34" name="AutoShape 71"/>
            <p:cNvCxnSpPr>
              <a:cxnSpLocks noChangeShapeType="1"/>
            </p:cNvCxnSpPr>
            <p:nvPr/>
          </p:nvCxnSpPr>
          <p:spPr bwMode="auto">
            <a:xfrm>
              <a:off x="10735" y="10489"/>
              <a:ext cx="0" cy="21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0108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Тема урока: «Разветвляющиеся алгоритмы».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познакомиться с  алгоритмической структурой ветвление;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полную и неполную формы команды ветвления;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научиться  изображать  разветвляющиеся алгоритмы в виде блок-схем.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0ACF5-4F45-4E9B-9B4C-0BC2A299435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Picture 2" descr="C:\Users\User_B\Desktop\Безымянны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571480"/>
            <a:ext cx="7786742" cy="500084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Примеры: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500174"/>
          <a:ext cx="8643998" cy="3803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960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Если ласточки летают низко, то будет дождь, иначе дождя не будет.</a:t>
                      </a:r>
                      <a:endParaRPr lang="ru-RU" sz="18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Если погода будет хорошая, то перед тем, как делать уроки, покатаюсь на лыжах.</a:t>
                      </a:r>
                    </a:p>
                  </a:txBody>
                  <a:tcPr/>
                </a:tc>
              </a:tr>
              <a:tr h="28435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C:\Users\User_B\Desktop\Безымянный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571744"/>
            <a:ext cx="414340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_B\AppData\Local\Microsoft\Windows\Temporary Internet Files\Content.Word\Безымянный.pn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643182"/>
            <a:ext cx="350046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0ACF5-4F45-4E9B-9B4C-0BC2A299435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28596" y="16430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Работа в группах.</a:t>
            </a:r>
            <a:b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571472" y="7143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Выражения, используемые в качестве условий.</a:t>
            </a: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71604" y="1928802"/>
          <a:ext cx="5834082" cy="357189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47272"/>
                <a:gridCol w="4586810"/>
              </a:tblGrid>
              <a:tr h="595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A &lt; 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A меньше 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5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A </a:t>
                      </a:r>
                      <a:r>
                        <a:rPr lang="en-US" sz="2800" dirty="0"/>
                        <a:t>&lt;=</a:t>
                      </a:r>
                      <a:r>
                        <a:rPr lang="ru-RU" sz="2800" dirty="0"/>
                        <a:t> 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A меньше или равно B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A = 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A равно 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A &gt; B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A больше 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A </a:t>
                      </a:r>
                      <a:r>
                        <a:rPr lang="en-US" sz="2800"/>
                        <a:t>&gt;=</a:t>
                      </a:r>
                      <a:r>
                        <a:rPr lang="ru-RU" sz="2800"/>
                        <a:t> B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A больше или равно 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A&lt;&gt;B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A не равно 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9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714356"/>
            <a:ext cx="2928958" cy="614719"/>
          </a:xfrm>
          <a:prstGeom prst="rect">
            <a:avLst/>
          </a:prstGeom>
          <a:noFill/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214778" y="500042"/>
            <a:ext cx="4929222" cy="4929222"/>
            <a:chOff x="3131" y="1256"/>
            <a:chExt cx="4906" cy="6011"/>
          </a:xfrm>
        </p:grpSpPr>
        <p:sp>
          <p:nvSpPr>
            <p:cNvPr id="7" name="Oval 22"/>
            <p:cNvSpPr>
              <a:spLocks noChangeArrowheads="1"/>
            </p:cNvSpPr>
            <p:nvPr/>
          </p:nvSpPr>
          <p:spPr bwMode="auto">
            <a:xfrm>
              <a:off x="4538" y="1256"/>
              <a:ext cx="1623" cy="58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начало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AutoShape 21"/>
            <p:cNvSpPr>
              <a:spLocks noChangeShapeType="1"/>
            </p:cNvSpPr>
            <p:nvPr/>
          </p:nvSpPr>
          <p:spPr bwMode="auto">
            <a:xfrm>
              <a:off x="5392" y="1842"/>
              <a:ext cx="0" cy="3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20"/>
            <p:cNvSpPr>
              <a:spLocks noChangeArrowheads="1"/>
            </p:cNvSpPr>
            <p:nvPr/>
          </p:nvSpPr>
          <p:spPr bwMode="auto">
            <a:xfrm>
              <a:off x="4411" y="2127"/>
              <a:ext cx="2026" cy="620"/>
            </a:xfrm>
            <a:prstGeom prst="parallelogram">
              <a:avLst>
                <a:gd name="adj" fmla="val 816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Ввод </a:t>
              </a:r>
              <a:r>
                <a:rPr lang="ru-RU" sz="16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х</a:t>
              </a:r>
              <a:endPara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0" name="AutoShape 19"/>
            <p:cNvSpPr>
              <a:spLocks noChangeShapeType="1"/>
            </p:cNvSpPr>
            <p:nvPr/>
          </p:nvSpPr>
          <p:spPr bwMode="auto">
            <a:xfrm>
              <a:off x="5392" y="2780"/>
              <a:ext cx="0" cy="3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AutoShape 18"/>
            <p:cNvSpPr>
              <a:spLocks noChangeArrowheads="1"/>
            </p:cNvSpPr>
            <p:nvPr/>
          </p:nvSpPr>
          <p:spPr bwMode="auto">
            <a:xfrm>
              <a:off x="4553" y="3173"/>
              <a:ext cx="1808" cy="95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Х</a:t>
              </a:r>
              <a:r>
                <a:rPr lang="en-US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&lt;0</a:t>
              </a:r>
            </a:p>
          </p:txBody>
        </p:sp>
        <p:sp>
          <p:nvSpPr>
            <p:cNvPr id="12" name="AutoShape 17"/>
            <p:cNvSpPr>
              <a:spLocks noChangeShapeType="1"/>
            </p:cNvSpPr>
            <p:nvPr/>
          </p:nvSpPr>
          <p:spPr bwMode="auto">
            <a:xfrm flipH="1">
              <a:off x="3935" y="3633"/>
              <a:ext cx="60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AutoShape 16"/>
            <p:cNvSpPr>
              <a:spLocks noChangeShapeType="1"/>
            </p:cNvSpPr>
            <p:nvPr/>
          </p:nvSpPr>
          <p:spPr bwMode="auto">
            <a:xfrm>
              <a:off x="6346" y="3633"/>
              <a:ext cx="78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15"/>
            <p:cNvSpPr>
              <a:spLocks noChangeShapeType="1"/>
            </p:cNvSpPr>
            <p:nvPr/>
          </p:nvSpPr>
          <p:spPr bwMode="auto">
            <a:xfrm>
              <a:off x="3935" y="3633"/>
              <a:ext cx="0" cy="7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14"/>
            <p:cNvSpPr>
              <a:spLocks noChangeShapeType="1"/>
            </p:cNvSpPr>
            <p:nvPr/>
          </p:nvSpPr>
          <p:spPr bwMode="auto">
            <a:xfrm>
              <a:off x="7133" y="3633"/>
              <a:ext cx="0" cy="7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131" y="4337"/>
              <a:ext cx="1876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У=8+Х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6161" y="4337"/>
              <a:ext cx="1876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У= 4Х+10</a:t>
              </a:r>
            </a:p>
          </p:txBody>
        </p:sp>
        <p:sp>
          <p:nvSpPr>
            <p:cNvPr id="18" name="AutoShape 11"/>
            <p:cNvSpPr>
              <a:spLocks noChangeShapeType="1"/>
            </p:cNvSpPr>
            <p:nvPr/>
          </p:nvSpPr>
          <p:spPr bwMode="auto">
            <a:xfrm>
              <a:off x="3935" y="4772"/>
              <a:ext cx="0" cy="3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10"/>
            <p:cNvSpPr>
              <a:spLocks noChangeShapeType="1"/>
            </p:cNvSpPr>
            <p:nvPr/>
          </p:nvSpPr>
          <p:spPr bwMode="auto">
            <a:xfrm>
              <a:off x="7133" y="4772"/>
              <a:ext cx="0" cy="3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9"/>
            <p:cNvSpPr>
              <a:spLocks noChangeShapeType="1"/>
            </p:cNvSpPr>
            <p:nvPr/>
          </p:nvSpPr>
          <p:spPr bwMode="auto">
            <a:xfrm>
              <a:off x="3935" y="5124"/>
              <a:ext cx="31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8"/>
            <p:cNvSpPr>
              <a:spLocks noChangeShapeType="1"/>
            </p:cNvSpPr>
            <p:nvPr/>
          </p:nvSpPr>
          <p:spPr bwMode="auto">
            <a:xfrm>
              <a:off x="5392" y="5124"/>
              <a:ext cx="0" cy="5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7"/>
            <p:cNvSpPr>
              <a:spLocks noChangeArrowheads="1"/>
            </p:cNvSpPr>
            <p:nvPr/>
          </p:nvSpPr>
          <p:spPr bwMode="auto">
            <a:xfrm>
              <a:off x="4286" y="5643"/>
              <a:ext cx="2193" cy="687"/>
            </a:xfrm>
            <a:prstGeom prst="parallelogram">
              <a:avLst>
                <a:gd name="adj" fmla="val 7980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Вывод у</a:t>
              </a:r>
            </a:p>
          </p:txBody>
        </p:sp>
        <p:sp>
          <p:nvSpPr>
            <p:cNvPr id="23" name="AutoShape 6"/>
            <p:cNvSpPr>
              <a:spLocks noChangeShapeType="1"/>
            </p:cNvSpPr>
            <p:nvPr/>
          </p:nvSpPr>
          <p:spPr bwMode="auto">
            <a:xfrm>
              <a:off x="5392" y="6330"/>
              <a:ext cx="0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4453" y="6748"/>
              <a:ext cx="1825" cy="5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конец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4126" y="2998"/>
              <a:ext cx="603" cy="50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да</a:t>
              </a:r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6580" y="2981"/>
              <a:ext cx="670" cy="50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нет</a:t>
              </a:r>
            </a:p>
          </p:txBody>
        </p:sp>
      </p:grp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71472" y="1428736"/>
          <a:ext cx="2643206" cy="857232"/>
        </p:xfrm>
        <a:graphic>
          <a:graphicData uri="http://schemas.openxmlformats.org/drawingml/2006/table">
            <a:tbl>
              <a:tblPr/>
              <a:tblGrid>
                <a:gridCol w="300496"/>
                <a:gridCol w="688518"/>
                <a:gridCol w="827582"/>
                <a:gridCol w="826610"/>
              </a:tblGrid>
              <a:tr h="42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785786" y="2643182"/>
            <a:ext cx="2214578" cy="34290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Program zadacha1;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x,y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 integer;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begin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writeln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(‘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Введите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x:’);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readln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(x);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if x&lt;0 then y:= 8+x;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else y:= 4*x+10;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writeln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(‘y= ’,y 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end.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1538" y="18573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30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5918" y="185736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6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71736" y="192880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10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0ACF5-4F45-4E9B-9B4C-0BC2A299435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42938"/>
            <a:ext cx="8229600" cy="1071562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Вычислите алгоритм разветвленной структуры, представленной в виде блок-схемы, при заданном входном потоке исходных данных: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428596" y="1428736"/>
            <a:ext cx="3571900" cy="5143581"/>
            <a:chOff x="390" y="1245"/>
            <a:chExt cx="4335" cy="6404"/>
          </a:xfrm>
        </p:grpSpPr>
        <p:sp>
          <p:nvSpPr>
            <p:cNvPr id="30723" name="Oval 3"/>
            <p:cNvSpPr>
              <a:spLocks noChangeArrowheads="1"/>
            </p:cNvSpPr>
            <p:nvPr/>
          </p:nvSpPr>
          <p:spPr bwMode="auto">
            <a:xfrm>
              <a:off x="1830" y="1245"/>
              <a:ext cx="1380" cy="4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начало</a:t>
              </a:r>
            </a:p>
          </p:txBody>
        </p:sp>
        <p:cxnSp>
          <p:nvCxnSpPr>
            <p:cNvPr id="30724" name="AutoShape 4"/>
            <p:cNvCxnSpPr>
              <a:cxnSpLocks noChangeShapeType="1"/>
            </p:cNvCxnSpPr>
            <p:nvPr/>
          </p:nvCxnSpPr>
          <p:spPr bwMode="auto">
            <a:xfrm>
              <a:off x="2520" y="1725"/>
              <a:ext cx="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25" name="AutoShape 5"/>
            <p:cNvSpPr>
              <a:spLocks noChangeArrowheads="1"/>
            </p:cNvSpPr>
            <p:nvPr/>
          </p:nvSpPr>
          <p:spPr bwMode="auto">
            <a:xfrm>
              <a:off x="1691" y="2045"/>
              <a:ext cx="1669" cy="48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Ввод а</a:t>
              </a:r>
            </a:p>
          </p:txBody>
        </p:sp>
        <p:cxnSp>
          <p:nvCxnSpPr>
            <p:cNvPr id="30726" name="AutoShape 6"/>
            <p:cNvCxnSpPr>
              <a:cxnSpLocks noChangeShapeType="1"/>
            </p:cNvCxnSpPr>
            <p:nvPr/>
          </p:nvCxnSpPr>
          <p:spPr bwMode="auto">
            <a:xfrm>
              <a:off x="2520" y="2550"/>
              <a:ext cx="0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1755" y="2925"/>
              <a:ext cx="145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*2</a:t>
              </a:r>
            </a:p>
          </p:txBody>
        </p:sp>
        <p:cxnSp>
          <p:nvCxnSpPr>
            <p:cNvPr id="30728" name="AutoShape 8"/>
            <p:cNvCxnSpPr>
              <a:cxnSpLocks noChangeShapeType="1"/>
            </p:cNvCxnSpPr>
            <p:nvPr/>
          </p:nvCxnSpPr>
          <p:spPr bwMode="auto">
            <a:xfrm>
              <a:off x="2520" y="3390"/>
              <a:ext cx="0" cy="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29" name="AutoShape 9"/>
            <p:cNvSpPr>
              <a:spLocks noChangeArrowheads="1"/>
            </p:cNvSpPr>
            <p:nvPr/>
          </p:nvSpPr>
          <p:spPr bwMode="auto">
            <a:xfrm>
              <a:off x="1650" y="3690"/>
              <a:ext cx="1680" cy="1065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&lt;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cxnSp>
          <p:nvCxnSpPr>
            <p:cNvPr id="30730" name="AutoShape 10"/>
            <p:cNvCxnSpPr>
              <a:cxnSpLocks noChangeShapeType="1"/>
            </p:cNvCxnSpPr>
            <p:nvPr/>
          </p:nvCxnSpPr>
          <p:spPr bwMode="auto">
            <a:xfrm flipH="1" flipV="1">
              <a:off x="1095" y="4215"/>
              <a:ext cx="555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31" name="AutoShape 11"/>
            <p:cNvCxnSpPr>
              <a:cxnSpLocks noChangeShapeType="1"/>
            </p:cNvCxnSpPr>
            <p:nvPr/>
          </p:nvCxnSpPr>
          <p:spPr bwMode="auto">
            <a:xfrm>
              <a:off x="3330" y="4230"/>
              <a:ext cx="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32" name="AutoShape 12"/>
            <p:cNvCxnSpPr>
              <a:cxnSpLocks noChangeShapeType="1"/>
            </p:cNvCxnSpPr>
            <p:nvPr/>
          </p:nvCxnSpPr>
          <p:spPr bwMode="auto">
            <a:xfrm>
              <a:off x="1095" y="4215"/>
              <a:ext cx="0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33" name="AutoShape 13"/>
            <p:cNvCxnSpPr>
              <a:cxnSpLocks noChangeShapeType="1"/>
            </p:cNvCxnSpPr>
            <p:nvPr/>
          </p:nvCxnSpPr>
          <p:spPr bwMode="auto">
            <a:xfrm>
              <a:off x="3930" y="4230"/>
              <a:ext cx="0" cy="7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390" y="5010"/>
              <a:ext cx="153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Х=Х-5</a:t>
              </a:r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3210" y="5010"/>
              <a:ext cx="151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Х=Х+6</a:t>
              </a:r>
            </a:p>
          </p:txBody>
        </p:sp>
        <p:cxnSp>
          <p:nvCxnSpPr>
            <p:cNvPr id="30736" name="AutoShape 16"/>
            <p:cNvCxnSpPr>
              <a:cxnSpLocks noChangeShapeType="1"/>
            </p:cNvCxnSpPr>
            <p:nvPr/>
          </p:nvCxnSpPr>
          <p:spPr bwMode="auto">
            <a:xfrm>
              <a:off x="1095" y="5475"/>
              <a:ext cx="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37" name="AutoShape 17"/>
            <p:cNvCxnSpPr>
              <a:cxnSpLocks noChangeShapeType="1"/>
            </p:cNvCxnSpPr>
            <p:nvPr/>
          </p:nvCxnSpPr>
          <p:spPr bwMode="auto">
            <a:xfrm>
              <a:off x="3930" y="5475"/>
              <a:ext cx="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38" name="AutoShape 18"/>
            <p:cNvCxnSpPr>
              <a:cxnSpLocks noChangeShapeType="1"/>
            </p:cNvCxnSpPr>
            <p:nvPr/>
          </p:nvCxnSpPr>
          <p:spPr bwMode="auto">
            <a:xfrm>
              <a:off x="1095" y="5910"/>
              <a:ext cx="28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39" name="AutoShape 19"/>
            <p:cNvCxnSpPr>
              <a:cxnSpLocks noChangeShapeType="1"/>
            </p:cNvCxnSpPr>
            <p:nvPr/>
          </p:nvCxnSpPr>
          <p:spPr bwMode="auto">
            <a:xfrm>
              <a:off x="2520" y="5910"/>
              <a:ext cx="0" cy="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40" name="AutoShape 20"/>
            <p:cNvSpPr>
              <a:spLocks noChangeArrowheads="1"/>
            </p:cNvSpPr>
            <p:nvPr/>
          </p:nvSpPr>
          <p:spPr bwMode="auto">
            <a:xfrm>
              <a:off x="1545" y="6420"/>
              <a:ext cx="1860" cy="39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Вывод </a:t>
              </a: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741" name="AutoShape 21"/>
            <p:cNvCxnSpPr>
              <a:cxnSpLocks noChangeShapeType="1"/>
            </p:cNvCxnSpPr>
            <p:nvPr/>
          </p:nvCxnSpPr>
          <p:spPr bwMode="auto">
            <a:xfrm>
              <a:off x="2520" y="6810"/>
              <a:ext cx="0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42" name="Oval 22"/>
            <p:cNvSpPr>
              <a:spLocks noChangeArrowheads="1"/>
            </p:cNvSpPr>
            <p:nvPr/>
          </p:nvSpPr>
          <p:spPr bwMode="auto">
            <a:xfrm>
              <a:off x="1650" y="7095"/>
              <a:ext cx="1560" cy="5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1095" y="3765"/>
              <a:ext cx="735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</a:p>
          </p:txBody>
        </p:sp>
        <p:sp>
          <p:nvSpPr>
            <p:cNvPr id="30744" name="Text Box 24"/>
            <p:cNvSpPr txBox="1">
              <a:spLocks noChangeArrowheads="1"/>
            </p:cNvSpPr>
            <p:nvPr/>
          </p:nvSpPr>
          <p:spPr bwMode="auto">
            <a:xfrm>
              <a:off x="3330" y="3690"/>
              <a:ext cx="795" cy="4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</a:p>
          </p:txBody>
        </p:sp>
      </p:grp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4929190" y="2214554"/>
          <a:ext cx="3429023" cy="857256"/>
        </p:xfrm>
        <a:graphic>
          <a:graphicData uri="http://schemas.openxmlformats.org/drawingml/2006/table">
            <a:tbl>
              <a:tblPr/>
              <a:tblGrid>
                <a:gridCol w="597171"/>
                <a:gridCol w="597171"/>
                <a:gridCol w="445261"/>
                <a:gridCol w="597171"/>
                <a:gridCol w="595078"/>
                <a:gridCol w="597171"/>
              </a:tblGrid>
              <a:tr h="428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572132" y="264318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3636" y="264318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15140" y="264318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5206" y="264318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86710" y="264318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11FD7-1D80-4138-A747-2EF6E2EF454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500034" y="157161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Работа в парах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0" grpId="0"/>
      <p:bldP spid="32" grpId="0"/>
      <p:bldP spid="34" grpId="0"/>
      <p:bldP spid="3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357158" y="357166"/>
            <a:ext cx="6500858" cy="6215106"/>
            <a:chOff x="1485" y="570"/>
            <a:chExt cx="8880" cy="9330"/>
          </a:xfrm>
        </p:grpSpPr>
        <p:sp>
          <p:nvSpPr>
            <p:cNvPr id="32771" name="Oval 3"/>
            <p:cNvSpPr>
              <a:spLocks noChangeArrowheads="1"/>
            </p:cNvSpPr>
            <p:nvPr/>
          </p:nvSpPr>
          <p:spPr bwMode="auto">
            <a:xfrm>
              <a:off x="4800" y="570"/>
              <a:ext cx="1995" cy="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начало</a:t>
              </a:r>
            </a:p>
          </p:txBody>
        </p:sp>
        <p:cxnSp>
          <p:nvCxnSpPr>
            <p:cNvPr id="32772" name="AutoShape 4"/>
            <p:cNvCxnSpPr>
              <a:cxnSpLocks noChangeShapeType="1"/>
            </p:cNvCxnSpPr>
            <p:nvPr/>
          </p:nvCxnSpPr>
          <p:spPr bwMode="auto">
            <a:xfrm>
              <a:off x="5820" y="1020"/>
              <a:ext cx="15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773" name="AutoShape 5"/>
            <p:cNvSpPr>
              <a:spLocks noChangeArrowheads="1"/>
            </p:cNvSpPr>
            <p:nvPr/>
          </p:nvSpPr>
          <p:spPr bwMode="auto">
            <a:xfrm>
              <a:off x="4800" y="1425"/>
              <a:ext cx="2115" cy="42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Ввод Х</a:t>
              </a: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4875" y="2310"/>
              <a:ext cx="1830" cy="5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Х=Х/4</a:t>
              </a:r>
            </a:p>
          </p:txBody>
        </p:sp>
        <p:cxnSp>
          <p:nvCxnSpPr>
            <p:cNvPr id="32775" name="AutoShape 7"/>
            <p:cNvCxnSpPr>
              <a:cxnSpLocks noChangeShapeType="1"/>
            </p:cNvCxnSpPr>
            <p:nvPr/>
          </p:nvCxnSpPr>
          <p:spPr bwMode="auto">
            <a:xfrm>
              <a:off x="5835" y="1845"/>
              <a:ext cx="0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776" name="AutoShape 8"/>
            <p:cNvCxnSpPr>
              <a:cxnSpLocks noChangeShapeType="1"/>
            </p:cNvCxnSpPr>
            <p:nvPr/>
          </p:nvCxnSpPr>
          <p:spPr bwMode="auto">
            <a:xfrm>
              <a:off x="5820" y="2835"/>
              <a:ext cx="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777" name="AutoShape 9"/>
            <p:cNvSpPr>
              <a:spLocks noChangeArrowheads="1"/>
            </p:cNvSpPr>
            <p:nvPr/>
          </p:nvSpPr>
          <p:spPr bwMode="auto">
            <a:xfrm>
              <a:off x="4875" y="3270"/>
              <a:ext cx="1920" cy="975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≥15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778" name="AutoShape 10"/>
            <p:cNvCxnSpPr>
              <a:cxnSpLocks noChangeShapeType="1"/>
            </p:cNvCxnSpPr>
            <p:nvPr/>
          </p:nvCxnSpPr>
          <p:spPr bwMode="auto">
            <a:xfrm flipH="1">
              <a:off x="3750" y="3765"/>
              <a:ext cx="1125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779" name="AutoShape 11"/>
            <p:cNvCxnSpPr>
              <a:cxnSpLocks noChangeShapeType="1"/>
            </p:cNvCxnSpPr>
            <p:nvPr/>
          </p:nvCxnSpPr>
          <p:spPr bwMode="auto">
            <a:xfrm flipH="1">
              <a:off x="6795" y="3720"/>
              <a:ext cx="1125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3990" y="3270"/>
              <a:ext cx="810" cy="4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7065" y="3375"/>
              <a:ext cx="855" cy="34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</a:p>
          </p:txBody>
        </p:sp>
        <p:cxnSp>
          <p:nvCxnSpPr>
            <p:cNvPr id="32782" name="AutoShape 14"/>
            <p:cNvCxnSpPr>
              <a:cxnSpLocks noChangeShapeType="1"/>
            </p:cNvCxnSpPr>
            <p:nvPr/>
          </p:nvCxnSpPr>
          <p:spPr bwMode="auto">
            <a:xfrm>
              <a:off x="3750" y="3810"/>
              <a:ext cx="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783" name="AutoShape 15"/>
            <p:cNvCxnSpPr>
              <a:cxnSpLocks noChangeShapeType="1"/>
            </p:cNvCxnSpPr>
            <p:nvPr/>
          </p:nvCxnSpPr>
          <p:spPr bwMode="auto">
            <a:xfrm>
              <a:off x="7920" y="3720"/>
              <a:ext cx="0" cy="8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2925" y="4560"/>
              <a:ext cx="165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Х=Х+12</a:t>
              </a:r>
            </a:p>
          </p:txBody>
        </p:sp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7185" y="4560"/>
              <a:ext cx="1515" cy="5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Х=Х+6</a:t>
              </a:r>
            </a:p>
          </p:txBody>
        </p:sp>
        <p:cxnSp>
          <p:nvCxnSpPr>
            <p:cNvPr id="32786" name="AutoShape 18"/>
            <p:cNvCxnSpPr>
              <a:cxnSpLocks noChangeShapeType="1"/>
            </p:cNvCxnSpPr>
            <p:nvPr/>
          </p:nvCxnSpPr>
          <p:spPr bwMode="auto">
            <a:xfrm>
              <a:off x="3750" y="5085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787" name="AutoShape 19"/>
            <p:cNvCxnSpPr>
              <a:cxnSpLocks noChangeShapeType="1"/>
            </p:cNvCxnSpPr>
            <p:nvPr/>
          </p:nvCxnSpPr>
          <p:spPr bwMode="auto">
            <a:xfrm>
              <a:off x="7920" y="5085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788" name="AutoShape 20"/>
            <p:cNvSpPr>
              <a:spLocks noChangeArrowheads="1"/>
            </p:cNvSpPr>
            <p:nvPr/>
          </p:nvSpPr>
          <p:spPr bwMode="auto">
            <a:xfrm>
              <a:off x="2940" y="5475"/>
              <a:ext cx="1635" cy="99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&gt;20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789" name="AutoShape 21"/>
            <p:cNvSpPr>
              <a:spLocks noChangeArrowheads="1"/>
            </p:cNvSpPr>
            <p:nvPr/>
          </p:nvSpPr>
          <p:spPr bwMode="auto">
            <a:xfrm>
              <a:off x="7065" y="5475"/>
              <a:ext cx="1635" cy="99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≥10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790" name="AutoShape 22"/>
            <p:cNvCxnSpPr>
              <a:cxnSpLocks noChangeShapeType="1"/>
            </p:cNvCxnSpPr>
            <p:nvPr/>
          </p:nvCxnSpPr>
          <p:spPr bwMode="auto">
            <a:xfrm flipH="1" flipV="1">
              <a:off x="2250" y="5955"/>
              <a:ext cx="690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791" name="AutoShape 23"/>
            <p:cNvCxnSpPr>
              <a:cxnSpLocks noChangeShapeType="1"/>
            </p:cNvCxnSpPr>
            <p:nvPr/>
          </p:nvCxnSpPr>
          <p:spPr bwMode="auto">
            <a:xfrm>
              <a:off x="4575" y="5970"/>
              <a:ext cx="5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792" name="AutoShape 24"/>
            <p:cNvCxnSpPr>
              <a:cxnSpLocks noChangeShapeType="1"/>
            </p:cNvCxnSpPr>
            <p:nvPr/>
          </p:nvCxnSpPr>
          <p:spPr bwMode="auto">
            <a:xfrm flipH="1">
              <a:off x="6390" y="5970"/>
              <a:ext cx="6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793" name="AutoShape 25"/>
            <p:cNvCxnSpPr>
              <a:cxnSpLocks noChangeShapeType="1"/>
            </p:cNvCxnSpPr>
            <p:nvPr/>
          </p:nvCxnSpPr>
          <p:spPr bwMode="auto">
            <a:xfrm>
              <a:off x="8700" y="5970"/>
              <a:ext cx="85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2794" name="Text Box 26"/>
            <p:cNvSpPr txBox="1">
              <a:spLocks noChangeArrowheads="1"/>
            </p:cNvSpPr>
            <p:nvPr/>
          </p:nvSpPr>
          <p:spPr bwMode="auto">
            <a:xfrm>
              <a:off x="2250" y="5460"/>
              <a:ext cx="69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</a:p>
          </p:txBody>
        </p:sp>
        <p:sp>
          <p:nvSpPr>
            <p:cNvPr id="32795" name="Text Box 27"/>
            <p:cNvSpPr txBox="1">
              <a:spLocks noChangeArrowheads="1"/>
            </p:cNvSpPr>
            <p:nvPr/>
          </p:nvSpPr>
          <p:spPr bwMode="auto">
            <a:xfrm>
              <a:off x="6390" y="5460"/>
              <a:ext cx="675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</a:p>
          </p:txBody>
        </p:sp>
        <p:sp>
          <p:nvSpPr>
            <p:cNvPr id="32796" name="Text Box 28"/>
            <p:cNvSpPr txBox="1">
              <a:spLocks noChangeArrowheads="1"/>
            </p:cNvSpPr>
            <p:nvPr/>
          </p:nvSpPr>
          <p:spPr bwMode="auto">
            <a:xfrm>
              <a:off x="4575" y="5610"/>
              <a:ext cx="855" cy="34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</a:p>
          </p:txBody>
        </p:sp>
        <p:sp>
          <p:nvSpPr>
            <p:cNvPr id="32797" name="Text Box 29"/>
            <p:cNvSpPr txBox="1">
              <a:spLocks noChangeArrowheads="1"/>
            </p:cNvSpPr>
            <p:nvPr/>
          </p:nvSpPr>
          <p:spPr bwMode="auto">
            <a:xfrm>
              <a:off x="8700" y="5475"/>
              <a:ext cx="855" cy="34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</a:p>
          </p:txBody>
        </p:sp>
        <p:cxnSp>
          <p:nvCxnSpPr>
            <p:cNvPr id="32798" name="AutoShape 30"/>
            <p:cNvCxnSpPr>
              <a:cxnSpLocks noChangeShapeType="1"/>
            </p:cNvCxnSpPr>
            <p:nvPr/>
          </p:nvCxnSpPr>
          <p:spPr bwMode="auto">
            <a:xfrm>
              <a:off x="2250" y="5970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799" name="AutoShape 31"/>
            <p:cNvCxnSpPr>
              <a:cxnSpLocks noChangeShapeType="1"/>
            </p:cNvCxnSpPr>
            <p:nvPr/>
          </p:nvCxnSpPr>
          <p:spPr bwMode="auto">
            <a:xfrm>
              <a:off x="5115" y="5971"/>
              <a:ext cx="0" cy="4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800" name="AutoShape 32"/>
            <p:cNvCxnSpPr>
              <a:cxnSpLocks noChangeShapeType="1"/>
            </p:cNvCxnSpPr>
            <p:nvPr/>
          </p:nvCxnSpPr>
          <p:spPr bwMode="auto">
            <a:xfrm>
              <a:off x="6390" y="5970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801" name="AutoShape 33"/>
            <p:cNvCxnSpPr>
              <a:cxnSpLocks noChangeShapeType="1"/>
            </p:cNvCxnSpPr>
            <p:nvPr/>
          </p:nvCxnSpPr>
          <p:spPr bwMode="auto">
            <a:xfrm>
              <a:off x="9555" y="5971"/>
              <a:ext cx="0" cy="4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802" name="Rectangle 34"/>
            <p:cNvSpPr>
              <a:spLocks noChangeArrowheads="1"/>
            </p:cNvSpPr>
            <p:nvPr/>
          </p:nvSpPr>
          <p:spPr bwMode="auto">
            <a:xfrm>
              <a:off x="1485" y="6465"/>
              <a:ext cx="15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Х=Х*5</a:t>
              </a:r>
            </a:p>
          </p:txBody>
        </p:sp>
        <p:sp>
          <p:nvSpPr>
            <p:cNvPr id="32803" name="Rectangle 35"/>
            <p:cNvSpPr>
              <a:spLocks noChangeArrowheads="1"/>
            </p:cNvSpPr>
            <p:nvPr/>
          </p:nvSpPr>
          <p:spPr bwMode="auto">
            <a:xfrm>
              <a:off x="4275" y="6465"/>
              <a:ext cx="141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Х=Х*3</a:t>
              </a:r>
            </a:p>
          </p:txBody>
        </p:sp>
        <p:sp>
          <p:nvSpPr>
            <p:cNvPr id="32804" name="Rectangle 36"/>
            <p:cNvSpPr>
              <a:spLocks noChangeArrowheads="1"/>
            </p:cNvSpPr>
            <p:nvPr/>
          </p:nvSpPr>
          <p:spPr bwMode="auto">
            <a:xfrm>
              <a:off x="5970" y="6465"/>
              <a:ext cx="1365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Х=Х*11</a:t>
              </a:r>
            </a:p>
          </p:txBody>
        </p:sp>
        <p:sp>
          <p:nvSpPr>
            <p:cNvPr id="32805" name="Rectangle 37"/>
            <p:cNvSpPr>
              <a:spLocks noChangeArrowheads="1"/>
            </p:cNvSpPr>
            <p:nvPr/>
          </p:nvSpPr>
          <p:spPr bwMode="auto">
            <a:xfrm>
              <a:off x="8700" y="6465"/>
              <a:ext cx="166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Х=Х*4</a:t>
              </a:r>
            </a:p>
          </p:txBody>
        </p:sp>
        <p:cxnSp>
          <p:nvCxnSpPr>
            <p:cNvPr id="32806" name="AutoShape 38"/>
            <p:cNvCxnSpPr>
              <a:cxnSpLocks noChangeShapeType="1"/>
            </p:cNvCxnSpPr>
            <p:nvPr/>
          </p:nvCxnSpPr>
          <p:spPr bwMode="auto">
            <a:xfrm>
              <a:off x="2250" y="684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807" name="AutoShape 39"/>
            <p:cNvCxnSpPr>
              <a:cxnSpLocks noChangeShapeType="1"/>
            </p:cNvCxnSpPr>
            <p:nvPr/>
          </p:nvCxnSpPr>
          <p:spPr bwMode="auto">
            <a:xfrm>
              <a:off x="5115" y="6915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808" name="AutoShape 40"/>
            <p:cNvCxnSpPr>
              <a:cxnSpLocks noChangeShapeType="1"/>
            </p:cNvCxnSpPr>
            <p:nvPr/>
          </p:nvCxnSpPr>
          <p:spPr bwMode="auto">
            <a:xfrm>
              <a:off x="6390" y="6915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809" name="AutoShape 41"/>
            <p:cNvCxnSpPr>
              <a:cxnSpLocks noChangeShapeType="1"/>
            </p:cNvCxnSpPr>
            <p:nvPr/>
          </p:nvCxnSpPr>
          <p:spPr bwMode="auto">
            <a:xfrm>
              <a:off x="9555" y="684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810" name="Rectangle 42"/>
            <p:cNvSpPr>
              <a:spLocks noChangeArrowheads="1"/>
            </p:cNvSpPr>
            <p:nvPr/>
          </p:nvSpPr>
          <p:spPr bwMode="auto">
            <a:xfrm>
              <a:off x="1485" y="7305"/>
              <a:ext cx="15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Х=Х-25</a:t>
              </a:r>
            </a:p>
          </p:txBody>
        </p:sp>
        <p:sp>
          <p:nvSpPr>
            <p:cNvPr id="32811" name="Rectangle 43"/>
            <p:cNvSpPr>
              <a:spLocks noChangeArrowheads="1"/>
            </p:cNvSpPr>
            <p:nvPr/>
          </p:nvSpPr>
          <p:spPr bwMode="auto">
            <a:xfrm>
              <a:off x="4245" y="7305"/>
              <a:ext cx="15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Х=Х+13</a:t>
              </a:r>
            </a:p>
          </p:txBody>
        </p:sp>
        <p:sp>
          <p:nvSpPr>
            <p:cNvPr id="32812" name="Rectangle 44"/>
            <p:cNvSpPr>
              <a:spLocks noChangeArrowheads="1"/>
            </p:cNvSpPr>
            <p:nvPr/>
          </p:nvSpPr>
          <p:spPr bwMode="auto">
            <a:xfrm>
              <a:off x="5970" y="7305"/>
              <a:ext cx="136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Х=Х+24</a:t>
              </a:r>
            </a:p>
          </p:txBody>
        </p:sp>
        <p:sp>
          <p:nvSpPr>
            <p:cNvPr id="32813" name="Rectangle 45"/>
            <p:cNvSpPr>
              <a:spLocks noChangeArrowheads="1"/>
            </p:cNvSpPr>
            <p:nvPr/>
          </p:nvSpPr>
          <p:spPr bwMode="auto">
            <a:xfrm>
              <a:off x="8790" y="7230"/>
              <a:ext cx="15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Х=Х-8</a:t>
              </a:r>
            </a:p>
          </p:txBody>
        </p:sp>
        <p:cxnSp>
          <p:nvCxnSpPr>
            <p:cNvPr id="32814" name="AutoShape 46"/>
            <p:cNvCxnSpPr>
              <a:cxnSpLocks noChangeShapeType="1"/>
            </p:cNvCxnSpPr>
            <p:nvPr/>
          </p:nvCxnSpPr>
          <p:spPr bwMode="auto">
            <a:xfrm>
              <a:off x="2250" y="7680"/>
              <a:ext cx="0" cy="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15" name="AutoShape 47"/>
            <p:cNvCxnSpPr>
              <a:cxnSpLocks noChangeShapeType="1"/>
            </p:cNvCxnSpPr>
            <p:nvPr/>
          </p:nvCxnSpPr>
          <p:spPr bwMode="auto">
            <a:xfrm>
              <a:off x="5115" y="7680"/>
              <a:ext cx="0" cy="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16" name="AutoShape 48"/>
            <p:cNvCxnSpPr>
              <a:cxnSpLocks noChangeShapeType="1"/>
            </p:cNvCxnSpPr>
            <p:nvPr/>
          </p:nvCxnSpPr>
          <p:spPr bwMode="auto">
            <a:xfrm>
              <a:off x="6390" y="7680"/>
              <a:ext cx="0" cy="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17" name="AutoShape 49"/>
            <p:cNvCxnSpPr>
              <a:cxnSpLocks noChangeShapeType="1"/>
            </p:cNvCxnSpPr>
            <p:nvPr/>
          </p:nvCxnSpPr>
          <p:spPr bwMode="auto">
            <a:xfrm>
              <a:off x="9555" y="7605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18" name="AutoShape 50"/>
            <p:cNvCxnSpPr>
              <a:cxnSpLocks noChangeShapeType="1"/>
            </p:cNvCxnSpPr>
            <p:nvPr/>
          </p:nvCxnSpPr>
          <p:spPr bwMode="auto">
            <a:xfrm>
              <a:off x="2250" y="7935"/>
              <a:ext cx="28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19" name="AutoShape 51"/>
            <p:cNvCxnSpPr>
              <a:cxnSpLocks noChangeShapeType="1"/>
            </p:cNvCxnSpPr>
            <p:nvPr/>
          </p:nvCxnSpPr>
          <p:spPr bwMode="auto">
            <a:xfrm>
              <a:off x="6390" y="7935"/>
              <a:ext cx="3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20" name="AutoShape 52"/>
            <p:cNvCxnSpPr>
              <a:cxnSpLocks noChangeShapeType="1"/>
            </p:cNvCxnSpPr>
            <p:nvPr/>
          </p:nvCxnSpPr>
          <p:spPr bwMode="auto">
            <a:xfrm>
              <a:off x="3750" y="7935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821" name="AutoShape 53"/>
            <p:cNvCxnSpPr>
              <a:cxnSpLocks noChangeShapeType="1"/>
            </p:cNvCxnSpPr>
            <p:nvPr/>
          </p:nvCxnSpPr>
          <p:spPr bwMode="auto">
            <a:xfrm>
              <a:off x="7920" y="7935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822" name="AutoShape 54"/>
            <p:cNvCxnSpPr>
              <a:cxnSpLocks noChangeShapeType="1"/>
            </p:cNvCxnSpPr>
            <p:nvPr/>
          </p:nvCxnSpPr>
          <p:spPr bwMode="auto">
            <a:xfrm>
              <a:off x="3750" y="8250"/>
              <a:ext cx="41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23" name="AutoShape 55"/>
            <p:cNvCxnSpPr>
              <a:cxnSpLocks noChangeShapeType="1"/>
            </p:cNvCxnSpPr>
            <p:nvPr/>
          </p:nvCxnSpPr>
          <p:spPr bwMode="auto">
            <a:xfrm>
              <a:off x="5835" y="825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824" name="AutoShape 56"/>
            <p:cNvSpPr>
              <a:spLocks noChangeArrowheads="1"/>
            </p:cNvSpPr>
            <p:nvPr/>
          </p:nvSpPr>
          <p:spPr bwMode="auto">
            <a:xfrm>
              <a:off x="4800" y="8640"/>
              <a:ext cx="1965" cy="42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Вывод х</a:t>
              </a:r>
            </a:p>
          </p:txBody>
        </p:sp>
        <p:cxnSp>
          <p:nvCxnSpPr>
            <p:cNvPr id="32825" name="AutoShape 57"/>
            <p:cNvCxnSpPr>
              <a:cxnSpLocks noChangeShapeType="1"/>
            </p:cNvCxnSpPr>
            <p:nvPr/>
          </p:nvCxnSpPr>
          <p:spPr bwMode="auto">
            <a:xfrm>
              <a:off x="5820" y="9060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826" name="Oval 58"/>
            <p:cNvSpPr>
              <a:spLocks noChangeArrowheads="1"/>
            </p:cNvSpPr>
            <p:nvPr/>
          </p:nvSpPr>
          <p:spPr bwMode="auto">
            <a:xfrm>
              <a:off x="4995" y="9375"/>
              <a:ext cx="1635" cy="5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</a:p>
          </p:txBody>
        </p:sp>
      </p:grpSp>
      <p:graphicFrame>
        <p:nvGraphicFramePr>
          <p:cNvPr id="61" name="Таблица 60"/>
          <p:cNvGraphicFramePr>
            <a:graphicFrameLocks noGrp="1"/>
          </p:cNvGraphicFramePr>
          <p:nvPr/>
        </p:nvGraphicFramePr>
        <p:xfrm>
          <a:off x="5429256" y="1643050"/>
          <a:ext cx="3164210" cy="785818"/>
        </p:xfrm>
        <a:graphic>
          <a:graphicData uri="http://schemas.openxmlformats.org/drawingml/2006/table">
            <a:tbl>
              <a:tblPr/>
              <a:tblGrid>
                <a:gridCol w="1182607"/>
                <a:gridCol w="883468"/>
                <a:gridCol w="1098135"/>
              </a:tblGrid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Ввод  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Вывод  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715140" y="20002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00958" y="200024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410</Words>
  <Application>Microsoft Office PowerPoint</Application>
  <PresentationFormat>Экран (4:3)</PresentationFormat>
  <Paragraphs>173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Найдите ошибки в предложенной блок-схеме: </vt:lpstr>
      <vt:lpstr>Слайд 4</vt:lpstr>
      <vt:lpstr>Тема урока: «Разветвляющиеся алгоритмы». </vt:lpstr>
      <vt:lpstr>Примеры:</vt:lpstr>
      <vt:lpstr>Слайд 7</vt:lpstr>
      <vt:lpstr>Вычислите алгоритм разветвленной структуры, представленной в виде блок-схемы, при заданном входном потоке исходных данных: </vt:lpstr>
      <vt:lpstr>Слайд 9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информатики в 9 «б»  классе</dc:title>
  <dc:creator>User_B</dc:creator>
  <cp:lastModifiedBy>revaz</cp:lastModifiedBy>
  <cp:revision>60</cp:revision>
  <dcterms:created xsi:type="dcterms:W3CDTF">2013-01-12T08:22:06Z</dcterms:created>
  <dcterms:modified xsi:type="dcterms:W3CDTF">2013-04-11T13:29:27Z</dcterms:modified>
</cp:coreProperties>
</file>