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9" r:id="rId2"/>
    <p:sldId id="336" r:id="rId3"/>
    <p:sldId id="260" r:id="rId4"/>
    <p:sldId id="264" r:id="rId5"/>
    <p:sldId id="265" r:id="rId6"/>
    <p:sldId id="327" r:id="rId7"/>
    <p:sldId id="328" r:id="rId8"/>
    <p:sldId id="329" r:id="rId9"/>
    <p:sldId id="332" r:id="rId10"/>
    <p:sldId id="316" r:id="rId11"/>
    <p:sldId id="300" r:id="rId12"/>
    <p:sldId id="269" r:id="rId13"/>
    <p:sldId id="342" r:id="rId14"/>
    <p:sldId id="345" r:id="rId15"/>
    <p:sldId id="340" r:id="rId16"/>
    <p:sldId id="341" r:id="rId17"/>
    <p:sldId id="344" r:id="rId18"/>
    <p:sldId id="268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D1A3"/>
    <a:srgbClr val="99D0DF"/>
    <a:srgbClr val="FF7C80"/>
    <a:srgbClr val="7DBEFF"/>
    <a:srgbClr val="99CCFF"/>
    <a:srgbClr val="FF6600"/>
    <a:srgbClr val="FF6D6D"/>
    <a:srgbClr val="FF5050"/>
    <a:srgbClr val="F8A76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3AA7B-2574-4A0B-AF21-E046FFA0A410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07E30-3F05-4FE1-98C4-F2EEAD9B66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E7DC6-F384-43FE-BB39-3231E9BD2C2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B332-032D-46D7-929B-BB2854F67EEB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AE1C-5673-43BB-BF40-754485E5F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B332-032D-46D7-929B-BB2854F67EEB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AE1C-5673-43BB-BF40-754485E5F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B332-032D-46D7-929B-BB2854F67EEB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AE1C-5673-43BB-BF40-754485E5F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B332-032D-46D7-929B-BB2854F67EEB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AE1C-5673-43BB-BF40-754485E5F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B332-032D-46D7-929B-BB2854F67EEB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AE1C-5673-43BB-BF40-754485E5F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B332-032D-46D7-929B-BB2854F67EEB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AE1C-5673-43BB-BF40-754485E5F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B332-032D-46D7-929B-BB2854F67EEB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AE1C-5673-43BB-BF40-754485E5F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B332-032D-46D7-929B-BB2854F67EEB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AE1C-5673-43BB-BF40-754485E5F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B332-032D-46D7-929B-BB2854F67EEB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AE1C-5673-43BB-BF40-754485E5F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B332-032D-46D7-929B-BB2854F67EEB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AE1C-5673-43BB-BF40-754485E5F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B332-032D-46D7-929B-BB2854F67EEB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AE1C-5673-43BB-BF40-754485E5F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7C80"/>
            </a:gs>
            <a:gs pos="50000">
              <a:srgbClr val="FFFF99"/>
            </a:gs>
            <a:gs pos="100000">
              <a:srgbClr val="7DBEFF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9B332-032D-46D7-929B-BB2854F67EEB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0AE1C-5673-43BB-BF40-754485E5F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36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image" Target="../media/image22.png"/><Relationship Id="rId4" Type="http://schemas.openxmlformats.org/officeDocument/2006/relationships/image" Target="../media/image75.png"/><Relationship Id="rId9" Type="http://schemas.openxmlformats.org/officeDocument/2006/relationships/image" Target="../media/image80.jpeg"/><Relationship Id="rId1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surmise.diary.ru/p44360349.htm" TargetMode="External"/><Relationship Id="rId13" Type="http://schemas.openxmlformats.org/officeDocument/2006/relationships/hyperlink" Target="http://www.voyage-travel.org/images/zelenograd/02/" TargetMode="External"/><Relationship Id="rId18" Type="http://schemas.openxmlformats.org/officeDocument/2006/relationships/hyperlink" Target="http://www.fehris.do100verno.biz/blog/globaltag/%D0%BF%D1%80%D0%B8%D1%82%D1%87%D0%B0/page-5" TargetMode="External"/><Relationship Id="rId26" Type="http://schemas.openxmlformats.org/officeDocument/2006/relationships/hyperlink" Target="http://clubs.ya.ru/4611686018427401819/replies.xml?item_no=4419" TargetMode="External"/><Relationship Id="rId3" Type="http://schemas.openxmlformats.org/officeDocument/2006/relationships/hyperlink" Target="http://dic.academic.ru/dic.nsf/ruwiki/699809" TargetMode="External"/><Relationship Id="rId21" Type="http://schemas.openxmlformats.org/officeDocument/2006/relationships/hyperlink" Target="http://www.epochtimes.ru/content/view/40974/4/" TargetMode="External"/><Relationship Id="rId7" Type="http://schemas.openxmlformats.org/officeDocument/2006/relationships/hyperlink" Target="http://forum.onliner.by/viewtopic.php?t=304134&amp;rpls=1876&amp;&amp;start=1800&amp;sid=0155f28e0a915385e8c08e6fa3fbb339" TargetMode="External"/><Relationship Id="rId12" Type="http://schemas.openxmlformats.org/officeDocument/2006/relationships/hyperlink" Target="http://pesiq.ru/forum/showthread.php?s=d385b01955c9726aca78fc3b71b0a69a&amp;t=3642&amp;pp=40&amp;page=18" TargetMode="External"/><Relationship Id="rId17" Type="http://schemas.openxmlformats.org/officeDocument/2006/relationships/hyperlink" Target="http://i-proxy.ru/2/4/foto-sobaki-rigey.html" TargetMode="External"/><Relationship Id="rId25" Type="http://schemas.openxmlformats.org/officeDocument/2006/relationships/hyperlink" Target="http://www.diary.ru/~te-n-ko/?tag=713" TargetMode="External"/><Relationship Id="rId33" Type="http://schemas.openxmlformats.org/officeDocument/2006/relationships/hyperlink" Target="http://raguzin.profermer.ru/bid.html" TargetMode="External"/><Relationship Id="rId2" Type="http://schemas.openxmlformats.org/officeDocument/2006/relationships/hyperlink" Target="http://www.scanner-info.tk/2011/06/blog-post_17.html" TargetMode="External"/><Relationship Id="rId16" Type="http://schemas.openxmlformats.org/officeDocument/2006/relationships/hyperlink" Target="http://www.sunhome.ru/image/57385" TargetMode="External"/><Relationship Id="rId20" Type="http://schemas.openxmlformats.org/officeDocument/2006/relationships/hyperlink" Target="http://vova.do100verno.ru/blog/globaltag/%D0%91%D0%9E%D0%93/page-35" TargetMode="External"/><Relationship Id="rId29" Type="http://schemas.openxmlformats.org/officeDocument/2006/relationships/hyperlink" Target="http://talusha.3bb.ru/viewtopic.php?id=2472&amp;p=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anparty.ru/fanclubs/bednye-dvornyazhki-pozheleyte/pictures/752018/wall" TargetMode="External"/><Relationship Id="rId11" Type="http://schemas.openxmlformats.org/officeDocument/2006/relationships/hyperlink" Target="http://www.photosight.ru/photos/400961/" TargetMode="External"/><Relationship Id="rId24" Type="http://schemas.openxmlformats.org/officeDocument/2006/relationships/hyperlink" Target="http://privet.ru/user/uhqfqucfaevhbab6axj3vyuzst14fidj/guestbook?page=127" TargetMode="External"/><Relationship Id="rId32" Type="http://schemas.openxmlformats.org/officeDocument/2006/relationships/hyperlink" Target="http://barahloxxx.beon.ru/35471-142-187.zhtml" TargetMode="External"/><Relationship Id="rId5" Type="http://schemas.openxmlformats.org/officeDocument/2006/relationships/hyperlink" Target="http://www.gaidarovka.ru/index.php?option=com_content&amp;task=view&amp;id=257&amp;Itemid=245" TargetMode="External"/><Relationship Id="rId15" Type="http://schemas.openxmlformats.org/officeDocument/2006/relationships/hyperlink" Target="http://www.interfotki.ru/nomination/show/5/243/1" TargetMode="External"/><Relationship Id="rId23" Type="http://schemas.openxmlformats.org/officeDocument/2006/relationships/hyperlink" Target="http://baxs.blog.ru/124304083.html" TargetMode="External"/><Relationship Id="rId28" Type="http://schemas.openxmlformats.org/officeDocument/2006/relationships/hyperlink" Target="http://fotki.yandex.ru/users/gnborisova/favorited" TargetMode="External"/><Relationship Id="rId10" Type="http://schemas.openxmlformats.org/officeDocument/2006/relationships/hyperlink" Target="http://pitomez.ru/ru/advert/goodadd/?animal=dog&amp;id=147679" TargetMode="External"/><Relationship Id="rId19" Type="http://schemas.openxmlformats.org/officeDocument/2006/relationships/hyperlink" Target="http://www.liveinternet.ru/users/elenaalex961/post195564014/" TargetMode="External"/><Relationship Id="rId31" Type="http://schemas.openxmlformats.org/officeDocument/2006/relationships/hyperlink" Target="http://hristiane.info/thumbnails.php?album=lastup&amp;cat=3&amp;page=4&amp;lang=ukrainian" TargetMode="External"/><Relationship Id="rId4" Type="http://schemas.openxmlformats.org/officeDocument/2006/relationships/hyperlink" Target="http://www.litagent.ru/litoperiseditiones.asp?KProizv=4603" TargetMode="External"/><Relationship Id="rId9" Type="http://schemas.openxmlformats.org/officeDocument/2006/relationships/hyperlink" Target="http://fanparty.ru/fanclubs/bednye-dvornyazhki-pozheleyte/pictures/752047/wall" TargetMode="External"/><Relationship Id="rId14" Type="http://schemas.openxmlformats.org/officeDocument/2006/relationships/hyperlink" Target="http://www.diary.ru/~akari1/?from=460" TargetMode="External"/><Relationship Id="rId22" Type="http://schemas.openxmlformats.org/officeDocument/2006/relationships/hyperlink" Target="http://photoclub.by/work.php?id_photo=183147" TargetMode="External"/><Relationship Id="rId27" Type="http://schemas.openxmlformats.org/officeDocument/2006/relationships/hyperlink" Target="http://www.istmira.com/knigi-zagadki-istori/11/11/page/13/Taynyi-moskovskih-monastyirey.html" TargetMode="External"/><Relationship Id="rId30" Type="http://schemas.openxmlformats.org/officeDocument/2006/relationships/hyperlink" Target="http://knigi.tr200.net/v.php?id=39311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4-конечная звезда 7"/>
          <p:cNvSpPr/>
          <p:nvPr/>
        </p:nvSpPr>
        <p:spPr>
          <a:xfrm>
            <a:off x="357158" y="1428736"/>
            <a:ext cx="214314" cy="214314"/>
          </a:xfrm>
          <a:prstGeom prst="star4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2786050" y="1000108"/>
            <a:ext cx="214314" cy="214314"/>
          </a:xfrm>
          <a:prstGeom prst="star4">
            <a:avLst/>
          </a:prstGeom>
          <a:solidFill>
            <a:srgbClr val="FF33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2143108" y="2714620"/>
            <a:ext cx="214314" cy="214314"/>
          </a:xfrm>
          <a:prstGeom prst="star4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3428992" y="4071942"/>
            <a:ext cx="214314" cy="214314"/>
          </a:xfrm>
          <a:prstGeom prst="star4">
            <a:avLst/>
          </a:prstGeom>
          <a:solidFill>
            <a:srgbClr val="FFD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1857356" y="428604"/>
            <a:ext cx="214314" cy="21431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0095" y="0"/>
            <a:ext cx="2553905" cy="3405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Documents and Settings\~\Рабочий стол\сосуд\Рисунок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24150" cy="317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Documents and Settings\~\Рабочий стол\сосуд\Рисунок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071678"/>
            <a:ext cx="2941640" cy="3823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Documents and Settings\~\Рабочий стол\сосуд\Рисунок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2241342"/>
            <a:ext cx="2643206" cy="2973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Documents and Settings\~\Рабочий стол\сосуд\Рисунок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2357430"/>
            <a:ext cx="3500462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0"/>
            <a:ext cx="5929354" cy="307181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5400" b="1" dirty="0" smtClean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63500">
                    <a:srgbClr val="FFFFFF"/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Какое  слово </a:t>
            </a:r>
            <a:br>
              <a:rPr lang="ru-RU" sz="5400" b="1" dirty="0" smtClean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63500">
                    <a:srgbClr val="FFFFFF"/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5400" b="1" dirty="0" smtClean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63500">
                    <a:srgbClr val="FFFFFF"/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главное </a:t>
            </a:r>
            <a:br>
              <a:rPr lang="ru-RU" sz="5400" b="1" dirty="0" smtClean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63500">
                    <a:srgbClr val="FFFFFF"/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5400" b="1" dirty="0" smtClean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63500">
                    <a:srgbClr val="FFFFFF"/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на  свете?</a:t>
            </a:r>
            <a:endParaRPr lang="ru-RU" sz="5400" b="1" dirty="0">
              <a:ln w="28575">
                <a:solidFill>
                  <a:schemeClr val="bg1"/>
                </a:solidFill>
              </a:ln>
              <a:solidFill>
                <a:srgbClr val="C00000"/>
              </a:solidFill>
              <a:effectLst>
                <a:glow rad="63500">
                  <a:srgbClr val="FFFFFF"/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4678" y="1500174"/>
            <a:ext cx="2500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любовь</a:t>
            </a:r>
            <a:endParaRPr lang="ru-RU" sz="5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628" y="5143512"/>
            <a:ext cx="3929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Автор – Багрова В.Б.,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учитель высшей категории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МБОУ гимназия № 18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г. Н. Тагил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214282" y="0"/>
            <a:ext cx="86201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274638"/>
            <a:ext cx="3686172" cy="3082924"/>
          </a:xfrm>
          <a:solidFill>
            <a:srgbClr val="FFD1A3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Чему могут научить наши  «братья меньшие»?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255" t="4735" r="5405" b="5295"/>
          <a:stretch>
            <a:fillRect/>
          </a:stretch>
        </p:blipFill>
        <p:spPr bwMode="auto">
          <a:xfrm>
            <a:off x="5857884" y="3130640"/>
            <a:ext cx="3143272" cy="3513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66"/>
            <a:ext cx="2143140" cy="3027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r="9505"/>
          <a:stretch>
            <a:fillRect/>
          </a:stretch>
        </p:blipFill>
        <p:spPr bwMode="auto">
          <a:xfrm>
            <a:off x="3571868" y="3714752"/>
            <a:ext cx="2000264" cy="294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786190"/>
            <a:ext cx="3177530" cy="273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89"/>
            <a:ext cx="2083609" cy="357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57364"/>
            <a:ext cx="9286908" cy="500063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786058"/>
            <a:ext cx="2643206" cy="355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857232"/>
            <a:ext cx="3071834" cy="419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/>
          </a:blip>
          <a:srcRect/>
          <a:stretch>
            <a:fillRect/>
          </a:stretch>
        </p:blipFill>
        <p:spPr bwMode="auto">
          <a:xfrm>
            <a:off x="428596" y="3000372"/>
            <a:ext cx="2432821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3000372"/>
            <a:ext cx="2428892" cy="363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143636" y="2786058"/>
            <a:ext cx="2772816" cy="39290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54" y="3857628"/>
            <a:ext cx="1626917" cy="269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 b="-7895"/>
          <a:stretch>
            <a:fillRect/>
          </a:stretch>
        </p:blipFill>
        <p:spPr bwMode="auto">
          <a:xfrm>
            <a:off x="3214678" y="3584459"/>
            <a:ext cx="2714644" cy="327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>
            <a:lum bright="-10000"/>
          </a:blip>
          <a:srcRect/>
          <a:stretch>
            <a:fillRect/>
          </a:stretch>
        </p:blipFill>
        <p:spPr bwMode="auto">
          <a:xfrm>
            <a:off x="4500562" y="285728"/>
            <a:ext cx="1571636" cy="214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50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72198" y="116632"/>
            <a:ext cx="30718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Благодарные  читатели Веры  </a:t>
            </a:r>
            <a:r>
              <a:rPr lang="ru-RU" sz="3600" b="1" dirty="0" err="1" smtClean="0">
                <a:solidFill>
                  <a:srgbClr val="0070C0"/>
                </a:solidFill>
              </a:rPr>
              <a:t>Чаплиной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2" y="4357694"/>
            <a:ext cx="2857488" cy="292895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Зеленоград, Скульптура "Девочка с собакой"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6414106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4543428" cy="4525963"/>
          </a:xfr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cs typeface="Times New Roman" pitchFamily="18" charset="0"/>
              </a:rPr>
              <a:t>     Мне очень не хотелось  заводить в доме собаку. Придешь с работы усталая, а тут надо то комнату убрать, то обед приготовить – где же здесь ещё держать собаку!  Всё я объяснила дочке, но она заплакала и стала просить разрешения оставить собаку.</a:t>
            </a:r>
          </a:p>
          <a:p>
            <a:pPr>
              <a:buNone/>
            </a:pPr>
            <a:r>
              <a:rPr lang="ru-RU" b="1" dirty="0" smtClean="0">
                <a:cs typeface="Times New Roman" pitchFamily="18" charset="0"/>
              </a:rPr>
              <a:t>         - Ведь она совсем маленькая, а потом, у неё  даже нет хозяина, плакала Люда. – Ну, как её выгоню…  </a:t>
            </a:r>
          </a:p>
          <a:p>
            <a:endParaRPr lang="ru-RU" dirty="0"/>
          </a:p>
        </p:txBody>
      </p:sp>
      <p:pic>
        <p:nvPicPr>
          <p:cNvPr id="4" name="Picture 2" descr="C:\Documents and Settings\~\Рабочий стол\2012_02_13\IMG_0005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857752" y="285728"/>
            <a:ext cx="3999461" cy="6035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928662" y="285728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МАМА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3929090" cy="550072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Внутри каждого человека есть сосуд,  который  ждет, чтобы его наполнили любовью…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916" r="4623"/>
          <a:stretch>
            <a:fillRect/>
          </a:stretch>
        </p:blipFill>
        <p:spPr bwMode="auto">
          <a:xfrm>
            <a:off x="4429124" y="348923"/>
            <a:ext cx="4071966" cy="5794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C:\Users\1\Desktop\анимашки для презентаций\звезды в движении.gif"/>
          <p:cNvPicPr>
            <a:picLocks noChangeAspect="1" noChangeArrowheads="1" noCrop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6429388" y="4500570"/>
            <a:ext cx="41694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Все для открытого урока\сосуды\сосуд любв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69" y="3143248"/>
            <a:ext cx="2144085" cy="2115498"/>
          </a:xfrm>
          <a:prstGeom prst="rect">
            <a:avLst/>
          </a:prstGeom>
          <a:noFill/>
        </p:spPr>
      </p:pic>
      <p:pic>
        <p:nvPicPr>
          <p:cNvPr id="3" name="Picture 2" descr="C:\Users\user\Desktop\Все для открытого урока\сосуды\сосуд любви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5143512"/>
            <a:ext cx="1143008" cy="11048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5632" r="17241"/>
          <a:stretch>
            <a:fillRect/>
          </a:stretch>
        </p:blipFill>
        <p:spPr bwMode="auto">
          <a:xfrm>
            <a:off x="428596" y="357165"/>
            <a:ext cx="5000660" cy="5959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Группа 9"/>
          <p:cNvGrpSpPr/>
          <p:nvPr/>
        </p:nvGrpSpPr>
        <p:grpSpPr>
          <a:xfrm>
            <a:off x="6072198" y="3302930"/>
            <a:ext cx="2745699" cy="3555070"/>
            <a:chOff x="251749" y="4257757"/>
            <a:chExt cx="2745699" cy="355507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251749" y="4257757"/>
              <a:ext cx="2739903" cy="3555070"/>
            </a:xfrm>
            <a:prstGeom prst="cloud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074" name="Picture 2" descr="C:\Users\user\Desktop\Все для открытого урока\сосуды\сосуд любви8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158" y="4500570"/>
              <a:ext cx="2640290" cy="2605086"/>
            </a:xfrm>
            <a:prstGeom prst="rect">
              <a:avLst/>
            </a:prstGeom>
            <a:noFill/>
          </p:spPr>
        </p:pic>
      </p:grpSp>
      <p:pic>
        <p:nvPicPr>
          <p:cNvPr id="3075" name="Picture 3" descr="C:\Users\user\Desktop\Все для открытого урока\сосуды\сосуд любви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09687">
            <a:off x="6039908" y="3398339"/>
            <a:ext cx="2776468" cy="273944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9266" y="3786166"/>
            <a:ext cx="3614734" cy="307183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Когда</a:t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 человек </a:t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впервые</a:t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встречается </a:t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с любовью?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28604"/>
            <a:ext cx="3143272" cy="35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 b="21397"/>
          <a:stretch>
            <a:fillRect/>
          </a:stretch>
        </p:blipFill>
        <p:spPr bwMode="auto">
          <a:xfrm rot="9736250">
            <a:off x="-861650" y="-292459"/>
            <a:ext cx="5690163" cy="3673929"/>
          </a:xfrm>
          <a:prstGeom prst="cloud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8959059">
            <a:off x="1396328" y="1320565"/>
            <a:ext cx="5690163" cy="4674061"/>
          </a:xfrm>
          <a:prstGeom prst="cloud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 rot="21081015">
            <a:off x="-547505" y="3220548"/>
            <a:ext cx="5096875" cy="3555070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260875" y="0"/>
            <a:ext cx="5690163" cy="4674061"/>
          </a:xfrm>
          <a:prstGeom prst="cloud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6786546" y="5357826"/>
            <a:ext cx="235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 rot="21081015">
            <a:off x="238345" y="720218"/>
            <a:ext cx="5096875" cy="3555070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29609">
            <a:off x="1148928" y="1217257"/>
            <a:ext cx="3231873" cy="2589538"/>
          </a:xfrm>
          <a:prstGeom prst="cloud">
            <a:avLst/>
          </a:prstGeom>
          <a:ln>
            <a:noFill/>
          </a:ln>
          <a:effectLst>
            <a:glow rad="101600">
              <a:srgbClr val="FFFF99">
                <a:alpha val="40000"/>
              </a:srgb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4714876" y="357166"/>
            <a:ext cx="4214810" cy="60016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</a:rPr>
              <a:t>  </a:t>
            </a:r>
          </a:p>
          <a:p>
            <a:r>
              <a:rPr lang="ru-RU" sz="2400" b="1" i="1" dirty="0" smtClean="0">
                <a:solidFill>
                  <a:srgbClr val="0070C0"/>
                </a:solidFill>
              </a:rPr>
              <a:t>  </a:t>
            </a:r>
            <a:r>
              <a:rPr lang="ru-RU" sz="2400" b="1" i="1" dirty="0" smtClean="0">
                <a:solidFill>
                  <a:srgbClr val="002060"/>
                </a:solidFill>
              </a:rPr>
              <a:t>Любили тебя без особых                    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                                   причин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  За  то, что ты – внук.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  За  то, что ты – сын.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  За  то, что малыш.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  За  то, что растешь.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  За  то, что на папу и маму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                                      похож.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  И   эта любовь до конца     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                               твоих  дней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  Останется  тайной  опорой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                                        твоей.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                              В.Берестов</a:t>
            </a:r>
          </a:p>
          <a:p>
            <a:endParaRPr lang="ru-RU" sz="2400" b="1" i="1" dirty="0" smtClean="0">
              <a:solidFill>
                <a:srgbClr val="002060"/>
              </a:solidFill>
            </a:endParaRPr>
          </a:p>
          <a:p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4429124" y="348923"/>
            <a:ext cx="4071966" cy="5794721"/>
            <a:chOff x="4429124" y="348923"/>
            <a:chExt cx="4071966" cy="579472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916" r="4623"/>
            <a:stretch>
              <a:fillRect/>
            </a:stretch>
          </p:blipFill>
          <p:spPr bwMode="auto">
            <a:xfrm>
              <a:off x="4429124" y="348923"/>
              <a:ext cx="4071966" cy="57947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5" descr="C:\Users\1\Desktop\анимашки для презентаций\звезды в движении.gif"/>
            <p:cNvPicPr>
              <a:picLocks noChangeAspect="1" noChangeArrowheads="1" noCrop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6429388" y="4500570"/>
              <a:ext cx="416945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Picture 2" descr="C:\Users\user\Desktop\Все для открытого урока\сосуды\сосуд любви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500570"/>
            <a:ext cx="785818" cy="759610"/>
          </a:xfrm>
          <a:prstGeom prst="rect">
            <a:avLst/>
          </a:prstGeom>
          <a:noFill/>
        </p:spPr>
      </p:pic>
      <p:pic>
        <p:nvPicPr>
          <p:cNvPr id="8" name="Picture 2" descr="C:\Users\user\Desktop\Все для открытого урока\сосуды\сосуд любви8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643314"/>
            <a:ext cx="1739612" cy="17164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0034" y="357166"/>
            <a:ext cx="3429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Наш сосуд любви наполнился.  Предположите, почему это произошло?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5268" t="3928" r="5268" b="16786"/>
          <a:stretch>
            <a:fillRect/>
          </a:stretch>
        </p:blipFill>
        <p:spPr bwMode="auto">
          <a:xfrm>
            <a:off x="142844" y="357166"/>
            <a:ext cx="8643998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00232" y="1214422"/>
            <a:ext cx="3905498" cy="550070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2050" name="Picture 2" descr="C:\Users\user\Desktop\Все для открытого урока\сосуды\сосуд любв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4000504"/>
            <a:ext cx="1071570" cy="14977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14546" y="642918"/>
            <a:ext cx="48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Что значит любить?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b="-7895"/>
          <a:stretch>
            <a:fillRect/>
          </a:stretch>
        </p:blipFill>
        <p:spPr bwMode="auto">
          <a:xfrm flipH="1">
            <a:off x="6072197" y="4643446"/>
            <a:ext cx="1547243" cy="1865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858148" y="4857760"/>
            <a:ext cx="1058304" cy="1499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1670" y="4786322"/>
            <a:ext cx="1285884" cy="187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143504" y="2928934"/>
            <a:ext cx="1357322" cy="1999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357158" y="4071942"/>
            <a:ext cx="1500198" cy="2645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14744" y="5000636"/>
            <a:ext cx="1908791" cy="164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2000240"/>
            <a:ext cx="1857388" cy="2213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14480" y="3143248"/>
            <a:ext cx="1285884" cy="1926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5008" y="1714488"/>
            <a:ext cx="1833220" cy="132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Documents and Settings\~\Рабочий стол\2012_02_13\IMG_0005.jpg"/>
          <p:cNvPicPr>
            <a:picLocks noChangeAspect="1" noChangeArrowheads="1"/>
          </p:cNvPicPr>
          <p:nvPr/>
        </p:nvPicPr>
        <p:blipFill>
          <a:blip r:embed="rId14" cstate="print">
            <a:lum bright="10000"/>
          </a:blip>
          <a:srcRect/>
          <a:stretch>
            <a:fillRect/>
          </a:stretch>
        </p:blipFill>
        <p:spPr bwMode="auto">
          <a:xfrm>
            <a:off x="7072330" y="2643182"/>
            <a:ext cx="1415138" cy="2135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Источники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dirty="0" smtClean="0">
                <a:hlinkClick r:id="rId2"/>
              </a:rPr>
              <a:t>http://www.scanner-info.tk/2011/06/blog-post_17.html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http://dic.academic.ru/dic.nsf/ruwiki/699809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http://www.litagent.ru/litoperiseditiones.asp?KProizv=4603</a:t>
            </a:r>
            <a:endParaRPr lang="ru-RU" dirty="0" smtClean="0"/>
          </a:p>
          <a:p>
            <a:r>
              <a:rPr lang="en-US" dirty="0" smtClean="0">
                <a:hlinkClick r:id="rId5"/>
              </a:rPr>
              <a:t>http://www.gaidarovka.ru/index.php?option=com_content&amp;task=view&amp;id=257&amp;Itemid=245</a:t>
            </a:r>
            <a:endParaRPr lang="ru-RU" dirty="0" smtClean="0"/>
          </a:p>
          <a:p>
            <a:r>
              <a:rPr lang="en-US" dirty="0" smtClean="0">
                <a:hlinkClick r:id="rId6"/>
              </a:rPr>
              <a:t>http://fanparty.ru/fanclubs/bednye-dvornyazhki-pozheleyte/pictures/752018/wall</a:t>
            </a:r>
            <a:endParaRPr lang="ru-RU" dirty="0" smtClean="0"/>
          </a:p>
          <a:p>
            <a:r>
              <a:rPr lang="en-US" dirty="0" smtClean="0">
                <a:hlinkClick r:id="rId7"/>
              </a:rPr>
              <a:t>http://forum.onliner.by/viewtopic.php?t=304134&amp;rpls=1876&amp;&amp;start=1800&amp;sid=0155f28e0a915385e8c08e6fa3fbb339</a:t>
            </a:r>
            <a:endParaRPr lang="ru-RU" dirty="0" smtClean="0"/>
          </a:p>
          <a:p>
            <a:r>
              <a:rPr lang="en-US" dirty="0" smtClean="0">
                <a:hlinkClick r:id="rId8"/>
              </a:rPr>
              <a:t>http://surmise.diary.ru/p44360349.htm</a:t>
            </a:r>
            <a:endParaRPr lang="ru-RU" dirty="0" smtClean="0"/>
          </a:p>
          <a:p>
            <a:r>
              <a:rPr lang="en-US" dirty="0" smtClean="0">
                <a:hlinkClick r:id="rId9"/>
              </a:rPr>
              <a:t>http://fanparty.ru/fanclubs/bednye-dvornyazhki-pozheleyte/pictures/752047/wall</a:t>
            </a:r>
            <a:endParaRPr lang="ru-RU" dirty="0" smtClean="0"/>
          </a:p>
          <a:p>
            <a:r>
              <a:rPr lang="en-US" dirty="0" smtClean="0">
                <a:hlinkClick r:id="rId10"/>
              </a:rPr>
              <a:t>http://pitomez.ru/ru/advert/goodadd/?animal=dog&amp;id=147679</a:t>
            </a:r>
            <a:endParaRPr lang="ru-RU" dirty="0" smtClean="0"/>
          </a:p>
          <a:p>
            <a:r>
              <a:rPr lang="en-US" dirty="0" smtClean="0">
                <a:hlinkClick r:id="rId11"/>
              </a:rPr>
              <a:t>http://www.photosight.ru/photos/400961/</a:t>
            </a:r>
            <a:endParaRPr lang="ru-RU" dirty="0" smtClean="0"/>
          </a:p>
          <a:p>
            <a:r>
              <a:rPr lang="en-US" dirty="0" smtClean="0">
                <a:hlinkClick r:id="rId12"/>
              </a:rPr>
              <a:t>http://pesiq.ru/forum/showthread.php?s=d385b01955c9726aca78fc3b71b0a69a&amp;t=3642&amp;pp=40&amp;page=18</a:t>
            </a:r>
            <a:endParaRPr lang="ru-RU" dirty="0" smtClean="0"/>
          </a:p>
          <a:p>
            <a:r>
              <a:rPr lang="en-US" dirty="0" smtClean="0">
                <a:hlinkClick r:id="rId13"/>
              </a:rPr>
              <a:t>http://www.voyage-travel.org/images/zelenograd/02/</a:t>
            </a:r>
            <a:endParaRPr lang="ru-RU" dirty="0" smtClean="0"/>
          </a:p>
          <a:p>
            <a:r>
              <a:rPr lang="en-US" dirty="0" smtClean="0">
                <a:hlinkClick r:id="rId14"/>
              </a:rPr>
              <a:t>http://www.diary.ru/~akari1/?from=460</a:t>
            </a:r>
            <a:endParaRPr lang="ru-RU" dirty="0" smtClean="0"/>
          </a:p>
          <a:p>
            <a:r>
              <a:rPr lang="en-US" dirty="0" smtClean="0">
                <a:hlinkClick r:id="rId15"/>
              </a:rPr>
              <a:t>http://www.interfotki.ru/nomination/show/5/243/1</a:t>
            </a:r>
            <a:r>
              <a:rPr lang="en-US" dirty="0" smtClean="0"/>
              <a:t>?</a:t>
            </a:r>
            <a:endParaRPr lang="ru-RU" dirty="0" smtClean="0"/>
          </a:p>
          <a:p>
            <a:r>
              <a:rPr lang="en-US" dirty="0" smtClean="0">
                <a:hlinkClick r:id="rId16"/>
              </a:rPr>
              <a:t>http://www.sunhome.ru/image/57385</a:t>
            </a:r>
            <a:endParaRPr lang="ru-RU" dirty="0" smtClean="0"/>
          </a:p>
          <a:p>
            <a:r>
              <a:rPr lang="en-US" dirty="0" smtClean="0">
                <a:hlinkClick r:id="rId17"/>
              </a:rPr>
              <a:t>http://i-proxy.ru/2/4/foto-sobaki-rigey.html</a:t>
            </a:r>
            <a:endParaRPr lang="ru-RU" dirty="0" smtClean="0"/>
          </a:p>
          <a:p>
            <a:r>
              <a:rPr lang="en-US" dirty="0" smtClean="0">
                <a:hlinkClick r:id="rId18"/>
              </a:rPr>
              <a:t>http://www.fehris.do100verno.biz/blog/globaltag/%D0%BF%D1%80%D0%B8%D1%82%D1%87%D0%B0/page-5</a:t>
            </a:r>
            <a:endParaRPr lang="ru-RU" dirty="0" smtClean="0"/>
          </a:p>
          <a:p>
            <a:r>
              <a:rPr lang="en-US" dirty="0" smtClean="0">
                <a:hlinkClick r:id="rId19"/>
              </a:rPr>
              <a:t>http://www.liveinternet.ru/users/elenaalex961/post195564014/</a:t>
            </a:r>
            <a:endParaRPr lang="ru-RU" dirty="0" smtClean="0"/>
          </a:p>
          <a:p>
            <a:r>
              <a:rPr lang="en-US" dirty="0" smtClean="0">
                <a:hlinkClick r:id="rId20"/>
              </a:rPr>
              <a:t>http://vova.do100verno.ru/blog/globaltag/%D0%91%D0%9E%D0%93/page-35</a:t>
            </a:r>
            <a:endParaRPr lang="ru-RU" dirty="0" smtClean="0"/>
          </a:p>
          <a:p>
            <a:r>
              <a:rPr lang="en-US" dirty="0" smtClean="0">
                <a:hlinkClick r:id="rId21"/>
              </a:rPr>
              <a:t>http://www.epochtimes.ru/content/view/40974/4/</a:t>
            </a:r>
            <a:endParaRPr lang="ru-RU" dirty="0" smtClean="0"/>
          </a:p>
          <a:p>
            <a:r>
              <a:rPr lang="en-US" dirty="0" smtClean="0">
                <a:hlinkClick r:id="rId22"/>
              </a:rPr>
              <a:t>http://photoclub.by/work.php?id_photo=183147</a:t>
            </a:r>
            <a:endParaRPr lang="ru-RU" dirty="0" smtClean="0"/>
          </a:p>
          <a:p>
            <a:r>
              <a:rPr lang="en-US" dirty="0" smtClean="0">
                <a:hlinkClick r:id="rId23"/>
              </a:rPr>
              <a:t>http://baxs.blog.ru/124304083.html</a:t>
            </a:r>
            <a:endParaRPr lang="ru-RU" dirty="0" smtClean="0"/>
          </a:p>
          <a:p>
            <a:r>
              <a:rPr lang="en-US" dirty="0" smtClean="0">
                <a:hlinkClick r:id="rId24"/>
              </a:rPr>
              <a:t>http://privet.ru/user/uhqfqucfaevhbab6axj3vyuzst14fidj/guestbook?page=127</a:t>
            </a:r>
            <a:endParaRPr lang="ru-RU" dirty="0" smtClean="0"/>
          </a:p>
          <a:p>
            <a:r>
              <a:rPr lang="en-US" dirty="0" smtClean="0"/>
              <a:t>http://rottweiler.ucoz.ru/forum/44-6825-1</a:t>
            </a:r>
            <a:endParaRPr lang="ru-RU" dirty="0" smtClean="0"/>
          </a:p>
          <a:p>
            <a:r>
              <a:rPr lang="en-US" dirty="0" smtClean="0"/>
              <a:t>http://detstvo.ru/forum/konkursy-i-ih-obsuzhdeniya/12038-pozdravlenie-pobeditelei-v-nominaciya-samaya-rodnaya.html</a:t>
            </a:r>
            <a:endParaRPr lang="ru-RU" dirty="0" smtClean="0"/>
          </a:p>
          <a:p>
            <a:endParaRPr lang="ru-RU" dirty="0" smtClean="0"/>
          </a:p>
          <a:p>
            <a:r>
              <a:rPr lang="en-US" dirty="0" smtClean="0">
                <a:hlinkClick r:id="rId25"/>
              </a:rPr>
              <a:t>http://www.diary.ru/~te-n-ko/?tag=713</a:t>
            </a:r>
            <a:endParaRPr lang="ru-RU" dirty="0" smtClean="0"/>
          </a:p>
          <a:p>
            <a:r>
              <a:rPr lang="en-US" dirty="0" smtClean="0"/>
              <a:t>http://blogs.privet.ru/community/magialubwi/104630634</a:t>
            </a:r>
            <a:endParaRPr lang="ru-RU" dirty="0" smtClean="0"/>
          </a:p>
          <a:p>
            <a:r>
              <a:rPr lang="en-US" dirty="0" smtClean="0">
                <a:hlinkClick r:id="rId26"/>
              </a:rPr>
              <a:t>http://clubs.ya.ru/4611686018427401819/replies.xml?item_no=4419</a:t>
            </a:r>
            <a:endParaRPr lang="ru-RU" dirty="0" smtClean="0"/>
          </a:p>
          <a:p>
            <a:r>
              <a:rPr lang="en-US" dirty="0" smtClean="0">
                <a:hlinkClick r:id="rId27"/>
              </a:rPr>
              <a:t>http://www.istmira.com/knigi-zagadki-istori/11/11/page/13/Taynyi-moskovskih-monastyirey.html</a:t>
            </a:r>
            <a:endParaRPr lang="ru-RU" dirty="0" smtClean="0"/>
          </a:p>
          <a:p>
            <a:r>
              <a:rPr lang="en-US" dirty="0" smtClean="0"/>
              <a:t>http://obnosov.narod.ru/List/l58.html </a:t>
            </a:r>
            <a:r>
              <a:rPr lang="en-US" dirty="0" smtClean="0">
                <a:hlinkClick r:id="rId28"/>
              </a:rPr>
              <a:t>http://fotki.yandex.ru/users/gnborisova/favorited</a:t>
            </a:r>
            <a:endParaRPr lang="ru-RU" dirty="0" smtClean="0"/>
          </a:p>
          <a:p>
            <a:r>
              <a:rPr lang="en-US" dirty="0" smtClean="0">
                <a:hlinkClick r:id="rId29"/>
              </a:rPr>
              <a:t>http://talusha.3bb.ru/viewtopic.php?id=2472&amp;p=2</a:t>
            </a:r>
            <a:endParaRPr lang="ru-RU" dirty="0" smtClean="0"/>
          </a:p>
          <a:p>
            <a:r>
              <a:rPr lang="en-US" dirty="0" smtClean="0">
                <a:hlinkClick r:id="rId30"/>
              </a:rPr>
              <a:t>http://knigi.tr200.net/v.php?id=393116</a:t>
            </a:r>
            <a:endParaRPr lang="ru-RU" dirty="0" smtClean="0"/>
          </a:p>
          <a:p>
            <a:r>
              <a:rPr lang="en-US" dirty="0" smtClean="0">
                <a:hlinkClick r:id="rId31"/>
              </a:rPr>
              <a:t>http://hristiane.info/thumbnails.php?album=lastup&amp;cat=3&amp;page=4&amp;lang=ukrainian</a:t>
            </a:r>
            <a:endParaRPr lang="ru-RU" dirty="0" smtClean="0"/>
          </a:p>
          <a:p>
            <a:r>
              <a:rPr lang="en-US" dirty="0" smtClean="0">
                <a:hlinkClick r:id="rId32"/>
              </a:rPr>
              <a:t>http://barahloxxx.beon.ru/35471-142-187.zhtml</a:t>
            </a:r>
            <a:endParaRPr lang="ru-RU" dirty="0" smtClean="0"/>
          </a:p>
          <a:p>
            <a:r>
              <a:rPr lang="en-US" dirty="0" smtClean="0">
                <a:hlinkClick r:id="rId33"/>
              </a:rPr>
              <a:t>http://raguzin.profermer.ru/bid.html</a:t>
            </a:r>
            <a:endParaRPr lang="ru-RU" dirty="0" smtClean="0"/>
          </a:p>
          <a:p>
            <a:r>
              <a:rPr lang="en-US" dirty="0" smtClean="0"/>
              <a:t>http://www.nogtiki.com/ru/news/2008/?page=269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85918" y="6072206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21081015">
            <a:off x="485984" y="2951491"/>
            <a:ext cx="6225201" cy="4342077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21081015">
            <a:off x="3488815" y="302463"/>
            <a:ext cx="5862244" cy="4088915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21081015">
            <a:off x="-1062920" y="877091"/>
            <a:ext cx="6296312" cy="4391677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53"/>
            <a:ext cx="8229600" cy="1143008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99D0DF"/>
            </a:solidFill>
          </a:ln>
          <a:effectLst>
            <a:softEdge rad="127000"/>
          </a:effectLst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Люди всю  жизнь пытаются ответить на вопрос: « Что такое любовь?"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357298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57158" y="3643314"/>
            <a:ext cx="2571768" cy="369332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Дональд</a:t>
            </a:r>
            <a:r>
              <a:rPr lang="ru-RU" dirty="0" smtClean="0"/>
              <a:t> </a:t>
            </a:r>
            <a:r>
              <a:rPr lang="ru-RU" b="1" dirty="0" err="1" smtClean="0"/>
              <a:t>Золан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714752"/>
            <a:ext cx="285752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979829"/>
            <a:ext cx="2804357" cy="4306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9429784" cy="7072338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1" name="Облако 50"/>
          <p:cNvSpPr/>
          <p:nvPr/>
        </p:nvSpPr>
        <p:spPr>
          <a:xfrm>
            <a:off x="6072198" y="1428736"/>
            <a:ext cx="3429024" cy="1483382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блако 42"/>
          <p:cNvSpPr/>
          <p:nvPr/>
        </p:nvSpPr>
        <p:spPr>
          <a:xfrm>
            <a:off x="5143504" y="428604"/>
            <a:ext cx="3429024" cy="1483382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блако 44"/>
          <p:cNvSpPr/>
          <p:nvPr/>
        </p:nvSpPr>
        <p:spPr>
          <a:xfrm>
            <a:off x="5714976" y="1928802"/>
            <a:ext cx="3429024" cy="1483382"/>
          </a:xfrm>
          <a:prstGeom prst="cloud">
            <a:avLst/>
          </a:prstGeom>
          <a:solidFill>
            <a:srgbClr val="CCECFF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блако 45"/>
          <p:cNvSpPr/>
          <p:nvPr/>
        </p:nvSpPr>
        <p:spPr>
          <a:xfrm>
            <a:off x="3857620" y="2714620"/>
            <a:ext cx="3429024" cy="1483382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блако 46"/>
          <p:cNvSpPr/>
          <p:nvPr/>
        </p:nvSpPr>
        <p:spPr>
          <a:xfrm>
            <a:off x="4857752" y="3071810"/>
            <a:ext cx="3429024" cy="1483382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блако 47"/>
          <p:cNvSpPr/>
          <p:nvPr/>
        </p:nvSpPr>
        <p:spPr>
          <a:xfrm>
            <a:off x="3929058" y="5214950"/>
            <a:ext cx="3429024" cy="1483382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блако 48"/>
          <p:cNvSpPr/>
          <p:nvPr/>
        </p:nvSpPr>
        <p:spPr>
          <a:xfrm rot="21113392">
            <a:off x="3537822" y="1590245"/>
            <a:ext cx="3429024" cy="1785950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блако 49"/>
          <p:cNvSpPr/>
          <p:nvPr/>
        </p:nvSpPr>
        <p:spPr>
          <a:xfrm>
            <a:off x="857224" y="142852"/>
            <a:ext cx="3429024" cy="1483382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>
            <a:off x="3786182" y="1857364"/>
            <a:ext cx="3429024" cy="1483382"/>
            <a:chOff x="4137419" y="917539"/>
            <a:chExt cx="1571636" cy="85725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5" name="Облако 14"/>
            <p:cNvSpPr/>
            <p:nvPr/>
          </p:nvSpPr>
          <p:spPr>
            <a:xfrm>
              <a:off x="4137419" y="917539"/>
              <a:ext cx="1571636" cy="857256"/>
            </a:xfrm>
            <a:prstGeom prst="cloud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01131" y="917539"/>
              <a:ext cx="1226352" cy="6225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ru-RU" sz="3200" b="1" dirty="0" smtClean="0">
                <a:solidFill>
                  <a:srgbClr val="0070C0"/>
                </a:solidFill>
              </a:endParaRPr>
            </a:p>
            <a:p>
              <a:r>
                <a:rPr lang="ru-RU" sz="3200" b="1" dirty="0" smtClean="0">
                  <a:solidFill>
                    <a:srgbClr val="0070C0"/>
                  </a:solidFill>
                </a:rPr>
                <a:t>Я люблю…</a:t>
              </a:r>
              <a:endParaRPr lang="ru-RU" sz="32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" name="Группа 13"/>
          <p:cNvGrpSpPr/>
          <p:nvPr/>
        </p:nvGrpSpPr>
        <p:grpSpPr>
          <a:xfrm>
            <a:off x="5357818" y="571480"/>
            <a:ext cx="3429024" cy="1483382"/>
            <a:chOff x="4137419" y="917539"/>
            <a:chExt cx="1571636" cy="85725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7" name="Облако 16"/>
            <p:cNvSpPr/>
            <p:nvPr/>
          </p:nvSpPr>
          <p:spPr>
            <a:xfrm>
              <a:off x="4137419" y="917539"/>
              <a:ext cx="1571636" cy="857256"/>
            </a:xfrm>
            <a:prstGeom prst="cloud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01131" y="917539"/>
              <a:ext cx="1226352" cy="6225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ru-RU" sz="3200" b="1" dirty="0" smtClean="0">
                <a:solidFill>
                  <a:srgbClr val="0070C0"/>
                </a:solidFill>
              </a:endParaRPr>
            </a:p>
            <a:p>
              <a:r>
                <a:rPr lang="ru-RU" sz="3200" b="1" dirty="0" smtClean="0">
                  <a:solidFill>
                    <a:srgbClr val="0070C0"/>
                  </a:solidFill>
                </a:rPr>
                <a:t>Я люблю…</a:t>
              </a:r>
              <a:endParaRPr lang="ru-RU" sz="32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" name="Группа 13"/>
          <p:cNvGrpSpPr/>
          <p:nvPr/>
        </p:nvGrpSpPr>
        <p:grpSpPr>
          <a:xfrm>
            <a:off x="1071538" y="285728"/>
            <a:ext cx="3429024" cy="1483382"/>
            <a:chOff x="4137419" y="917539"/>
            <a:chExt cx="1571636" cy="85725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0" name="Облако 19"/>
            <p:cNvSpPr/>
            <p:nvPr/>
          </p:nvSpPr>
          <p:spPr>
            <a:xfrm>
              <a:off x="4137419" y="917539"/>
              <a:ext cx="1571636" cy="857256"/>
            </a:xfrm>
            <a:prstGeom prst="cloud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01131" y="917539"/>
              <a:ext cx="1226352" cy="6225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ru-RU" sz="3200" b="1" dirty="0" smtClean="0">
                <a:solidFill>
                  <a:srgbClr val="0070C0"/>
                </a:solidFill>
              </a:endParaRPr>
            </a:p>
            <a:p>
              <a:r>
                <a:rPr lang="ru-RU" sz="3200" b="1" dirty="0" smtClean="0">
                  <a:solidFill>
                    <a:srgbClr val="0070C0"/>
                  </a:solidFill>
                </a:rPr>
                <a:t>Я люблю…</a:t>
              </a:r>
              <a:endParaRPr lang="ru-RU" sz="32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Группа 13"/>
          <p:cNvGrpSpPr/>
          <p:nvPr/>
        </p:nvGrpSpPr>
        <p:grpSpPr>
          <a:xfrm>
            <a:off x="5143504" y="3357562"/>
            <a:ext cx="3429024" cy="1483382"/>
            <a:chOff x="4137419" y="917539"/>
            <a:chExt cx="1571636" cy="857256"/>
          </a:xfrm>
          <a:solidFill>
            <a:srgbClr val="FFFFCC"/>
          </a:solidFill>
        </p:grpSpPr>
        <p:sp>
          <p:nvSpPr>
            <p:cNvPr id="23" name="Облако 22"/>
            <p:cNvSpPr/>
            <p:nvPr/>
          </p:nvSpPr>
          <p:spPr>
            <a:xfrm>
              <a:off x="4137419" y="917539"/>
              <a:ext cx="1571636" cy="857256"/>
            </a:xfrm>
            <a:prstGeom prst="cloud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01131" y="917539"/>
              <a:ext cx="1226352" cy="6225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ru-RU" sz="3200" b="1" dirty="0" smtClean="0">
                <a:solidFill>
                  <a:srgbClr val="0070C0"/>
                </a:solidFill>
              </a:endParaRPr>
            </a:p>
            <a:p>
              <a:r>
                <a:rPr lang="ru-RU" sz="3200" b="1" dirty="0" smtClean="0">
                  <a:solidFill>
                    <a:srgbClr val="0070C0"/>
                  </a:solidFill>
                </a:rPr>
                <a:t>Я люблю…</a:t>
              </a:r>
              <a:endParaRPr lang="ru-RU" sz="32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" name="Группа 13"/>
          <p:cNvGrpSpPr/>
          <p:nvPr/>
        </p:nvGrpSpPr>
        <p:grpSpPr>
          <a:xfrm>
            <a:off x="4500562" y="4929198"/>
            <a:ext cx="3429024" cy="1483382"/>
            <a:chOff x="4137419" y="917539"/>
            <a:chExt cx="1571636" cy="85725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8" name="Облако 27"/>
            <p:cNvSpPr/>
            <p:nvPr/>
          </p:nvSpPr>
          <p:spPr>
            <a:xfrm>
              <a:off x="4137419" y="917539"/>
              <a:ext cx="1571636" cy="857256"/>
            </a:xfrm>
            <a:prstGeom prst="cloud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01131" y="917539"/>
              <a:ext cx="1226352" cy="62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 smtClean="0">
                <a:solidFill>
                  <a:srgbClr val="0070C0"/>
                </a:solidFill>
              </a:endParaRPr>
            </a:p>
            <a:p>
              <a:r>
                <a:rPr lang="ru-RU" sz="3200" b="1" dirty="0" smtClean="0">
                  <a:solidFill>
                    <a:srgbClr val="0070C0"/>
                  </a:solidFill>
                </a:rPr>
                <a:t>Я люблю…</a:t>
              </a:r>
              <a:endParaRPr lang="ru-RU" sz="32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0" y="2332037"/>
            <a:ext cx="558929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30" name="Прямоугольник 29"/>
          <p:cNvSpPr/>
          <p:nvPr/>
        </p:nvSpPr>
        <p:spPr>
          <a:xfrm>
            <a:off x="2357422" y="6072206"/>
            <a:ext cx="6439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 всех разное понятие о любви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-51211"/>
          <a:stretch>
            <a:fillRect/>
          </a:stretch>
        </p:blipFill>
        <p:spPr bwMode="auto">
          <a:xfrm rot="10800000" flipV="1">
            <a:off x="0" y="5733256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-2250273" y="2250273"/>
            <a:ext cx="685800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08527">
            <a:off x="-398873" y="-941474"/>
            <a:ext cx="4565488" cy="524339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49562">
            <a:off x="-160535" y="124057"/>
            <a:ext cx="4631126" cy="417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>
                <a:lumMod val="85000"/>
                <a:alpha val="60000"/>
              </a:schemeClr>
            </a:glow>
            <a:softEdge rad="63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3071810"/>
            <a:ext cx="2714644" cy="330821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-428652"/>
            <a:ext cx="3757610" cy="40830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Нужно ли   учиться любви, или она даётся с рождения, как дар?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784" y="0"/>
            <a:ext cx="4071966" cy="207167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Кто может научить нас любви?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r="14307"/>
          <a:stretch>
            <a:fillRect/>
          </a:stretch>
        </p:blipFill>
        <p:spPr bwMode="auto">
          <a:xfrm>
            <a:off x="5500694" y="142852"/>
            <a:ext cx="3429024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42844" y="2071678"/>
            <a:ext cx="2714644" cy="47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l="4444" b="3588"/>
          <a:stretch>
            <a:fillRect/>
          </a:stretch>
        </p:blipFill>
        <p:spPr bwMode="auto">
          <a:xfrm>
            <a:off x="2798932" y="1571612"/>
            <a:ext cx="3273266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286512" y="5103674"/>
            <a:ext cx="2571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Братья наши меньшие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143248"/>
            <a:ext cx="2143140" cy="1847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0"/>
            <a:ext cx="7572396" cy="713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71604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44" t="22626" r="6906" b="22284"/>
          <a:stretch>
            <a:fillRect/>
          </a:stretch>
        </p:blipFill>
        <p:spPr bwMode="auto">
          <a:xfrm>
            <a:off x="0" y="2500306"/>
            <a:ext cx="478634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572008"/>
            <a:ext cx="1285883" cy="154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71612"/>
            <a:ext cx="157160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43644"/>
            <a:ext cx="1643042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6143644"/>
            <a:ext cx="742955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V="1">
            <a:off x="0" y="357166"/>
            <a:ext cx="157160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71604" y="0"/>
            <a:ext cx="7572396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7668344" cy="1143000"/>
          </a:xfrm>
          <a:noFill/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</a:t>
            </a:r>
            <a:r>
              <a:rPr lang="ru-RU" b="1" i="1" dirty="0" smtClean="0">
                <a:solidFill>
                  <a:srgbClr val="C00000"/>
                </a:solidFill>
              </a:rPr>
              <a:t>Вера  Чаплина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872" y="2924944"/>
            <a:ext cx="518457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4008" y="1124744"/>
            <a:ext cx="4214842" cy="322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04048" y="1484784"/>
            <a:ext cx="3571900" cy="25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00298" y="2571744"/>
            <a:ext cx="1218648" cy="188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75656" y="1556792"/>
            <a:ext cx="3168352" cy="128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67744" y="980728"/>
            <a:ext cx="1376521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28662" y="2786058"/>
            <a:ext cx="128588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3E2D8"/>
              </a:clrFrom>
              <a:clrTo>
                <a:srgbClr val="F3E2D8">
                  <a:alpha val="0"/>
                </a:srgbClr>
              </a:clrTo>
            </a:clrChange>
            <a:lum bright="-40000" contrast="31000"/>
          </a:blip>
          <a:srcRect/>
          <a:stretch>
            <a:fillRect/>
          </a:stretch>
        </p:blipFill>
        <p:spPr bwMode="auto">
          <a:xfrm>
            <a:off x="1547664" y="4437112"/>
            <a:ext cx="1872251" cy="2071702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0"/>
          </a:effectLst>
        </p:spPr>
      </p:pic>
      <p:pic>
        <p:nvPicPr>
          <p:cNvPr id="1026" name="Picture 2" descr="C:\Documents and Settings\~\Рабочий стол\2012_02_13\IMG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71802" y="4572008"/>
            <a:ext cx="1285884" cy="180037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~\Рабочий стол\2012_02_13\IMG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143208" y="0"/>
            <a:ext cx="6000792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B0AC00">
                <a:tint val="45000"/>
                <a:satMod val="400000"/>
              </a:srgbClr>
            </a:duotone>
            <a:lum bright="20000"/>
          </a:blip>
          <a:srcRect/>
          <a:stretch>
            <a:fillRect/>
          </a:stretch>
        </p:blipFill>
        <p:spPr bwMode="auto">
          <a:xfrm>
            <a:off x="571472" y="642918"/>
            <a:ext cx="3143272" cy="378621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3" name="TextBox 12"/>
          <p:cNvSpPr txBox="1"/>
          <p:nvPr/>
        </p:nvSpPr>
        <p:spPr>
          <a:xfrm>
            <a:off x="2000232" y="285728"/>
            <a:ext cx="48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Мушка</a:t>
            </a:r>
            <a:endParaRPr lang="ru-RU" sz="3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2" descr="C:\Documents and Settings\~\Рабочий стол\2012_02_13\I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1428760" cy="200041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143604" y="4429132"/>
            <a:ext cx="3000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Рисунки  Е. Кольцовой.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285720" y="4929198"/>
            <a:ext cx="8358246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Собачка была грязная. худая  и хромала на переднюю лапку. Когда Люда пустила  её на пол, она поджала под себя больную лапку и со страхом оглядывалась по сторонам.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2" descr="C:\Documents and Settings\~\Рабочий стол\2012_02_13\IMG_000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7C38F"/>
              </a:clrFrom>
              <a:clrTo>
                <a:srgbClr val="E7C38F">
                  <a:alpha val="0"/>
                </a:srgbClr>
              </a:clrTo>
            </a:clrChange>
            <a:grayscl/>
            <a:lum bright="10000"/>
          </a:blip>
          <a:srcRect/>
          <a:stretch>
            <a:fillRect/>
          </a:stretch>
        </p:blipFill>
        <p:spPr bwMode="auto">
          <a:xfrm flipH="1">
            <a:off x="714348" y="2786058"/>
            <a:ext cx="928694" cy="82221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428728" y="3214686"/>
            <a:ext cx="142876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~\Рабочий стол\2012_02_13\IMG_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857752" y="285728"/>
            <a:ext cx="3999461" cy="6035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286380" y="6357958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Рисунки  Е. Кольцовой.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928670"/>
            <a:ext cx="4000528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  Скоро Мушка поправилась и перестала хромать. Шерстка у неё стала пушистая,  блестящая,  а хвостик завивался тугим колечком.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4429132"/>
            <a:ext cx="4143404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  Потом Мушка научилась служить и танцевать…. она часто танцевала даже тогда, когда её никто не просил.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~\Рабочий стол\2012_02_13\IMG_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85720" y="142852"/>
            <a:ext cx="4929222" cy="410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Documents and Settings\~\Рабочий стол\2012_02_13\IMG_0014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4357686" y="3143248"/>
            <a:ext cx="2357454" cy="1242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786446" y="2857496"/>
            <a:ext cx="30003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Рисунки  Е. Кольцовой.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4429132"/>
            <a:ext cx="7929618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Собака… уже была готова укусить Люду. Но тут, откуда ни возьмись, выскочила Мушка…Собака так растерялась, что даже не тронула Мушку. Она с удивлением смотрела на маленькую собачку, которая, вся дрожа от страха, всё же не отступала перед ней и всё старалась загородить собой упавшую девочку.</a:t>
            </a:r>
            <a:endParaRPr lang="ru-RU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497</Words>
  <Application>Microsoft Office PowerPoint</Application>
  <PresentationFormat>Экран (4:3)</PresentationFormat>
  <Paragraphs>86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Какое  слово  главное   на  свете?</vt:lpstr>
      <vt:lpstr>Слайд 2</vt:lpstr>
      <vt:lpstr>Слайд 3</vt:lpstr>
      <vt:lpstr>Нужно ли   учиться любви, или она даётся с рождения, как дар?</vt:lpstr>
      <vt:lpstr>Кто может научить нас любви?</vt:lpstr>
      <vt:lpstr>         Вера  Чаплина</vt:lpstr>
      <vt:lpstr>Слайд 7</vt:lpstr>
      <vt:lpstr>Слайд 8</vt:lpstr>
      <vt:lpstr>Слайд 9</vt:lpstr>
      <vt:lpstr>Чему могут научить наши  «братья меньшие»?</vt:lpstr>
      <vt:lpstr>Слайд 11</vt:lpstr>
      <vt:lpstr>Зеленоград, Скульптура "Девочка с собакой"</vt:lpstr>
      <vt:lpstr>Слайд 13</vt:lpstr>
      <vt:lpstr>Внутри каждого человека есть сосуд,  который  ждет, чтобы его наполнили любовью…</vt:lpstr>
      <vt:lpstr>Когда  человек  впервые встречается  с любовью?</vt:lpstr>
      <vt:lpstr>Слайд 16</vt:lpstr>
      <vt:lpstr>Слайд 17</vt:lpstr>
      <vt:lpstr>Слайд 18</vt:lpstr>
      <vt:lpstr>Источники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Какое слово главное на свете?</dc:title>
  <dc:creator>Багрова В.Б.</dc:creator>
  <cp:lastModifiedBy>re</cp:lastModifiedBy>
  <cp:revision>122</cp:revision>
  <dcterms:created xsi:type="dcterms:W3CDTF">2012-02-06T17:50:39Z</dcterms:created>
  <dcterms:modified xsi:type="dcterms:W3CDTF">2013-05-15T13:29:39Z</dcterms:modified>
</cp:coreProperties>
</file>