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FF"/>
    <a:srgbClr val="0033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A20A8D9-8C42-4C09-A4B5-691E754717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9F2F2-AD45-4C33-B32B-029F272A03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A19B1-A5D8-4F0F-B850-6356553696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DCB14-496D-4AC5-AAB9-1C2222B255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B79C5-A126-4112-ABAA-A25E2F10D1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08C80-3EB1-4060-9BAC-FCEB5E99D7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3F20E-0231-40E2-A49E-318C00C072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6969D-4D8F-4611-8A32-24A9643D75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664D5-8736-4C70-9686-20B97B55CA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8DEA2-947F-4902-9CDF-D0D45E2507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4D92C-8DA1-4406-9C8B-DD551895D1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70D8CF0-E1D3-442D-B557-EB67C56A8CD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15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143116"/>
            <a:ext cx="3571868" cy="4714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 t="12728"/>
          <a:stretch>
            <a:fillRect/>
          </a:stretch>
        </p:blipFill>
        <p:spPr bwMode="auto">
          <a:xfrm>
            <a:off x="0" y="1785926"/>
            <a:ext cx="3754669" cy="5072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00043"/>
            <a:ext cx="7772400" cy="2714644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Русский </a:t>
            </a:r>
            <a:r>
              <a:rPr lang="ru-RU" sz="5400" b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характер</a:t>
            </a:r>
            <a:r>
              <a:rPr lang="ru-RU" sz="5400" b="1" smtClean="0">
                <a:solidFill>
                  <a:schemeClr val="accent4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  </a:t>
            </a:r>
            <a:r>
              <a:rPr lang="ru-RU" sz="54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в </a:t>
            </a:r>
            <a:r>
              <a:rPr lang="ru-RU" sz="5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рассказе М. Шолохова «Судьба человека» 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chemeClr val="accent3">
                    <a:lumMod val="10000"/>
                  </a:schemeClr>
                </a:solidFill>
                <a:latin typeface="Monotype Corsiva" pitchFamily="66" charset="0"/>
              </a:rPr>
              <a:t>Эпизод «Вызов </a:t>
            </a:r>
            <a:r>
              <a:rPr lang="ru-RU" sz="6000" dirty="0">
                <a:solidFill>
                  <a:schemeClr val="accent3">
                    <a:lumMod val="10000"/>
                  </a:schemeClr>
                </a:solidFill>
                <a:latin typeface="Monotype Corsiva" pitchFamily="66" charset="0"/>
              </a:rPr>
              <a:t>к Мюллеру</a:t>
            </a:r>
            <a:r>
              <a:rPr lang="ru-RU" sz="6000" dirty="0" smtClean="0">
                <a:solidFill>
                  <a:schemeClr val="accent3">
                    <a:lumMod val="10000"/>
                  </a:schemeClr>
                </a:solidFill>
                <a:latin typeface="Monotype Corsiva" pitchFamily="66" charset="0"/>
              </a:rPr>
              <a:t>»</a:t>
            </a:r>
            <a:endParaRPr lang="ru-RU" sz="6000" dirty="0">
              <a:solidFill>
                <a:schemeClr val="accent3">
                  <a:lumMod val="1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2805109" cy="224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0546"/>
            <a:ext cx="354643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285860"/>
            <a:ext cx="290162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5072066" y="3974640"/>
            <a:ext cx="3881446" cy="288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1928802"/>
            <a:ext cx="4352932" cy="326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19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ctr"/>
            <a:r>
              <a:rPr lang="ru-RU" sz="9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Что впереди?</a:t>
            </a:r>
            <a:endParaRPr lang="ru-RU" sz="9600" dirty="0">
              <a:solidFill>
                <a:schemeClr val="bg2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Встреча с Ванюшкой</a:t>
            </a:r>
            <a:endParaRPr lang="ru-RU" sz="6000" dirty="0">
              <a:latin typeface="Monotype Corsiva" pitchFamily="66" charset="0"/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460349"/>
            <a:ext cx="3441904" cy="339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4048164" cy="303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8337" y="785794"/>
            <a:ext cx="406566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553" y="3857628"/>
            <a:ext cx="3962447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1357298"/>
            <a:ext cx="2595564" cy="340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319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28926" y="3929066"/>
            <a:ext cx="6215074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2060"/>
                </a:solidFill>
                <a:effectLst/>
                <a:latin typeface="Times New Roman" pitchFamily="16" charset="0"/>
              </a:rPr>
              <a:t> </a:t>
            </a:r>
            <a:r>
              <a:rPr lang="ru-RU" sz="3200" dirty="0" smtClean="0">
                <a:solidFill>
                  <a:srgbClr val="FFFFFF"/>
                </a:solidFill>
                <a:effectLst/>
                <a:latin typeface="Monotype Corsiva" pitchFamily="66" charset="0"/>
              </a:rPr>
              <a:t>“Да, вот они, </a:t>
            </a:r>
            <a:r>
              <a:rPr lang="ru-RU" sz="3200" i="1" dirty="0" smtClean="0">
                <a:solidFill>
                  <a:srgbClr val="FFFFFF"/>
                </a:solidFill>
                <a:effectLst/>
                <a:latin typeface="Monotype Corsiva" pitchFamily="66" charset="0"/>
              </a:rPr>
              <a:t>русские характеры! </a:t>
            </a:r>
            <a:r>
              <a:rPr lang="ru-RU" sz="3200" dirty="0" smtClean="0">
                <a:solidFill>
                  <a:srgbClr val="FFFFFF"/>
                </a:solidFill>
                <a:effectLst/>
                <a:latin typeface="Monotype Corsiva" pitchFamily="66" charset="0"/>
              </a:rPr>
              <a:t>Кажется, </a:t>
            </a:r>
            <a:r>
              <a:rPr lang="ru-RU" sz="3200" i="1" dirty="0" smtClean="0">
                <a:solidFill>
                  <a:srgbClr val="FFFFFF"/>
                </a:solidFill>
                <a:effectLst/>
                <a:latin typeface="Monotype Corsiva" pitchFamily="66" charset="0"/>
              </a:rPr>
              <a:t>прост</a:t>
            </a:r>
            <a:r>
              <a:rPr lang="ru-RU" sz="3200" dirty="0" smtClean="0">
                <a:solidFill>
                  <a:srgbClr val="FFFFFF"/>
                </a:solidFill>
                <a:effectLst/>
                <a:latin typeface="Monotype Corsiva" pitchFamily="66" charset="0"/>
              </a:rPr>
              <a:t> человек, а придет </a:t>
            </a:r>
            <a:r>
              <a:rPr lang="ru-RU" sz="3200" i="1" dirty="0" smtClean="0">
                <a:solidFill>
                  <a:srgbClr val="FFFFFF"/>
                </a:solidFill>
                <a:effectLst/>
                <a:latin typeface="Monotype Corsiva" pitchFamily="66" charset="0"/>
              </a:rPr>
              <a:t>суровая</a:t>
            </a:r>
            <a:r>
              <a:rPr lang="ru-RU" sz="3200" dirty="0" smtClean="0">
                <a:solidFill>
                  <a:srgbClr val="FFFFFF"/>
                </a:solidFill>
                <a:effectLst/>
                <a:latin typeface="Monotype Corsiva" pitchFamily="66" charset="0"/>
              </a:rPr>
              <a:t> беда, в большом или в малом, и поднимется в нем </a:t>
            </a:r>
            <a:r>
              <a:rPr lang="ru-RU" sz="3200" i="1" dirty="0" smtClean="0">
                <a:solidFill>
                  <a:srgbClr val="FFFFFF"/>
                </a:solidFill>
                <a:effectLst/>
                <a:latin typeface="Monotype Corsiva" pitchFamily="66" charset="0"/>
              </a:rPr>
              <a:t>великая сила</a:t>
            </a:r>
            <a:r>
              <a:rPr lang="ru-RU" sz="3200" dirty="0" smtClean="0">
                <a:solidFill>
                  <a:srgbClr val="FFFFFF"/>
                </a:solidFill>
                <a:effectLst/>
                <a:latin typeface="Monotype Corsiva" pitchFamily="66" charset="0"/>
              </a:rPr>
              <a:t> – человеческая красота”.</a:t>
            </a:r>
          </a:p>
          <a:p>
            <a:pPr algn="r">
              <a:lnSpc>
                <a:spcPct val="9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  <a:t>А. Толстой </a:t>
            </a:r>
            <a:endParaRPr lang="ru-RU" sz="3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chemeClr val="accent3">
                    <a:lumMod val="10000"/>
                  </a:schemeClr>
                </a:solidFill>
                <a:latin typeface="Monotype Corsiva" pitchFamily="66" charset="0"/>
              </a:rPr>
              <a:t>Словарная работа</a:t>
            </a:r>
            <a:endParaRPr lang="ru-RU" sz="6000" dirty="0">
              <a:solidFill>
                <a:schemeClr val="accent3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Судьба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1. Стечение обстоятельств, независящих от воли человека, ход жизненных обстоятельств; 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Доля, участь; 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История существования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кого-чего-нибудь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Будущее, то, что случится (Словарь</a:t>
            </a:r>
            <a:r>
              <a:rPr lang="ru-RU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С.И. Ожегова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4269549" cy="5214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Эпиграф</a:t>
            </a:r>
            <a:endParaRPr lang="ru-RU" sz="6600" b="1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2071678"/>
            <a:ext cx="5500726" cy="4054485"/>
          </a:xfrm>
        </p:spPr>
        <p:txBody>
          <a:bodyPr/>
          <a:lstStyle/>
          <a:p>
            <a:pPr algn="r">
              <a:lnSpc>
                <a:spcPct val="150000"/>
              </a:lnSpc>
              <a:buNone/>
            </a:pPr>
            <a:r>
              <a:rPr lang="ru-RU" sz="3600" b="1" dirty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Невозможно всегда быть </a:t>
            </a:r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героем, но </a:t>
            </a:r>
            <a:r>
              <a:rPr lang="ru-RU" sz="3600" b="1" dirty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можно всегда </a:t>
            </a:r>
            <a:r>
              <a:rPr lang="ru-RU" sz="3600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оставаться </a:t>
            </a:r>
            <a:r>
              <a:rPr lang="ru-RU" sz="3600" b="1" dirty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человеком</a:t>
            </a:r>
            <a:r>
              <a:rPr lang="ru-RU" sz="3600" dirty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 </a:t>
            </a:r>
            <a:br>
              <a:rPr lang="ru-RU" sz="3600" dirty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И.В. Гёте </a:t>
            </a:r>
            <a:endParaRPr lang="ru-RU" sz="3600" b="1" dirty="0">
              <a:solidFill>
                <a:schemeClr val="accent3">
                  <a:lumMod val="25000"/>
                </a:schemeClr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b="5420"/>
          <a:stretch>
            <a:fillRect/>
          </a:stretch>
        </p:blipFill>
        <p:spPr bwMode="auto">
          <a:xfrm>
            <a:off x="3500430" y="0"/>
            <a:ext cx="5432567" cy="4071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929066"/>
            <a:ext cx="8501122" cy="2714644"/>
          </a:xfrm>
        </p:spPr>
        <p:txBody>
          <a:bodyPr/>
          <a:lstStyle/>
          <a:p>
            <a:pPr algn="just">
              <a:buNone/>
            </a:pPr>
            <a:r>
              <a:rPr lang="ru-RU" dirty="0">
                <a:solidFill>
                  <a:schemeClr val="tx1"/>
                </a:solidFill>
                <a:latin typeface="Monotype Corsiva" pitchFamily="66" charset="0"/>
              </a:rPr>
              <a:t>“Я хотел бы, чтобы мои книги помогали людям стать лучше, стать чище душой, пробуждали любовь к человеку, стремление активно бороться за идеалы гуманизма человечества. Если мне это удалось в какой-то мере, я счастлив”.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15907">
            <a:off x="554096" y="730692"/>
            <a:ext cx="3498271" cy="240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 smtClean="0">
                <a:latin typeface="Monotype Corsiva" pitchFamily="66" charset="0"/>
              </a:rPr>
              <a:t>Домашнее задание:</a:t>
            </a:r>
            <a:endParaRPr lang="ru-RU" sz="66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Подготовиться к тесту по рассказу М. Шолохова «Судьба человека».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Прочитать отрывок из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рассказа В. П. Астафьева «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Царь-рыба» (отметить по тексту взаимоотношение человек и природа)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862626"/>
            <a:ext cx="4500562" cy="2995374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 cstate="print"/>
          <a:srcRect r="36934" b="13372"/>
          <a:stretch>
            <a:fillRect/>
          </a:stretch>
        </p:blipFill>
        <p:spPr bwMode="auto">
          <a:xfrm>
            <a:off x="2000232" y="2643182"/>
            <a:ext cx="2311088" cy="2378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4269549" cy="5214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Эпиграф</a:t>
            </a:r>
            <a:endParaRPr lang="ru-RU" sz="6600" b="1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2071678"/>
            <a:ext cx="5500726" cy="4054485"/>
          </a:xfrm>
        </p:spPr>
        <p:txBody>
          <a:bodyPr/>
          <a:lstStyle/>
          <a:p>
            <a:pPr algn="r">
              <a:lnSpc>
                <a:spcPct val="150000"/>
              </a:lnSpc>
              <a:buNone/>
            </a:pPr>
            <a:r>
              <a:rPr lang="ru-RU" sz="3600" b="1" dirty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Невозможно всегда быть </a:t>
            </a:r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героем, но </a:t>
            </a:r>
            <a:r>
              <a:rPr lang="ru-RU" sz="3600" b="1" dirty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можно всегда </a:t>
            </a:r>
            <a:r>
              <a:rPr lang="ru-RU" sz="3600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оставаться </a:t>
            </a:r>
            <a:r>
              <a:rPr lang="ru-RU" sz="3600" b="1" dirty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человеком</a:t>
            </a:r>
            <a:r>
              <a:rPr lang="ru-RU" sz="3600" dirty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 </a:t>
            </a:r>
            <a:br>
              <a:rPr lang="ru-RU" sz="3600" dirty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И.В. Гёте </a:t>
            </a:r>
            <a:endParaRPr lang="ru-RU" sz="3600" b="1" dirty="0">
              <a:solidFill>
                <a:schemeClr val="accent3">
                  <a:lumMod val="25000"/>
                </a:schemeClr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003300"/>
                </a:solidFill>
                <a:latin typeface="Bookman Old Style" pitchFamily="18" charset="0"/>
              </a:rPr>
              <a:t>А. </a:t>
            </a:r>
            <a:r>
              <a:rPr lang="ru-RU" sz="3600" b="1" dirty="0" smtClean="0">
                <a:solidFill>
                  <a:srgbClr val="003300"/>
                </a:solidFill>
                <a:latin typeface="Bookman Old Style" pitchFamily="18" charset="0"/>
              </a:rPr>
              <a:t>Толстой </a:t>
            </a:r>
            <a:r>
              <a:rPr lang="ru-RU" sz="3600" b="1" dirty="0">
                <a:solidFill>
                  <a:srgbClr val="003300"/>
                </a:solidFill>
                <a:latin typeface="Bookman Old Style" pitchFamily="18" charset="0"/>
              </a:rPr>
              <a:t>«Русский характер»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972072"/>
          </a:xfrm>
        </p:spPr>
        <p:txBody>
          <a:bodyPr/>
          <a:lstStyle/>
          <a:p>
            <a:pPr algn="ctr">
              <a:buNone/>
            </a:pPr>
            <a:r>
              <a:rPr lang="ru-RU" sz="4000" b="1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«Русский характер. Поди-ка опиши его. Рассказывать ли о героических подвигах? Но их столько, что растеряешься, - который предпочесть. Вот меня и выручил один мой приятель небольшой историей из личной жизни». </a:t>
            </a:r>
            <a:endParaRPr lang="ru-RU" sz="4000" b="1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Словарная работа</a:t>
            </a:r>
            <a:endParaRPr lang="ru-RU" sz="6000" b="1" dirty="0">
              <a:solidFill>
                <a:schemeClr val="accent4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pPr>
              <a:buNone/>
            </a:pPr>
            <a:r>
              <a:rPr lang="ru-RU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Характер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совокупность психических, духовных свойств человека, обнаруживающихся в его поведении; человек с характером, сильный характер (Ожегов С.И. Толковый словарь русского языка). 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Monotype Corsiva" pitchFamily="66" charset="0"/>
              </a:rPr>
              <a:t>Положительные черты характера</a:t>
            </a:r>
            <a:endParaRPr lang="ru-RU" b="1" dirty="0">
              <a:solidFill>
                <a:schemeClr val="accent3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00594"/>
          </a:xfrm>
        </p:spPr>
        <p:txBody>
          <a:bodyPr numCol="2"/>
          <a:lstStyle/>
          <a:p>
            <a:r>
              <a:rPr lang="ru-RU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умение любить </a:t>
            </a:r>
            <a:endParaRPr lang="ru-RU" i="1" dirty="0" smtClean="0"/>
          </a:p>
          <a:p>
            <a:r>
              <a:rPr lang="ru-RU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стойкость 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великодушие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уверенность </a:t>
            </a:r>
            <a:r>
              <a:rPr lang="ru-RU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себе 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честность 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мужество</a:t>
            </a:r>
          </a:p>
          <a:p>
            <a:r>
              <a:rPr lang="ru-RU" i="1" dirty="0" smtClean="0"/>
              <a:t>в</a:t>
            </a:r>
            <a:r>
              <a:rPr lang="ru-RU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ерность</a:t>
            </a:r>
            <a:endParaRPr lang="ru-RU" i="1" dirty="0"/>
          </a:p>
          <a:p>
            <a:r>
              <a:rPr lang="ru-RU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патриотизм</a:t>
            </a:r>
            <a:endParaRPr lang="ru-RU" i="1" dirty="0"/>
          </a:p>
          <a:p>
            <a:r>
              <a:rPr lang="ru-RU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сострадание 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доброта </a:t>
            </a:r>
          </a:p>
          <a:p>
            <a:r>
              <a:rPr lang="ru-RU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Самопожертвова</a:t>
            </a:r>
            <a:r>
              <a:rPr lang="ru-RU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i="1" dirty="0" err="1" smtClean="0"/>
              <a:t>ние</a:t>
            </a:r>
            <a:endParaRPr lang="ru-RU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 smtClean="0">
                <a:solidFill>
                  <a:schemeClr val="accent3">
                    <a:lumMod val="10000"/>
                  </a:schemeClr>
                </a:solidFill>
                <a:latin typeface="Monotype Corsiva" pitchFamily="66" charset="0"/>
              </a:rPr>
              <a:t>Семейное счастье</a:t>
            </a:r>
            <a:endParaRPr lang="ru-RU" sz="6600" dirty="0">
              <a:solidFill>
                <a:schemeClr val="accent3">
                  <a:lumMod val="1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442366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928802"/>
            <a:ext cx="3494729" cy="472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955" y="3571876"/>
            <a:ext cx="4356673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1285860"/>
            <a:ext cx="3188199" cy="211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643314"/>
            <a:ext cx="428624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09950"/>
            <a:ext cx="4429156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8810" y="0"/>
            <a:ext cx="3405190" cy="255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000" b="1" dirty="0" smtClean="0">
                <a:solidFill>
                  <a:srgbClr val="CC0000"/>
                </a:solidFill>
                <a:latin typeface="Monotype Corsiva" pitchFamily="66" charset="0"/>
              </a:rPr>
              <a:t>Война</a:t>
            </a:r>
            <a:endParaRPr lang="ru-RU" sz="8000" b="1" dirty="0">
              <a:solidFill>
                <a:srgbClr val="CC0000"/>
              </a:solidFill>
              <a:latin typeface="Monotype Corsiva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317098" cy="25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1571612"/>
            <a:ext cx="330400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19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стопад">
  <a:themeElements>
    <a:clrScheme name="Default Design 1">
      <a:dk1>
        <a:srgbClr val="000000"/>
      </a:dk1>
      <a:lt1>
        <a:srgbClr val="FCB140"/>
      </a:lt1>
      <a:dk2>
        <a:srgbClr val="000000"/>
      </a:dk2>
      <a:lt2>
        <a:srgbClr val="B2B2B2"/>
      </a:lt2>
      <a:accent1>
        <a:srgbClr val="FEE4BD"/>
      </a:accent1>
      <a:accent2>
        <a:srgbClr val="FCC572"/>
      </a:accent2>
      <a:accent3>
        <a:srgbClr val="FDD5AF"/>
      </a:accent3>
      <a:accent4>
        <a:srgbClr val="000000"/>
      </a:accent4>
      <a:accent5>
        <a:srgbClr val="FEEFDB"/>
      </a:accent5>
      <a:accent6>
        <a:srgbClr val="E4B267"/>
      </a:accent6>
      <a:hlink>
        <a:srgbClr val="6B532E"/>
      </a:hlink>
      <a:folHlink>
        <a:srgbClr val="C97A0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CB140"/>
        </a:lt1>
        <a:dk2>
          <a:srgbClr val="000000"/>
        </a:dk2>
        <a:lt2>
          <a:srgbClr val="B2B2B2"/>
        </a:lt2>
        <a:accent1>
          <a:srgbClr val="FEE4BD"/>
        </a:accent1>
        <a:accent2>
          <a:srgbClr val="FCC572"/>
        </a:accent2>
        <a:accent3>
          <a:srgbClr val="FDD5AF"/>
        </a:accent3>
        <a:accent4>
          <a:srgbClr val="000000"/>
        </a:accent4>
        <a:accent5>
          <a:srgbClr val="FEEFDB"/>
        </a:accent5>
        <a:accent6>
          <a:srgbClr val="E4B267"/>
        </a:accent6>
        <a:hlink>
          <a:srgbClr val="6B532E"/>
        </a:hlink>
        <a:folHlink>
          <a:srgbClr val="C97A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CB140"/>
        </a:lt1>
        <a:dk2>
          <a:srgbClr val="000000"/>
        </a:dk2>
        <a:lt2>
          <a:srgbClr val="B2B2B2"/>
        </a:lt2>
        <a:accent1>
          <a:srgbClr val="FB9E75"/>
        </a:accent1>
        <a:accent2>
          <a:srgbClr val="FCD740"/>
        </a:accent2>
        <a:accent3>
          <a:srgbClr val="FDD5AF"/>
        </a:accent3>
        <a:accent4>
          <a:srgbClr val="000000"/>
        </a:accent4>
        <a:accent5>
          <a:srgbClr val="FDCCBD"/>
        </a:accent5>
        <a:accent6>
          <a:srgbClr val="E4C339"/>
        </a:accent6>
        <a:hlink>
          <a:srgbClr val="A43E02"/>
        </a:hlink>
        <a:folHlink>
          <a:srgbClr val="A363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B140"/>
        </a:lt1>
        <a:dk2>
          <a:srgbClr val="000000"/>
        </a:dk2>
        <a:lt2>
          <a:srgbClr val="B2B2B2"/>
        </a:lt2>
        <a:accent1>
          <a:srgbClr val="D68102"/>
        </a:accent1>
        <a:accent2>
          <a:srgbClr val="0F8EBB"/>
        </a:accent2>
        <a:accent3>
          <a:srgbClr val="FDD5AF"/>
        </a:accent3>
        <a:accent4>
          <a:srgbClr val="000000"/>
        </a:accent4>
        <a:accent5>
          <a:srgbClr val="E8C1AA"/>
        </a:accent5>
        <a:accent6>
          <a:srgbClr val="0C80A9"/>
        </a:accent6>
        <a:hlink>
          <a:srgbClr val="A36303"/>
        </a:hlink>
        <a:folHlink>
          <a:srgbClr val="1C0F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CB140"/>
        </a:lt1>
        <a:dk2>
          <a:srgbClr val="000000"/>
        </a:dk2>
        <a:lt2>
          <a:srgbClr val="B2B2B2"/>
        </a:lt2>
        <a:accent1>
          <a:srgbClr val="AC7013"/>
        </a:accent1>
        <a:accent2>
          <a:srgbClr val="81A518"/>
        </a:accent2>
        <a:accent3>
          <a:srgbClr val="FDD5AF"/>
        </a:accent3>
        <a:accent4>
          <a:srgbClr val="000000"/>
        </a:accent4>
        <a:accent5>
          <a:srgbClr val="D2BBAA"/>
        </a:accent5>
        <a:accent6>
          <a:srgbClr val="749515"/>
        </a:accent6>
        <a:hlink>
          <a:srgbClr val="0D4DA3"/>
        </a:hlink>
        <a:folHlink>
          <a:srgbClr val="A30D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EE4BD"/>
        </a:accent1>
        <a:accent2>
          <a:srgbClr val="FCC572"/>
        </a:accent2>
        <a:accent3>
          <a:srgbClr val="FFFFFF"/>
        </a:accent3>
        <a:accent4>
          <a:srgbClr val="000000"/>
        </a:accent4>
        <a:accent5>
          <a:srgbClr val="FEEFDB"/>
        </a:accent5>
        <a:accent6>
          <a:srgbClr val="E4B267"/>
        </a:accent6>
        <a:hlink>
          <a:srgbClr val="6B532E"/>
        </a:hlink>
        <a:folHlink>
          <a:srgbClr val="C97A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B9E75"/>
        </a:accent1>
        <a:accent2>
          <a:srgbClr val="FCD740"/>
        </a:accent2>
        <a:accent3>
          <a:srgbClr val="FFFFFF"/>
        </a:accent3>
        <a:accent4>
          <a:srgbClr val="000000"/>
        </a:accent4>
        <a:accent5>
          <a:srgbClr val="FDCCBD"/>
        </a:accent5>
        <a:accent6>
          <a:srgbClr val="E4C339"/>
        </a:accent6>
        <a:hlink>
          <a:srgbClr val="A43E02"/>
        </a:hlink>
        <a:folHlink>
          <a:srgbClr val="A363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68102"/>
        </a:accent1>
        <a:accent2>
          <a:srgbClr val="0F8EBB"/>
        </a:accent2>
        <a:accent3>
          <a:srgbClr val="FFFFFF"/>
        </a:accent3>
        <a:accent4>
          <a:srgbClr val="000000"/>
        </a:accent4>
        <a:accent5>
          <a:srgbClr val="E8C1AA"/>
        </a:accent5>
        <a:accent6>
          <a:srgbClr val="0C80A9"/>
        </a:accent6>
        <a:hlink>
          <a:srgbClr val="A36303"/>
        </a:hlink>
        <a:folHlink>
          <a:srgbClr val="1C0F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C7013"/>
        </a:accent1>
        <a:accent2>
          <a:srgbClr val="81A518"/>
        </a:accent2>
        <a:accent3>
          <a:srgbClr val="FFFFFF"/>
        </a:accent3>
        <a:accent4>
          <a:srgbClr val="000000"/>
        </a:accent4>
        <a:accent5>
          <a:srgbClr val="D2BBAA"/>
        </a:accent5>
        <a:accent6>
          <a:srgbClr val="749515"/>
        </a:accent6>
        <a:hlink>
          <a:srgbClr val="0D4DA3"/>
        </a:hlink>
        <a:folHlink>
          <a:srgbClr val="A30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листопад</Template>
  <TotalTime>312</TotalTime>
  <Words>294</Words>
  <Application>Microsoft Office PowerPoint</Application>
  <PresentationFormat>Экран (4:3)</PresentationFormat>
  <Paragraphs>38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листопад</vt:lpstr>
      <vt:lpstr>Русский характер   в рассказе М. Шолохова «Судьба человека»  </vt:lpstr>
      <vt:lpstr>Слайд 2</vt:lpstr>
      <vt:lpstr>Эпиграф</vt:lpstr>
      <vt:lpstr>А. Толстой «Русский характер» </vt:lpstr>
      <vt:lpstr>Словарная работа</vt:lpstr>
      <vt:lpstr>Положительные черты характера</vt:lpstr>
      <vt:lpstr>Семейное счастье</vt:lpstr>
      <vt:lpstr>Война</vt:lpstr>
      <vt:lpstr>Слайд 9</vt:lpstr>
      <vt:lpstr>Эпизод «Вызов к Мюллеру»</vt:lpstr>
      <vt:lpstr>Что впереди?</vt:lpstr>
      <vt:lpstr>Встреча с Ванюшкой</vt:lpstr>
      <vt:lpstr>Слайд 13</vt:lpstr>
      <vt:lpstr>Словарная работа</vt:lpstr>
      <vt:lpstr>Эпиграф</vt:lpstr>
      <vt:lpstr>Слайд 16</vt:lpstr>
      <vt:lpstr>Домашнее задание: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Tatyna</dc:creator>
  <cp:lastModifiedBy>Tatyna</cp:lastModifiedBy>
  <cp:revision>38</cp:revision>
  <dcterms:created xsi:type="dcterms:W3CDTF">2012-04-08T06:09:10Z</dcterms:created>
  <dcterms:modified xsi:type="dcterms:W3CDTF">2012-04-09T03:26:10Z</dcterms:modified>
</cp:coreProperties>
</file>