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9" r:id="rId2"/>
    <p:sldId id="260" r:id="rId3"/>
    <p:sldId id="266" r:id="rId4"/>
    <p:sldId id="262" r:id="rId5"/>
    <p:sldId id="263" r:id="rId6"/>
    <p:sldId id="264" r:id="rId7"/>
    <p:sldId id="265" r:id="rId8"/>
    <p:sldId id="268" r:id="rId9"/>
    <p:sldId id="269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FFFFCC"/>
    <a:srgbClr val="FF99FF"/>
    <a:srgbClr val="FF9966"/>
    <a:srgbClr val="CCFFCC"/>
    <a:srgbClr val="99FF66"/>
    <a:srgbClr val="FFFF99"/>
    <a:srgbClr val="66FF3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3F64A-6917-47DF-8540-04F7C274384E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7C1E6-DA48-4FCA-A0A6-A8F02B05D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7C1E6-DA48-4FCA-A0A6-A8F02B05D4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&#1050;&#1086;&#1085;&#1082;&#1091;&#1088;&#1089;%20&#1059;&#1095;&#1080;&#1090;&#1077;&#1083;&#1100;&#1075;&#1086;&#1076;&#1072;\&#1085;&#1072;%20&#1091;&#1095;&#1080;&#1090;&#1077;&#1083;&#1100;%20&#1075;&#1086;&#1076;&#1072;\&#1096;&#1082;&#1086;&#1083;&#1072;%20-%20&#1101;&#1090;&#1086;%20&#1084;&#1080;&#1088;.wma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D:\Документы кабинета воспитательной работы\фотографии\МОУ СОШ №14.jpg"/>
          <p:cNvPicPr>
            <a:picLocks noChangeAspect="1" noChangeArrowheads="1"/>
          </p:cNvPicPr>
          <p:nvPr/>
        </p:nvPicPr>
        <p:blipFill>
          <a:blip r:embed="rId3">
            <a:lum bright="2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2071670" y="-214338"/>
            <a:ext cx="6586526" cy="3500454"/>
          </a:xfrm>
        </p:spPr>
        <p:txBody>
          <a:bodyPr>
            <a:noAutofit/>
          </a:bodyPr>
          <a:lstStyle/>
          <a:p>
            <a:pPr algn="r"/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Я выбрала дорогу.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Я иду, 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Встречая на пути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Удачи и ненастья.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С позиций доброты 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Вершить свою судьбу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Учу детей, </a:t>
            </a:r>
            <a:br>
              <a:rPr lang="ru-RU" sz="25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500" b="1" i="1" dirty="0" smtClean="0">
                <a:solidFill>
                  <a:schemeClr val="tx1"/>
                </a:solidFill>
                <a:latin typeface="+mn-lt"/>
              </a:rPr>
              <a:t>И в этом вижу счастье.</a:t>
            </a:r>
            <a:endParaRPr lang="ru-RU" sz="2500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школа - это мир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214290"/>
            <a:ext cx="304800" cy="304800"/>
          </a:xfrm>
          <a:prstGeom prst="rect">
            <a:avLst/>
          </a:prstGeom>
        </p:spPr>
      </p:pic>
      <p:pic>
        <p:nvPicPr>
          <p:cNvPr id="5" name="Picture 1" descr="D:\Документы кабинета воспитательной работы\фотографии\МОУ СОШ №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lum brigh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428604"/>
            <a:ext cx="7686700" cy="44348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3000" b="1" i="1" dirty="0" smtClean="0"/>
              <a:t>Главным ресурсом развивающего общества являются люди, не столько подготовленные, сколько развивающиеся непрерывно”. </a:t>
            </a:r>
          </a:p>
          <a:p>
            <a:pPr algn="r">
              <a:buNone/>
            </a:pPr>
            <a:r>
              <a:rPr lang="ru-RU" sz="3000" b="1" i="1" dirty="0" smtClean="0"/>
              <a:t>(П.Г. Щедровицкий)</a:t>
            </a:r>
          </a:p>
          <a:p>
            <a:endParaRPr lang="ru-RU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10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2500298" y="2285992"/>
            <a:ext cx="3929090" cy="21431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642910" y="857232"/>
            <a:ext cx="3214710" cy="1428760"/>
          </a:xfrm>
          <a:prstGeom prst="wedgeEllipseCallout">
            <a:avLst>
              <a:gd name="adj1" fmla="val 33885"/>
              <a:gd name="adj2" fmla="val 77703"/>
            </a:avLst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28926" y="2643182"/>
            <a:ext cx="300039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Что влияет на «современность» </a:t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урока?</a:t>
            </a:r>
            <a:endParaRPr lang="ru-RU" sz="27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1071538" y="1142984"/>
            <a:ext cx="2286016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Мастерство педагога?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4857752" y="785794"/>
            <a:ext cx="3500462" cy="1500198"/>
          </a:xfrm>
          <a:prstGeom prst="wedgeEllipseCallout">
            <a:avLst>
              <a:gd name="adj1" fmla="val -31553"/>
              <a:gd name="adj2" fmla="val 75856"/>
            </a:avLst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ьная выноска 16"/>
          <p:cNvSpPr/>
          <p:nvPr/>
        </p:nvSpPr>
        <p:spPr>
          <a:xfrm>
            <a:off x="5857884" y="3786190"/>
            <a:ext cx="3000396" cy="1285884"/>
          </a:xfrm>
          <a:prstGeom prst="wedgeEllipseCallout">
            <a:avLst>
              <a:gd name="adj1" fmla="val -44614"/>
              <a:gd name="adj2" fmla="val -50512"/>
            </a:avLst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ьная выноска 17"/>
          <p:cNvSpPr/>
          <p:nvPr/>
        </p:nvSpPr>
        <p:spPr>
          <a:xfrm>
            <a:off x="3000364" y="4857760"/>
            <a:ext cx="3357586" cy="1500198"/>
          </a:xfrm>
          <a:prstGeom prst="wedgeEllipseCallout">
            <a:avLst>
              <a:gd name="adj1" fmla="val -9520"/>
              <a:gd name="adj2" fmla="val -93609"/>
            </a:avLst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ьная выноска 18"/>
          <p:cNvSpPr/>
          <p:nvPr/>
        </p:nvSpPr>
        <p:spPr>
          <a:xfrm>
            <a:off x="285720" y="3929066"/>
            <a:ext cx="3000396" cy="1285884"/>
          </a:xfrm>
          <a:prstGeom prst="wedgeEllipseCallout">
            <a:avLst>
              <a:gd name="adj1" fmla="val 33885"/>
              <a:gd name="adj2" fmla="val -60209"/>
            </a:avLst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2"/>
          <p:cNvSpPr>
            <a:spLocks noGrp="1"/>
          </p:cNvSpPr>
          <p:nvPr>
            <p:ph type="body" sz="half" idx="3"/>
          </p:nvPr>
        </p:nvSpPr>
        <p:spPr>
          <a:xfrm>
            <a:off x="5286380" y="1071546"/>
            <a:ext cx="2571768" cy="100013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технических средств обучения?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Текст 12"/>
          <p:cNvSpPr>
            <a:spLocks noGrp="1"/>
          </p:cNvSpPr>
          <p:nvPr>
            <p:ph type="body" sz="half" idx="3"/>
          </p:nvPr>
        </p:nvSpPr>
        <p:spPr>
          <a:xfrm>
            <a:off x="3286116" y="5072074"/>
            <a:ext cx="2786082" cy="10715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«учитель-ученик»?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Текст 12"/>
          <p:cNvSpPr>
            <a:spLocks noGrp="1"/>
          </p:cNvSpPr>
          <p:nvPr>
            <p:ph type="body" sz="half" idx="3"/>
          </p:nvPr>
        </p:nvSpPr>
        <p:spPr>
          <a:xfrm>
            <a:off x="642910" y="4143380"/>
            <a:ext cx="2286016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Совокупность методических приёмов?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Текст 12"/>
          <p:cNvSpPr>
            <a:spLocks noGrp="1"/>
          </p:cNvSpPr>
          <p:nvPr>
            <p:ph type="body" sz="half" idx="3"/>
          </p:nvPr>
        </p:nvSpPr>
        <p:spPr>
          <a:xfrm>
            <a:off x="6286512" y="3929066"/>
            <a:ext cx="2286016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урока?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5" grpId="0"/>
      <p:bldP spid="13" grpId="0" build="p"/>
      <p:bldP spid="8" grpId="0" animBg="1"/>
      <p:bldP spid="17" grpId="0" animBg="1"/>
      <p:bldP spid="18" grpId="0" animBg="1"/>
      <p:bldP spid="19" grpId="0" animBg="1"/>
      <p:bldP spid="20" grpId="0" build="p"/>
      <p:bldP spid="27" grpId="0" build="p"/>
      <p:bldP spid="28" grpId="0" build="p"/>
      <p:bldP spid="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72410" cy="10001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Современный урок – это…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Документы кабинета воспитательной работы\Рисунки\Mmedia\Image\Анимашки\Писарь.gif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-18000" contrast="28000"/>
          </a:blip>
          <a:srcRect/>
          <a:stretch>
            <a:fillRect/>
          </a:stretch>
        </p:blipFill>
        <p:spPr bwMode="auto">
          <a:xfrm>
            <a:off x="3786182" y="1428736"/>
            <a:ext cx="1643042" cy="1929619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6215074" y="3857628"/>
            <a:ext cx="2500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…интеграция традиционных методов обучения и современных педагогических технологий. </a:t>
            </a:r>
            <a:endParaRPr lang="ru-RU" sz="2000" b="1" i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Тольятти</a:t>
            </a:r>
            <a:endParaRPr lang="ru-RU" sz="1500" i="1" dirty="0" smtClean="0"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00364" y="3214686"/>
            <a:ext cx="314324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…тот урок, который позволяет  максимально развить интеллектуальный и творческий потенциал ученика.  Главное - организовать урок так, чтобы у каждого ученика было посильное задание, чтобы каждая секунда драгоценного урочного времени была занята делом.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Каменск – Шахтинский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4282" y="3786190"/>
            <a:ext cx="2857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когда педагог руководит познавательной деятельностью учащихся с учетом особенностей каждого из них.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Ставрополь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1643050"/>
            <a:ext cx="3000396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который ведёт учитель-лоцман в бурном море информации, владеющий современными мультимедиа - технологиями.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Москва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143636" y="1571612"/>
            <a:ext cx="26431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…прежде всего, сотрудничество на пути к общим целям, организованное при поддержке новых технологий.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Каменск - Шахтинский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72410" cy="1000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Современный урок – это…</a:t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(с точки зрения учителей)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72410" cy="1000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Современный урок – это…</a:t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(с точки зрения учащихся)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1785926"/>
            <a:ext cx="27146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«Современный урок - это познавательный, интересный урок, на котором учитель и ученик свободно общаются».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929066"/>
            <a:ext cx="2714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…возможность работы с новыми (компьютерными) и информационными  технологиями.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714884"/>
            <a:ext cx="2714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…не просто поток новой информации, а знания, доступные для понимания и связанные с действительностью.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785926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 без стрессов.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928802"/>
            <a:ext cx="2571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на котором выслушивают любое твое мнение, урок, где человек учится быть человеком.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3714752"/>
            <a:ext cx="26431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на котором не приходится делать каждый раз одно и то же, это разнообразный, нестандартный  урок.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D:\Документы кабинета воспитательной работы\Рисунки\Mmedia\Image\Анимашки\Лупа.gif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-18000" contrast="28000"/>
          </a:blip>
          <a:srcRect/>
          <a:stretch>
            <a:fillRect/>
          </a:stretch>
        </p:blipFill>
        <p:spPr bwMode="auto">
          <a:xfrm>
            <a:off x="3497872" y="2357430"/>
            <a:ext cx="207426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433" grpId="0"/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72410" cy="10001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Современный урок – это…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(с точки зрения родителей)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9458" name="Picture 2" descr="D:\Документы кабинета воспитательной работы\Рисунки\Mmedia\Image\Анимашки\Думает.gif"/>
          <p:cNvPicPr>
            <a:picLocks noChangeAspect="1" noChangeArrowheads="1" noCrop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lum bright="-18000" contrast="28000"/>
          </a:blip>
          <a:srcRect/>
          <a:stretch>
            <a:fillRect/>
          </a:stretch>
        </p:blipFill>
        <p:spPr bwMode="auto">
          <a:xfrm>
            <a:off x="3500430" y="1500174"/>
            <a:ext cx="2286016" cy="2472629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929322" y="1857364"/>
            <a:ext cx="27146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на котором учитель должен быть учителем ребёнка, а не класса.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71802" y="4357694"/>
            <a:ext cx="278608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в процессе которого формируются целеустремлённость, самостоятельность и ответственность.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00034" y="3714752"/>
            <a:ext cx="27146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на котором учитель преподаёт так, чтобы дети при выходе из школы смогли успешно вписаться в мир.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857364"/>
            <a:ext cx="22145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…урок, на котором даются хорошие знания по предмету.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43636" y="3643314"/>
            <a:ext cx="242889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…урок, на котором учат дисциплине; развивают речь, любознательность, умение анализировать.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73" grpId="0"/>
      <p:bldP spid="3074" grpId="0"/>
      <p:bldP spid="3075" grpId="0"/>
      <p:bldP spid="7" grpId="0"/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72410" cy="10001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Современный урок – это…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357430"/>
            <a:ext cx="3643338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деятельностный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 к обучению.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571612"/>
            <a:ext cx="4572000" cy="369332"/>
          </a:xfrm>
          <a:prstGeom prst="rect">
            <a:avLst/>
          </a:prstGeom>
          <a:ln w="28575">
            <a:solidFill>
              <a:srgbClr val="C00000"/>
            </a:solidFill>
            <a:prstDash val="solid"/>
          </a:ln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…формирование прочных знаний.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5984" y="4643446"/>
            <a:ext cx="4572032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…п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остроение урока по схеме « опрос – объяснение – закрепление».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357430"/>
            <a:ext cx="3643306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…коллективное выравнивание, средняя успешность.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714876" y="3786190"/>
            <a:ext cx="3643306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…развитие познавательных интересов.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71736" y="3214686"/>
            <a:ext cx="3643338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тегративность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5500702"/>
            <a:ext cx="3643338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…ориентирование на жизненную практику.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472" y="5500702"/>
            <a:ext cx="3643338" cy="64294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 и взаимопомощь.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14348" y="3786190"/>
            <a:ext cx="3500430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…интерактивное оборудование урока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5" grpId="0" animBg="1"/>
      <p:bldP spid="7" grpId="0" animBg="1"/>
      <p:bldP spid="1026" grpId="0" animBg="1"/>
      <p:bldP spid="9" grpId="0" animBg="1"/>
      <p:bldP spid="1027" grpId="0" animBg="1"/>
      <p:bldP spid="1028" grpId="0" animBg="1"/>
      <p:bldP spid="12" grpId="0" animBg="1"/>
      <p:bldP spid="1029" grpId="0" animBg="1"/>
      <p:bldP spid="10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72410" cy="10001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Современный урок – это…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857365"/>
            <a:ext cx="69294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есть основная форма обучения, определяемая содержанием, принципами и методами обучения, планируемая и регулируемая учителем в определенно пространственно-временных границах и осуществляемая совокупным субъектом – учителем и учащимися.</a:t>
            </a:r>
          </a:p>
          <a:p>
            <a:pPr algn="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М.И.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Махмутов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5">
                <a:lumMod val="20000"/>
                <a:lumOff val="8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714348" y="357166"/>
            <a:ext cx="7872410" cy="10001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Позиция учителя и ученика в современном уроке…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00174"/>
          <a:ext cx="8286808" cy="507209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43404"/>
                <a:gridCol w="4143404"/>
              </a:tblGrid>
              <a:tr h="952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Установки, характерные для </a:t>
                      </a:r>
                      <a:r>
                        <a:rPr lang="ru-RU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субъект-объектного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подхода 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Установки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, характерные для школ, стимулирующих и поддерживающих активность детей в обучении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/>
                </a:tc>
              </a:tr>
              <a:tr h="41198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Учитель учит, а ученик учится.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Учитель знает все, а ученик не знает ничего.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Учитель говорит, а ученик молча слушает.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 учителем закреплено право выбора, а за учеником – нет.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выбирает программу и ее содержание, а ученик принимает ее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Учитель стремится развивать 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умения учащихся.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поддерживает атмосферу равенства среди школьников.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Учитель стимулирует участие ученика в работе.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Ученик имеет возможность  получить помощь в обучении и от учителя, и от сверстников.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Развивается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взаимное уважение учителя и учеников.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816</TotalTime>
  <Words>573</Words>
  <PresentationFormat>Экран (4:3)</PresentationFormat>
  <Paragraphs>61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Я выбрала дорогу. Я иду,  Встречая на пути Удачи и ненастья. С позиций доброты  Вершить свою судьбу Учу детей,  И в этом вижу счастье.</vt:lpstr>
      <vt:lpstr>Что влияет на «современность»  урока?</vt:lpstr>
      <vt:lpstr>Современный урок – это…</vt:lpstr>
      <vt:lpstr>Современный урок – это… (с точки зрения учителей)</vt:lpstr>
      <vt:lpstr>Современный урок – это… (с точки зрения учащихся)</vt:lpstr>
      <vt:lpstr>Современный урок – это… (с точки зрения родителей)</vt:lpstr>
      <vt:lpstr>Современный урок – это…</vt:lpstr>
      <vt:lpstr>Современный урок – это…</vt:lpstr>
      <vt:lpstr>Позиция учителя и ученика в современном уроке…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Семья Донченко</cp:lastModifiedBy>
  <cp:revision>97</cp:revision>
  <dcterms:modified xsi:type="dcterms:W3CDTF">2013-01-09T16:38:39Z</dcterms:modified>
</cp:coreProperties>
</file>