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charts/chart35.xml" ContentType="application/vnd.openxmlformats-officedocument.drawingml.chart+xml"/>
  <Override PartName="/ppt/charts/chart36.xml" ContentType="application/vnd.openxmlformats-officedocument.drawingml.chart+xml"/>
  <Override PartName="/ppt/charts/chart37.xml" ContentType="application/vnd.openxmlformats-officedocument.drawingml.chart+xml"/>
  <Override PartName="/ppt/charts/chart38.xml" ContentType="application/vnd.openxmlformats-officedocument.drawingml.chart+xml"/>
  <Override PartName="/ppt/charts/chart39.xml" ContentType="application/vnd.openxmlformats-officedocument.drawingml.chart+xml"/>
  <Override PartName="/ppt/charts/chart40.xml" ContentType="application/vnd.openxmlformats-officedocument.drawingml.chart+xml"/>
  <Override PartName="/ppt/notesSlides/notesSlide1.xml" ContentType="application/vnd.openxmlformats-officedocument.presentationml.notesSlide+xml"/>
  <Override PartName="/ppt/charts/chart41.xml" ContentType="application/vnd.openxmlformats-officedocument.drawingml.chart+xml"/>
  <Override PartName="/ppt/charts/chart4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66" r:id="rId2"/>
    <p:sldId id="275" r:id="rId3"/>
    <p:sldId id="276" r:id="rId4"/>
    <p:sldId id="277" r:id="rId5"/>
    <p:sldId id="265" r:id="rId6"/>
    <p:sldId id="257" r:id="rId7"/>
    <p:sldId id="268" r:id="rId8"/>
    <p:sldId id="264" r:id="rId9"/>
    <p:sldId id="283" r:id="rId10"/>
    <p:sldId id="258" r:id="rId11"/>
    <p:sldId id="259" r:id="rId12"/>
    <p:sldId id="260" r:id="rId13"/>
    <p:sldId id="267" r:id="rId14"/>
    <p:sldId id="269" r:id="rId15"/>
    <p:sldId id="256" r:id="rId16"/>
    <p:sldId id="262" r:id="rId17"/>
    <p:sldId id="281" r:id="rId18"/>
    <p:sldId id="280" r:id="rId19"/>
    <p:sldId id="279" r:id="rId20"/>
    <p:sldId id="271" r:id="rId21"/>
    <p:sldId id="272" r:id="rId22"/>
    <p:sldId id="273" r:id="rId23"/>
    <p:sldId id="274" r:id="rId24"/>
    <p:sldId id="284" r:id="rId25"/>
  </p:sldIdLst>
  <p:sldSz cx="9144000" cy="6858000" type="screen4x3"/>
  <p:notesSz cx="6858000" cy="9144000"/>
  <p:custShowLst>
    <p:custShow name="Произвольный показ 1" id="0">
      <p:sldLst>
        <p:sld r:id="rId2"/>
        <p:sld r:id="rId3"/>
        <p:sld r:id="rId4"/>
        <p:sld r:id="rId5"/>
        <p:sld r:id="rId6"/>
        <p:sld r:id="rId7"/>
        <p:sld r:id="rId8"/>
        <p:sld r:id="rId9"/>
        <p:sld r:id="rId10"/>
        <p:sld r:id="rId6"/>
        <p:sld r:id="rId11"/>
        <p:sld r:id="rId6"/>
        <p:sld r:id="rId12"/>
        <p:sld r:id="rId13"/>
        <p:sld r:id="rId6"/>
        <p:sld r:id="rId14"/>
        <p:sld r:id="rId15"/>
        <p:sld r:id="rId16"/>
        <p:sld r:id="rId17"/>
        <p:sld r:id="rId6"/>
        <p:sld r:id="rId18"/>
        <p:sld r:id="rId19"/>
        <p:sld r:id="rId20"/>
        <p:sld r:id="rId6"/>
        <p:sld r:id="rId21"/>
        <p:sld r:id="rId6"/>
        <p:sld r:id="rId22"/>
        <p:sld r:id="rId23"/>
        <p:sld r:id="rId6"/>
        <p:sld r:id="rId24"/>
        <p:sld r:id="rId25"/>
      </p:sldLst>
    </p:custShow>
  </p:custShow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24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4" d="100"/>
          <a:sy n="44" d="100"/>
        </p:scale>
        <p:origin x="-222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2;&#1080;&#1082;&#1090;&#1086;&#1088;\Desktop\&#1044;&#1047;1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2;&#1080;&#1082;&#1090;&#1086;&#1088;\Documents\&#1087;&#1086;&#1091;&#1088;&#1086;&#1095;&#1085;&#1099;&#1077;%20&#1087;&#1083;&#1072;&#1085;&#1099;\&#1087;&#1086;&#1091;&#1088;&#1086;&#1095;&#1085;&#1099;&#1077;%20&#1087;&#1083;&#1072;&#1085;&#1099;%20&#1087;&#1086;%20&#1084;&#1072;&#1090;&#1077;&#1084;&#1072;&#1090;&#1080;&#1082;&#1077;%205%20&#1082;&#1083;&#1072;&#1089;&#1089;%20(&#1050;&#1086;&#1079;&#1083;&#1086;&#1074;&#1072;)\&#1042;&#1077;&#1089;&#1105;&#1083;&#1099;&#1077;%20&#1095;&#1077;&#1083;&#1086;&#1074;&#1077;&#1095;&#1082;&#1080;.%20&#1053;&#1072;&#1087;&#1080;&#1090;&#1082;&#1080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2;&#1080;&#1082;&#1090;&#1086;&#1088;\Documents\&#1087;&#1086;&#1091;&#1088;&#1086;&#1095;&#1085;&#1099;&#1077;%20&#1087;&#1083;&#1072;&#1085;&#1099;\&#1087;&#1086;&#1091;&#1088;&#1086;&#1095;&#1085;&#1099;&#1077;%20&#1087;&#1083;&#1072;&#1085;&#1099;%20&#1087;&#1086;%20&#1084;&#1072;&#1090;&#1077;&#1084;&#1072;&#1090;&#1080;&#1082;&#1077;%205%20&#1082;&#1083;&#1072;&#1089;&#1089;%20(&#1050;&#1086;&#1079;&#1083;&#1086;&#1074;&#1072;)\&#1042;&#1077;&#1089;&#1105;&#1083;&#1099;&#1077;%20&#1095;&#1077;&#1083;&#1086;&#1074;&#1077;&#1095;&#1082;&#1080;.%20&#1053;&#1072;&#1087;&#1080;&#1090;&#1082;&#1080;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2;&#1080;&#1082;&#1090;&#1086;&#1088;\Documents\&#1087;&#1086;&#1091;&#1088;&#1086;&#1095;&#1085;&#1099;&#1077;%20&#1087;&#1083;&#1072;&#1085;&#1099;\&#1087;&#1086;&#1091;&#1088;&#1086;&#1095;&#1085;&#1099;&#1077;%20&#1087;&#1083;&#1072;&#1085;&#1099;%20&#1087;&#1086;%20&#1084;&#1072;&#1090;&#1077;&#1084;&#1072;&#1090;&#1080;&#1082;&#1077;%205%20&#1082;&#1083;&#1072;&#1089;&#1089;%20(&#1050;&#1086;&#1079;&#1083;&#1086;&#1074;&#1072;)\&#1042;&#1077;&#1089;&#1105;&#1083;&#1099;&#1077;%20&#1095;&#1077;&#1083;&#1086;&#1074;&#1077;&#1095;&#1082;&#1080;.%20&#1053;&#1072;&#1087;&#1080;&#1090;&#1082;&#1080;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2;&#1080;&#1082;&#1090;&#1086;&#1088;\Documents\&#1087;&#1086;&#1091;&#1088;&#1086;&#1095;&#1085;&#1099;&#1077;%20&#1087;&#1083;&#1072;&#1085;&#1099;\&#1087;&#1086;&#1091;&#1088;&#1086;&#1095;&#1085;&#1099;&#1077;%20&#1087;&#1083;&#1072;&#1085;&#1099;%20&#1087;&#1086;%20&#1084;&#1072;&#1090;&#1077;&#1084;&#1072;&#1090;&#1080;&#1082;&#1077;%205%20&#1082;&#1083;&#1072;&#1089;&#1089;%20(&#1050;&#1086;&#1079;&#1083;&#1086;&#1074;&#1072;)\&#1042;&#1077;&#1089;&#1105;&#1083;&#1099;&#1077;%20&#1095;&#1077;&#1083;&#1086;&#1074;&#1077;&#1095;&#1082;&#1080;.%20&#1053;&#1072;&#1087;&#1080;&#1090;&#1082;&#1080;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2;&#1080;&#1082;&#1090;&#1086;&#1088;\Documents\&#1087;&#1086;&#1091;&#1088;&#1086;&#1095;&#1085;&#1099;&#1077;%20&#1087;&#1083;&#1072;&#1085;&#1099;\&#1087;&#1086;&#1091;&#1088;&#1086;&#1095;&#1085;&#1099;&#1077;%20&#1087;&#1083;&#1072;&#1085;&#1099;%20&#1087;&#1086;%20&#1084;&#1072;&#1090;&#1077;&#1084;&#1072;&#1090;&#1080;&#1082;&#1077;%205%20&#1082;&#1083;&#1072;&#1089;&#1089;%20(&#1050;&#1086;&#1079;&#1083;&#1086;&#1074;&#1072;)\&#1042;&#1077;&#1089;&#1105;&#1083;&#1099;&#1077;%20&#1095;&#1077;&#1083;&#1086;&#1074;&#1077;&#1095;&#1082;&#1080;.%20&#1053;&#1072;&#1087;&#1080;&#1090;&#1082;&#1080;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2;&#1080;&#1082;&#1090;&#1086;&#1088;\Documents\&#1087;&#1086;&#1091;&#1088;&#1086;&#1095;&#1085;&#1099;&#1077;%20&#1087;&#1083;&#1072;&#1085;&#1099;\&#1087;&#1086;&#1091;&#1088;&#1086;&#1095;&#1085;&#1099;&#1077;%20&#1087;&#1083;&#1072;&#1085;&#1099;%20&#1087;&#1086;%20&#1084;&#1072;&#1090;&#1077;&#1084;&#1072;&#1090;&#1080;&#1082;&#1077;%205%20&#1082;&#1083;&#1072;&#1089;&#1089;%20(&#1050;&#1086;&#1079;&#1083;&#1086;&#1074;&#1072;)\&#1042;&#1077;&#1089;&#1105;&#1083;&#1099;&#1077;%20&#1095;&#1077;&#1083;&#1086;&#1074;&#1077;&#1095;&#1082;&#1080;.%20&#1053;&#1072;&#1087;&#1080;&#1090;&#1082;&#1080;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2;&#1080;&#1082;&#1090;&#1086;&#1088;\Documents\&#1087;&#1086;&#1091;&#1088;&#1086;&#1095;&#1085;&#1099;&#1077;%20&#1087;&#1083;&#1072;&#1085;&#1099;\&#1087;&#1086;&#1091;&#1088;&#1086;&#1095;&#1085;&#1099;&#1077;%20&#1087;&#1083;&#1072;&#1085;&#1099;%20&#1087;&#1086;%20&#1084;&#1072;&#1090;&#1077;&#1084;&#1072;&#1090;&#1080;&#1082;&#1077;%205%20&#1082;&#1083;&#1072;&#1089;&#1089;%20(&#1050;&#1086;&#1079;&#1083;&#1086;&#1074;&#1072;)\&#1057;&#1090;&#1088;&#1091;&#1082;&#1090;&#1091;&#1088;&#1072;%20&#1079;&#1077;&#1084;&#1077;&#1083;&#1100;&#1085;&#1099;&#1093;%20&#1088;&#1077;&#1089;&#1091;&#1088;&#1089;&#1086;&#1074;%20&#1079;&#1072;&#1088;&#1091;&#1073;&#1077;&#1078;&#1085;&#1099;&#1093;%20&#1089;&#1090;&#1088;&#1072;&#1085;.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2;&#1080;&#1082;&#1090;&#1086;&#1088;\Documents\&#1087;&#1086;&#1091;&#1088;&#1086;&#1095;&#1085;&#1099;&#1077;%20&#1087;&#1083;&#1072;&#1085;&#1099;\&#1087;&#1086;&#1091;&#1088;&#1086;&#1095;&#1085;&#1099;&#1077;%20&#1087;&#1083;&#1072;&#1085;&#1099;%20&#1087;&#1086;%20&#1084;&#1072;&#1090;&#1077;&#1084;&#1072;&#1090;&#1080;&#1082;&#1077;%205%20&#1082;&#1083;&#1072;&#1089;&#1089;%20(&#1050;&#1086;&#1079;&#1083;&#1086;&#1074;&#1072;)\&#1057;&#1090;&#1088;&#1091;&#1082;&#1090;&#1091;&#1088;&#1072;%20&#1079;&#1077;&#1084;&#1077;&#1083;&#1100;&#1085;&#1099;&#1093;%20&#1088;&#1077;&#1089;&#1091;&#1088;&#1089;&#1086;&#1074;%20&#1079;&#1072;&#1088;&#1091;&#1073;&#1077;&#1078;&#1085;&#1099;&#1093;%20&#1089;&#1090;&#1088;&#1072;&#1085;.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2;&#1080;&#1082;&#1090;&#1086;&#1088;\Documents\&#1087;&#1086;&#1091;&#1088;&#1086;&#1095;&#1085;&#1099;&#1077;%20&#1087;&#1083;&#1072;&#1085;&#1099;\&#1087;&#1086;&#1091;&#1088;&#1086;&#1095;&#1085;&#1099;&#1077;%20&#1087;&#1083;&#1072;&#1085;&#1099;%20&#1087;&#1086;%20&#1084;&#1072;&#1090;&#1077;&#1084;&#1072;&#1090;&#1080;&#1082;&#1077;%205%20&#1082;&#1083;&#1072;&#1089;&#1089;%20(&#1050;&#1086;&#1079;&#1083;&#1086;&#1074;&#1072;)\&#1057;&#1090;&#1088;&#1091;&#1082;&#1090;&#1091;&#1088;&#1072;%20&#1079;&#1077;&#1084;&#1077;&#1083;&#1100;&#1085;&#1099;&#1093;%20&#1088;&#1077;&#1089;&#1091;&#1088;&#1089;&#1086;&#1074;%20&#1079;&#1072;&#1088;&#1091;&#1073;&#1077;&#1078;&#1085;&#1099;&#1093;%20&#1089;&#1090;&#1088;&#1072;&#1085;.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2;&#1080;&#1082;&#1090;&#1086;&#1088;\Documents\&#1087;&#1086;&#1091;&#1088;&#1086;&#1095;&#1085;&#1099;&#1077;%20&#1087;&#1083;&#1072;&#1085;&#1099;\&#1087;&#1086;&#1091;&#1088;&#1086;&#1095;&#1085;&#1099;&#1077;%20&#1087;&#1083;&#1072;&#1085;&#1099;%20&#1087;&#1086;%20&#1084;&#1072;&#1090;&#1077;&#1084;&#1072;&#1090;&#1080;&#1082;&#1077;%205%20&#1082;&#1083;&#1072;&#1089;&#1089;%20(&#1050;&#1086;&#1079;&#1083;&#1086;&#1074;&#1072;)\&#1057;&#1090;&#1088;&#1091;&#1082;&#1090;&#1091;&#1088;&#1072;%20&#1079;&#1077;&#1084;&#1077;&#1083;&#1100;&#1085;&#1099;&#1093;%20&#1088;&#1077;&#1089;&#1091;&#1088;&#1089;&#1086;&#1074;%20&#1079;&#1072;&#1088;&#1091;&#1073;&#1077;&#1078;&#1085;&#1099;&#1093;%20&#1089;&#1090;&#1088;&#1072;&#1085;.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2;&#1080;&#1082;&#1090;&#1086;&#1088;\Documents\&#1087;&#1086;&#1091;&#1088;&#1086;&#1095;&#1085;&#1099;&#1077;%20&#1087;&#1083;&#1072;&#1085;&#1099;\&#1087;&#1086;&#1091;&#1088;&#1086;&#1095;&#1085;&#1099;&#1077;%20&#1087;&#1083;&#1072;&#1085;&#1099;%20&#1087;&#1086;%20&#1084;&#1072;&#1090;&#1077;&#1084;&#1072;&#1090;&#1080;&#1082;&#1077;%205%20&#1082;&#1083;&#1072;&#1089;&#1089;%20(&#1050;&#1086;&#1079;&#1083;&#1086;&#1074;&#1072;)\&#1044;&#1088;&#1072;&#1082;&#1086;&#1085;%20&#1057;&#1077;&#1088;&#1075;&#1077;&#1081;%20&#1052;&#1080;&#1093;&#1072;&#1081;&#1083;&#1086;&#1074;&#1080;&#1095;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2;&#1080;&#1082;&#1090;&#1086;&#1088;\Documents\&#1087;&#1086;&#1091;&#1088;&#1086;&#1095;&#1085;&#1099;&#1077;%20&#1087;&#1083;&#1072;&#1085;&#1099;\&#1087;&#1086;&#1091;&#1088;&#1086;&#1095;&#1085;&#1099;&#1077;%20&#1087;&#1083;&#1072;&#1085;&#1099;%20&#1087;&#1086;%20&#1084;&#1072;&#1090;&#1077;&#1084;&#1072;&#1090;&#1080;&#1082;&#1077;%205%20&#1082;&#1083;&#1072;&#1089;&#1089;%20(&#1050;&#1086;&#1079;&#1083;&#1086;&#1074;&#1072;)\&#1057;&#1090;&#1088;&#1091;&#1082;&#1090;&#1091;&#1088;&#1072;%20&#1079;&#1077;&#1084;&#1077;&#1083;&#1100;&#1085;&#1099;&#1093;%20&#1088;&#1077;&#1089;&#1091;&#1088;&#1089;&#1086;&#1074;%20&#1079;&#1072;&#1088;&#1091;&#1073;&#1077;&#1078;&#1085;&#1099;&#1093;%20&#1089;&#1090;&#1088;&#1072;&#1085;.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2;&#1080;&#1082;&#1090;&#1086;&#1088;\Documents\&#1087;&#1086;&#1091;&#1088;&#1086;&#1095;&#1085;&#1099;&#1077;%20&#1087;&#1083;&#1072;&#1085;&#1099;\&#1087;&#1086;&#1091;&#1088;&#1086;&#1095;&#1085;&#1099;&#1077;%20&#1087;&#1083;&#1072;&#1085;&#1099;%20&#1087;&#1086;%20&#1084;&#1072;&#1090;&#1077;&#1084;&#1072;&#1090;&#1080;&#1082;&#1077;%205%20&#1082;&#1083;&#1072;&#1089;&#1089;%20(&#1050;&#1086;&#1079;&#1083;&#1086;&#1074;&#1072;)\&#1057;&#1090;&#1088;&#1091;&#1082;&#1090;&#1091;&#1088;&#1072;%20&#1079;&#1077;&#1084;&#1077;&#1083;&#1100;&#1085;&#1099;&#1093;%20&#1088;&#1077;&#1089;&#1091;&#1088;&#1089;&#1086;&#1074;%20&#1079;&#1072;&#1088;&#1091;&#1073;&#1077;&#1078;&#1085;&#1099;&#1093;%20&#1089;&#1090;&#1088;&#1072;&#1085;.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2;&#1080;&#1082;&#1090;&#1086;&#1088;\Documents\&#1087;&#1086;&#1091;&#1088;&#1086;&#1095;&#1085;&#1099;&#1077;%20&#1087;&#1083;&#1072;&#1085;&#1099;\&#1087;&#1086;&#1091;&#1088;&#1086;&#1095;&#1085;&#1099;&#1077;%20&#1087;&#1083;&#1072;&#1085;&#1099;%20&#1087;&#1086;%20&#1084;&#1072;&#1090;&#1077;&#1084;&#1072;&#1090;&#1080;&#1082;&#1077;%205%20&#1082;&#1083;&#1072;&#1089;&#1089;%20(&#1050;&#1086;&#1079;&#1083;&#1086;&#1074;&#1072;)\&#1057;&#1090;&#1088;&#1091;&#1082;&#1090;&#1091;&#1088;&#1072;%20&#1079;&#1077;&#1084;&#1077;&#1083;&#1100;&#1085;&#1099;&#1093;%20&#1088;&#1077;&#1089;&#1091;&#1088;&#1089;&#1086;&#1074;%20&#1079;&#1072;&#1088;&#1091;&#1073;&#1077;&#1078;&#1085;&#1099;&#1093;%20&#1089;&#1090;&#1088;&#1072;&#1085;.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2;&#1080;&#1082;&#1090;&#1086;&#1088;\Documents\&#1087;&#1086;&#1091;&#1088;&#1086;&#1095;&#1085;&#1099;&#1077;%20&#1087;&#1083;&#1072;&#1085;&#1099;\&#1087;&#1086;&#1091;&#1088;&#1086;&#1095;&#1085;&#1099;&#1077;%20&#1087;&#1083;&#1072;&#1085;&#1099;%20&#1087;&#1086;%20&#1084;&#1072;&#1090;&#1077;&#1084;&#1072;&#1090;&#1080;&#1082;&#1077;%205%20&#1082;&#1083;&#1072;&#1089;&#1089;%20(&#1050;&#1086;&#1079;&#1083;&#1086;&#1074;&#1072;)\&#1057;&#1090;&#1088;&#1091;&#1082;&#1090;&#1091;&#1088;&#1072;%20&#1079;&#1077;&#1084;&#1077;&#1083;&#1100;&#1085;&#1099;&#1093;%20&#1088;&#1077;&#1089;&#1091;&#1088;&#1089;&#1086;&#1074;%20&#1079;&#1072;&#1088;&#1091;&#1073;&#1077;&#1078;&#1085;&#1099;&#1093;%20&#1089;&#1090;&#1088;&#1072;&#1085;.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2;&#1080;&#1082;&#1090;&#1086;&#1088;\Documents\&#1087;&#1086;&#1091;&#1088;&#1086;&#1095;&#1085;&#1099;&#1077;%20&#1087;&#1083;&#1072;&#1085;&#1099;\&#1087;&#1086;&#1091;&#1088;&#1086;&#1095;&#1085;&#1099;&#1077;%20&#1087;&#1083;&#1072;&#1085;&#1099;%20&#1087;&#1086;%20&#1084;&#1072;&#1090;&#1077;&#1084;&#1072;&#1090;&#1080;&#1082;&#1077;%205%20&#1082;&#1083;&#1072;&#1089;&#1089;%20(&#1050;&#1086;&#1079;&#1083;&#1086;&#1074;&#1072;)\&#1057;&#1090;&#1088;&#1091;&#1082;&#1090;&#1091;&#1088;&#1072;%20&#1079;&#1077;&#1084;&#1077;&#1083;&#1100;&#1085;&#1099;&#1093;%20&#1088;&#1077;&#1089;&#1091;&#1088;&#1089;&#1086;&#1074;%20&#1079;&#1072;&#1088;&#1091;&#1073;&#1077;&#1078;&#1085;&#1099;&#1093;%20&#1089;&#1090;&#1088;&#1072;&#1085;.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2;&#1080;&#1082;&#1090;&#1086;&#1088;\Documents\&#1087;&#1086;&#1091;&#1088;&#1086;&#1095;&#1085;&#1099;&#1077;%20&#1087;&#1083;&#1072;&#1085;&#1099;\&#1087;&#1086;&#1091;&#1088;&#1086;&#1095;&#1085;&#1099;&#1077;%20&#1087;&#1083;&#1072;&#1085;&#1099;%20&#1087;&#1086;%20&#1084;&#1072;&#1090;&#1077;&#1084;&#1072;&#1090;&#1080;&#1082;&#1077;%205%20&#1082;&#1083;&#1072;&#1089;&#1089;%20(&#1050;&#1086;&#1079;&#1083;&#1086;&#1074;&#1072;)\&#1057;&#1090;&#1088;&#1091;&#1082;&#1090;&#1091;&#1088;&#1072;%20&#1079;&#1077;&#1084;&#1077;&#1083;&#1100;&#1085;&#1099;&#1093;%20&#1088;&#1077;&#1089;&#1091;&#1088;&#1089;&#1086;&#1074;%20&#1079;&#1072;&#1088;&#1091;&#1073;&#1077;&#1078;&#1085;&#1099;&#1093;%20&#1089;&#1090;&#1088;&#1072;&#1085;.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2;&#1080;&#1082;&#1090;&#1086;&#1088;\Documents\&#1087;&#1086;&#1091;&#1088;&#1086;&#1095;&#1085;&#1099;&#1077;%20&#1087;&#1083;&#1072;&#1085;&#1099;\&#1087;&#1086;&#1091;&#1088;&#1086;&#1095;&#1085;&#1099;&#1077;%20&#1087;&#1083;&#1072;&#1085;&#1099;%20&#1087;&#1086;%20&#1084;&#1072;&#1090;&#1077;&#1084;&#1072;&#1090;&#1080;&#1082;&#1077;%205%20&#1082;&#1083;&#1072;&#1089;&#1089;%20(&#1050;&#1086;&#1079;&#1083;&#1086;&#1074;&#1072;)\&#1063;&#1080;&#1089;&#1083;&#1077;&#1085;&#1085;&#1086;&#1089;&#1090;&#1100;%20&#1085;&#1072;&#1089;&#1077;&#1083;&#1077;&#1085;&#1080;&#1103;%20&#1056;&#1086;&#1089;&#1089;&#1080;&#1080;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2;&#1080;&#1082;&#1090;&#1086;&#1088;\Documents\&#1087;&#1086;&#1091;&#1088;&#1086;&#1095;&#1085;&#1099;&#1077;%20&#1087;&#1083;&#1072;&#1085;&#1099;\&#1087;&#1086;&#1091;&#1088;&#1086;&#1095;&#1085;&#1099;&#1077;%20&#1087;&#1083;&#1072;&#1085;&#1099;%20&#1087;&#1086;%20&#1084;&#1072;&#1090;&#1077;&#1084;&#1072;&#1090;&#1080;&#1082;&#1077;%205%20&#1082;&#1083;&#1072;&#1089;&#1089;%20(&#1050;&#1086;&#1079;&#1083;&#1086;&#1074;&#1072;)\&#1063;&#1080;&#1089;&#1083;&#1077;&#1085;&#1085;&#1086;&#1089;&#1090;&#1100;%20&#1085;&#1072;&#1089;&#1077;&#1083;&#1077;&#1085;&#1080;&#1103;%20&#1056;&#1086;&#1089;&#1089;&#1080;&#1080;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2;&#1080;&#1082;&#1090;&#1086;&#1088;\Documents\&#1087;&#1086;&#1091;&#1088;&#1086;&#1095;&#1085;&#1099;&#1077;%20&#1087;&#1083;&#1072;&#1085;&#1099;\&#1087;&#1086;&#1091;&#1088;&#1086;&#1095;&#1085;&#1099;&#1077;%20&#1087;&#1083;&#1072;&#1085;&#1099;%20&#1087;&#1086;%20&#1084;&#1072;&#1090;&#1077;&#1084;&#1072;&#1090;&#1080;&#1082;&#1077;%205%20&#1082;&#1083;&#1072;&#1089;&#1089;%20(&#1050;&#1086;&#1079;&#1083;&#1086;&#1074;&#1072;)\&#1063;&#1080;&#1089;&#1083;&#1077;&#1085;&#1085;&#1086;&#1089;&#1090;&#1100;%20&#1085;&#1072;&#1089;&#1077;&#1083;&#1077;&#1085;&#1080;&#1103;%20&#1056;&#1086;&#1089;&#1089;&#1080;&#1080;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2;&#1080;&#1082;&#1090;&#1086;&#1088;\Documents\&#1087;&#1086;&#1091;&#1088;&#1086;&#1095;&#1085;&#1099;&#1077;%20&#1087;&#1083;&#1072;&#1085;&#1099;\&#1087;&#1086;&#1091;&#1088;&#1086;&#1095;&#1085;&#1099;&#1077;%20&#1087;&#1083;&#1072;&#1085;&#1099;%20&#1087;&#1086;%20&#1084;&#1072;&#1090;&#1077;&#1084;&#1072;&#1090;&#1080;&#1082;&#1077;%205%20&#1082;&#1083;&#1072;&#1089;&#1089;%20(&#1050;&#1086;&#1079;&#1083;&#1086;&#1074;&#1072;)\&#1063;&#1080;&#1089;&#1083;&#1077;&#1085;&#1085;&#1086;&#1089;&#1090;&#1100;%20&#1085;&#1072;&#1089;&#1077;&#1083;&#1077;&#1085;&#1080;&#1103;%20&#1056;&#1086;&#1089;&#1089;&#1080;&#1080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2;&#1080;&#1082;&#1090;&#1086;&#1088;\Documents\&#1087;&#1086;&#1091;&#1088;&#1086;&#1095;&#1085;&#1099;&#1077;%20&#1087;&#1083;&#1072;&#1085;&#1099;\&#1087;&#1086;&#1091;&#1088;&#1086;&#1095;&#1085;&#1099;&#1077;%20&#1087;&#1083;&#1072;&#1085;&#1099;%20&#1087;&#1086;%20&#1084;&#1072;&#1090;&#1077;&#1084;&#1072;&#1090;&#1080;&#1082;&#1077;%205%20&#1082;&#1083;&#1072;&#1089;&#1089;%20(&#1050;&#1086;&#1079;&#1083;&#1086;&#1074;&#1072;)\&#1044;&#1088;&#1072;&#1082;&#1086;&#1085;%20&#1057;&#1077;&#1088;&#1075;&#1077;&#1081;%20&#1052;&#1080;&#1093;&#1072;&#1081;&#1083;&#1086;&#1074;&#1080;&#1095;.xlsx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2;&#1080;&#1082;&#1090;&#1086;&#1088;\Documents\&#1087;&#1086;&#1091;&#1088;&#1086;&#1095;&#1085;&#1099;&#1077;%20&#1087;&#1083;&#1072;&#1085;&#1099;\&#1087;&#1086;&#1091;&#1088;&#1086;&#1095;&#1085;&#1099;&#1077;%20&#1087;&#1083;&#1072;&#1085;&#1099;%20&#1087;&#1086;%20&#1084;&#1072;&#1090;&#1077;&#1084;&#1072;&#1090;&#1080;&#1082;&#1077;%205%20&#1082;&#1083;&#1072;&#1089;&#1089;%20(&#1050;&#1086;&#1079;&#1083;&#1086;&#1074;&#1072;)\&#1063;&#1080;&#1089;&#1083;&#1077;&#1085;&#1085;&#1086;&#1089;&#1090;&#1100;%20&#1085;&#1072;&#1089;&#1077;&#1083;&#1077;&#1085;&#1080;&#1103;%20&#1056;&#1086;&#1089;&#1089;&#1080;&#1080;.xlsx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2;&#1080;&#1082;&#1090;&#1086;&#1088;\Documents\&#1087;&#1086;&#1091;&#1088;&#1086;&#1095;&#1085;&#1099;&#1077;%20&#1087;&#1083;&#1072;&#1085;&#1099;\&#1087;&#1086;&#1091;&#1088;&#1086;&#1095;&#1085;&#1099;&#1077;%20&#1087;&#1083;&#1072;&#1085;&#1099;%20&#1087;&#1086;%20&#1084;&#1072;&#1090;&#1077;&#1084;&#1072;&#1090;&#1080;&#1082;&#1077;%205%20&#1082;&#1083;&#1072;&#1089;&#1089;%20(&#1050;&#1086;&#1079;&#1083;&#1086;&#1074;&#1072;)\&#1063;&#1080;&#1089;&#1083;&#1077;&#1085;&#1085;&#1086;&#1089;&#1090;&#1100;%20&#1085;&#1072;&#1089;&#1077;&#1083;&#1077;&#1085;&#1080;&#1103;%20&#1056;&#1086;&#1089;&#1089;&#1080;&#1080;.xlsx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2;&#1080;&#1082;&#1090;&#1086;&#1088;\Documents\&#1087;&#1086;&#1091;&#1088;&#1086;&#1095;&#1085;&#1099;&#1077;%20&#1087;&#1083;&#1072;&#1085;&#1099;\&#1087;&#1086;&#1091;&#1088;&#1086;&#1095;&#1085;&#1099;&#1077;%20&#1087;&#1083;&#1072;&#1085;&#1099;%20&#1087;&#1086;%20&#1084;&#1072;&#1090;&#1077;&#1084;&#1072;&#1090;&#1080;&#1082;&#1077;%205%20&#1082;&#1083;&#1072;&#1089;&#1089;%20(&#1050;&#1086;&#1079;&#1083;&#1086;&#1074;&#1072;)\&#1063;&#1080;&#1089;&#1083;&#1077;&#1085;&#1085;&#1086;&#1089;&#1090;&#1100;%20&#1085;&#1072;&#1089;&#1077;&#1083;&#1077;&#1085;&#1080;&#1103;%20&#1056;&#1086;&#1089;&#1089;&#1080;&#1080;.xlsx" TargetMode="Externa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2;&#1080;&#1082;&#1090;&#1086;&#1088;\Documents\&#1087;&#1086;&#1091;&#1088;&#1086;&#1095;&#1085;&#1099;&#1077;%20&#1087;&#1083;&#1072;&#1085;&#1099;\&#1087;&#1086;&#1091;&#1088;&#1086;&#1095;&#1085;&#1099;&#1077;%20&#1087;&#1083;&#1072;&#1085;&#1099;%20&#1087;&#1086;%20&#1084;&#1072;&#1090;&#1077;&#1084;&#1072;&#1090;&#1080;&#1082;&#1077;%205%20&#1082;&#1083;&#1072;&#1089;&#1089;%20(&#1050;&#1086;&#1079;&#1083;&#1086;&#1074;&#1072;)\&#1063;&#1080;&#1089;&#1083;&#1077;&#1085;&#1085;&#1086;&#1089;&#1090;&#1100;%20&#1085;&#1072;&#1089;&#1077;&#1083;&#1077;&#1085;&#1080;&#1103;%20&#1056;&#1086;&#1089;&#1089;&#1080;&#1080;.xlsx" TargetMode="External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2;&#1080;&#1082;&#1090;&#1086;&#1088;\Documents\&#1087;&#1086;&#1091;&#1088;&#1086;&#1095;&#1085;&#1099;&#1077;%20&#1087;&#1083;&#1072;&#1085;&#1099;\&#1087;&#1086;&#1091;&#1088;&#1086;&#1095;&#1085;&#1099;&#1077;%20&#1087;&#1083;&#1072;&#1085;&#1099;%20&#1087;&#1086;%20&#1084;&#1072;&#1090;&#1077;&#1084;&#1072;&#1090;&#1080;&#1082;&#1077;%205%20&#1082;&#1083;&#1072;&#1089;&#1089;%20(&#1050;&#1086;&#1079;&#1083;&#1086;&#1074;&#1072;)\&#1044;&#1086;&#1083;&#1103;%20&#1074;&#1072;&#1078;&#1085;&#1077;&#1081;&#1096;&#1080;&#1093;%20&#1089;&#1090;&#1088;&#1072;&#1085;%20&#1074;%20&#1087;&#1088;&#1086;&#1084;&#1099;&#1096;&#1083;&#1077;&#1085;&#1085;&#1086;&#1084;%20&#1087;&#1088;&#1086;&#1080;&#1079;&#1074;&#1086;&#1076;&#1089;&#1090;&#1074;&#1077;%20&#1082;&#1072;&#1087;&#1080;&#1090;&#1072;&#1083;&#1080;&#1089;&#1090;&#1080;&#1095;&#1077;&#1089;&#1082;&#1086;&#1075;&#1086;%20&#1084;&#1080;&#1088;&#1072;%20&#1074;%20&#1089;&#1077;&#1088;&#1077;&#1076;&#1080;&#1085;&#1077;%2020%20&#1074;&#1077;&#1082;&#1072;.xlsx" TargetMode="External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2;&#1080;&#1082;&#1090;&#1086;&#1088;\Documents\&#1087;&#1086;&#1091;&#1088;&#1086;&#1095;&#1085;&#1099;&#1077;%20&#1087;&#1083;&#1072;&#1085;&#1099;\&#1087;&#1086;&#1091;&#1088;&#1086;&#1095;&#1085;&#1099;&#1077;%20&#1087;&#1083;&#1072;&#1085;&#1099;%20&#1087;&#1086;%20&#1084;&#1072;&#1090;&#1077;&#1084;&#1072;&#1090;&#1080;&#1082;&#1077;%205%20&#1082;&#1083;&#1072;&#1089;&#1089;%20(&#1050;&#1086;&#1079;&#1083;&#1086;&#1074;&#1072;)\&#1044;&#1086;&#1083;&#1103;%20&#1074;&#1072;&#1078;&#1085;&#1077;&#1081;&#1096;&#1080;&#1093;%20&#1089;&#1090;&#1088;&#1072;&#1085;%20&#1074;%20&#1087;&#1088;&#1086;&#1084;&#1099;&#1096;&#1083;&#1077;&#1085;&#1085;&#1086;&#1084;%20&#1087;&#1088;&#1086;&#1080;&#1079;&#1074;&#1086;&#1076;&#1089;&#1090;&#1074;&#1077;%20&#1082;&#1072;&#1087;&#1080;&#1090;&#1072;&#1083;&#1080;&#1089;&#1090;&#1080;&#1095;&#1077;&#1089;&#1082;&#1086;&#1075;&#1086;%20&#1084;&#1080;&#1088;&#1072;%20&#1074;%20&#1089;&#1077;&#1088;&#1077;&#1076;&#1080;&#1085;&#1077;%2020%20&#1074;&#1077;&#1082;&#1072;.xlsx" TargetMode="External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2;&#1080;&#1082;&#1090;&#1086;&#1088;\Documents\&#1087;&#1086;&#1091;&#1088;&#1086;&#1095;&#1085;&#1099;&#1077;%20&#1087;&#1083;&#1072;&#1085;&#1099;\&#1087;&#1086;&#1091;&#1088;&#1086;&#1095;&#1085;&#1099;&#1077;%20&#1087;&#1083;&#1072;&#1085;&#1099;%20&#1087;&#1086;%20&#1084;&#1072;&#1090;&#1077;&#1084;&#1072;&#1090;&#1080;&#1082;&#1077;%205%20&#1082;&#1083;&#1072;&#1089;&#1089;%20(&#1050;&#1086;&#1079;&#1083;&#1086;&#1074;&#1072;)\&#1055;&#1086;&#1089;&#1077;&#1074;&#1085;&#1099;&#1077;%20&#1087;&#1083;&#1086;&#1097;&#1072;&#1076;&#1080;%20&#1074;%20&#1056;&#1086;&#1089;&#1089;&#1080;&#1080;.xlsx" TargetMode="External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2;&#1080;&#1082;&#1090;&#1086;&#1088;\Documents\&#1087;&#1086;&#1091;&#1088;&#1086;&#1095;&#1085;&#1099;&#1077;%20&#1087;&#1083;&#1072;&#1085;&#1099;\&#1087;&#1086;&#1091;&#1088;&#1086;&#1095;&#1085;&#1099;&#1077;%20&#1087;&#1083;&#1072;&#1085;&#1099;%20&#1087;&#1086;%20&#1084;&#1072;&#1090;&#1077;&#1084;&#1072;&#1090;&#1080;&#1082;&#1077;%205%20&#1082;&#1083;&#1072;&#1089;&#1089;%20(&#1050;&#1086;&#1079;&#1083;&#1086;&#1074;&#1072;)\&#1055;&#1086;&#1089;&#1077;&#1074;&#1085;&#1099;&#1077;%20&#1087;&#1083;&#1086;&#1097;&#1072;&#1076;&#1080;%20&#1074;%20&#1056;&#1086;&#1089;&#1089;&#1080;&#1080;.xlsx" TargetMode="External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2;&#1080;&#1082;&#1090;&#1086;&#1088;\Documents\&#1087;&#1086;&#1091;&#1088;&#1086;&#1095;&#1085;&#1099;&#1077;%20&#1087;&#1083;&#1072;&#1085;&#1099;\&#1087;&#1086;&#1091;&#1088;&#1086;&#1095;&#1085;&#1099;&#1077;%20&#1087;&#1083;&#1072;&#1085;&#1099;%20&#1087;&#1086;%20&#1084;&#1072;&#1090;&#1077;&#1084;&#1072;&#1090;&#1080;&#1082;&#1077;%205%20&#1082;&#1083;&#1072;&#1089;&#1089;%20(&#1050;&#1086;&#1079;&#1083;&#1086;&#1074;&#1072;)\&#1055;&#1086;&#1089;&#1077;&#1074;&#1085;&#1099;&#1077;%20&#1087;&#1083;&#1086;&#1097;&#1072;&#1076;&#1080;%20&#1074;%20&#1056;&#1086;&#1089;&#1089;&#1080;&#1080;.xlsx" TargetMode="External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2;&#1080;&#1082;&#1090;&#1086;&#1088;\Documents\&#1087;&#1086;&#1091;&#1088;&#1086;&#1095;&#1085;&#1099;&#1077;%20&#1087;&#1083;&#1072;&#1085;&#1099;\&#1087;&#1086;&#1091;&#1088;&#1086;&#1095;&#1085;&#1099;&#1077;%20&#1087;&#1083;&#1072;&#1085;&#1099;%20&#1087;&#1086;%20&#1084;&#1072;&#1090;&#1077;&#1084;&#1072;&#1090;&#1080;&#1082;&#1077;%205%20&#1082;&#1083;&#1072;&#1089;&#1089;%20(&#1050;&#1086;&#1079;&#1083;&#1086;&#1074;&#1072;)\&#1086;&#1090;&#1082;&#1088;&#1099;&#1090;&#1099;&#1081;%20&#1091;&#1088;&#1086;&#1082;%2014.12\&#1076;&#1080;&#1072;&#1075;&#1088;&#1072;&#1084;&#1084;&#1099;%20&#1074;%20&#1087;&#1088;&#1072;&#1082;&#1090;&#1080;&#1095;&#1077;&#1089;&#1082;&#1086;&#1081;%20&#1088;&#1072;&#1073;&#1086;&#1090;&#1077;\&#1085;&#1086;&#1088;&#1084;&#1099;%20&#1087;&#1080;&#1090;&#1072;&#1085;&#1080;&#1103;%20&#1076;&#1083;&#1103;%20&#1076;&#1077;&#1090;&#1077;&#1081;%20&#1080;%20&#1087;&#1086;&#1076;&#1088;&#1086;&#1089;&#1090;&#1082;&#1086;&#1074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2;&#1080;&#1082;&#1090;&#1086;&#1088;\Documents\&#1087;&#1086;&#1091;&#1088;&#1086;&#1095;&#1085;&#1099;&#1077;%20&#1087;&#1083;&#1072;&#1085;&#1099;\&#1087;&#1086;&#1091;&#1088;&#1086;&#1095;&#1085;&#1099;&#1077;%20&#1087;&#1083;&#1072;&#1085;&#1099;%20&#1087;&#1086;%20&#1084;&#1072;&#1090;&#1077;&#1084;&#1072;&#1090;&#1080;&#1082;&#1077;%205%20&#1082;&#1083;&#1072;&#1089;&#1089;%20(&#1050;&#1086;&#1079;&#1083;&#1086;&#1074;&#1072;)\&#1044;&#1088;&#1072;&#1082;&#1086;&#1085;%20&#1057;&#1077;&#1088;&#1075;&#1077;&#1081;%20&#1052;&#1080;&#1093;&#1072;&#1081;&#1083;&#1086;&#1074;&#1080;&#1095;.xlsx" TargetMode="External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2;&#1080;&#1082;&#1090;&#1086;&#1088;\Documents\&#1087;&#1086;&#1091;&#1088;&#1086;&#1095;&#1085;&#1099;&#1077;%20&#1087;&#1083;&#1072;&#1085;&#1099;\&#1087;&#1086;&#1091;&#1088;&#1086;&#1095;&#1085;&#1099;&#1077;%20&#1087;&#1083;&#1072;&#1085;&#1099;%20&#1087;&#1086;%20&#1084;&#1072;&#1090;&#1077;&#1084;&#1072;&#1090;&#1080;&#1082;&#1077;%205%20&#1082;&#1083;&#1072;&#1089;&#1089;%20(&#1050;&#1086;&#1079;&#1083;&#1086;&#1074;&#1072;)\&#1086;&#1090;&#1082;&#1088;&#1099;&#1090;&#1099;&#1081;%20&#1091;&#1088;&#1086;&#1082;%2014.12\&#1076;&#1080;&#1072;&#1075;&#1088;&#1072;&#1084;&#1084;&#1099;%20&#1074;%20&#1087;&#1088;&#1072;&#1082;&#1090;&#1080;&#1095;&#1077;&#1089;&#1082;&#1086;&#1081;%20&#1088;&#1072;&#1073;&#1086;&#1090;&#1077;\&#1085;&#1086;&#1088;&#1084;&#1099;%20&#1087;&#1080;&#1090;&#1072;&#1085;&#1080;&#1103;%20&#1076;&#1083;&#1103;%20&#1076;&#1077;&#1090;&#1077;&#1081;%20&#1080;%20&#1087;&#1086;&#1076;&#1088;&#1086;&#1089;&#1090;&#1082;&#1086;&#1074;.xlsx" TargetMode="External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2;&#1080;&#1082;&#1090;&#1086;&#1088;\Documents\&#1087;&#1086;&#1091;&#1088;&#1086;&#1095;&#1085;&#1099;&#1077;%20&#1087;&#1083;&#1072;&#1085;&#1099;\&#1087;&#1086;&#1091;&#1088;&#1086;&#1095;&#1085;&#1099;&#1077;%20&#1087;&#1083;&#1072;&#1085;&#1099;%20&#1087;&#1086;%20&#1084;&#1072;&#1090;&#1077;&#1084;&#1072;&#1090;&#1080;&#1082;&#1077;%205%20&#1082;&#1083;&#1072;&#1089;&#1089;%20(&#1050;&#1086;&#1079;&#1083;&#1086;&#1074;&#1072;)\&#1086;&#1090;&#1082;&#1088;&#1099;&#1090;&#1099;&#1081;%20&#1091;&#1088;&#1086;&#1082;%2014.12\&#1076;&#1080;&#1072;&#1075;&#1088;&#1072;&#1084;&#1084;&#1099;%20&#1074;%20&#1087;&#1088;&#1072;&#1082;&#1090;&#1080;&#1095;&#1077;&#1089;&#1082;&#1086;&#1081;%20&#1088;&#1072;&#1073;&#1086;&#1090;&#1077;\&#1085;&#1086;&#1088;&#1084;&#1099;%20&#1087;&#1080;&#1090;&#1072;&#1085;&#1080;&#1103;%20&#1076;&#1083;&#1103;%20&#1076;&#1077;&#1090;&#1077;&#1081;%20&#1080;%20&#1087;&#1086;&#1076;&#1088;&#1086;&#1089;&#1090;&#1082;&#1086;&#1074;.xlsx" TargetMode="External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2;&#1080;&#1082;&#1090;&#1086;&#1088;\Documents\&#1087;&#1086;&#1091;&#1088;&#1086;&#1095;&#1085;&#1099;&#1077;%20&#1087;&#1083;&#1072;&#1085;&#1099;\&#1087;&#1086;&#1091;&#1088;&#1086;&#1095;&#1085;&#1099;&#1077;%20&#1087;&#1083;&#1072;&#1085;&#1099;%20&#1087;&#1086;%20&#1084;&#1072;&#1090;&#1077;&#1084;&#1072;&#1090;&#1080;&#1082;&#1077;%205%20&#1082;&#1083;&#1072;&#1089;&#1089;%20(&#1050;&#1086;&#1079;&#1083;&#1086;&#1074;&#1072;)\&#1086;&#1090;&#1082;&#1088;&#1099;&#1090;&#1099;&#1081;%20&#1091;&#1088;&#1086;&#1082;%2014.12\&#1076;&#1080;&#1072;&#1075;&#1088;&#1072;&#1084;&#1084;&#1099;%20&#1074;%20&#1087;&#1088;&#1072;&#1082;&#1090;&#1080;&#1095;&#1077;&#1089;&#1082;&#1086;&#1081;%20&#1088;&#1072;&#1073;&#1086;&#1090;&#1077;\&#1085;&#1086;&#1088;&#1084;&#1099;%20&#1087;&#1080;&#1090;&#1072;&#1085;&#1080;&#1103;%20&#1076;&#1083;&#1103;%20&#1076;&#1077;&#1090;&#1077;&#1081;%20&#1080;%20&#1087;&#1086;&#1076;&#1088;&#1086;&#1089;&#1090;&#1082;&#1086;&#1074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2;&#1080;&#1082;&#1090;&#1086;&#1088;\Documents\&#1087;&#1086;&#1091;&#1088;&#1086;&#1095;&#1085;&#1099;&#1077;%20&#1087;&#1083;&#1072;&#1085;&#1099;\&#1087;&#1086;&#1091;&#1088;&#1086;&#1095;&#1085;&#1099;&#1077;%20&#1087;&#1083;&#1072;&#1085;&#1099;%20&#1087;&#1086;%20&#1084;&#1072;&#1090;&#1077;&#1084;&#1072;&#1090;&#1080;&#1082;&#1077;%205%20&#1082;&#1083;&#1072;&#1089;&#1089;%20(&#1050;&#1086;&#1079;&#1083;&#1086;&#1074;&#1072;)\&#1044;&#1088;&#1072;&#1082;&#1086;&#1085;%20&#1057;&#1077;&#1088;&#1075;&#1077;&#1081;%20&#1052;&#1080;&#1093;&#1072;&#1081;&#1083;&#1086;&#1074;&#1080;&#1095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2;&#1080;&#1082;&#1090;&#1086;&#1088;\Documents\&#1087;&#1086;&#1091;&#1088;&#1086;&#1095;&#1085;&#1099;&#1077;%20&#1087;&#1083;&#1072;&#1085;&#1099;\&#1087;&#1086;&#1091;&#1088;&#1086;&#1095;&#1085;&#1099;&#1077;%20&#1087;&#1083;&#1072;&#1085;&#1099;%20&#1087;&#1086;%20&#1084;&#1072;&#1090;&#1077;&#1084;&#1072;&#1090;&#1080;&#1082;&#1077;%205%20&#1082;&#1083;&#1072;&#1089;&#1089;%20(&#1050;&#1086;&#1079;&#1083;&#1086;&#1074;&#1072;)\&#1044;&#1088;&#1072;&#1082;&#1086;&#1085;%20&#1057;&#1077;&#1088;&#1075;&#1077;&#1081;%20&#1052;&#1080;&#1093;&#1072;&#1081;&#1083;&#1086;&#1074;&#1080;&#1095;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&#1042;&#1080;&#1082;&#1090;&#1086;&#1088;\Documents\&#1087;&#1086;&#1091;&#1088;&#1086;&#1095;&#1085;&#1099;&#1077;%20&#1087;&#1083;&#1072;&#1085;&#1099;\&#1087;&#1086;&#1091;&#1088;&#1086;&#1095;&#1085;&#1099;&#1077;%20&#1087;&#1083;&#1072;&#1085;&#1099;%20&#1087;&#1086;%20&#1084;&#1072;&#1090;&#1077;&#1084;&#1072;&#1090;&#1080;&#1082;&#1077;%205%20&#1082;&#1083;&#1072;&#1089;&#1089;%20(&#1050;&#1086;&#1079;&#1083;&#1086;&#1074;&#1072;)\&#1042;&#1077;&#1089;&#1105;&#1083;&#1099;&#1077;%20&#1095;&#1077;&#1083;&#1086;&#1074;&#1077;&#1095;&#1082;&#1080;.%20&#1054;&#1093;&#1086;&#1090;&#1072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2;&#1080;&#1082;&#1090;&#1086;&#1088;\Documents\&#1087;&#1086;&#1091;&#1088;&#1086;&#1095;&#1085;&#1099;&#1077;%20&#1087;&#1083;&#1072;&#1085;&#1099;\&#1087;&#1086;&#1091;&#1088;&#1086;&#1095;&#1085;&#1099;&#1077;%20&#1087;&#1083;&#1072;&#1085;&#1099;%20&#1087;&#1086;%20&#1084;&#1072;&#1090;&#1077;&#1084;&#1072;&#1090;&#1080;&#1082;&#1077;%205%20&#1082;&#1083;&#1072;&#1089;&#1089;%20(&#1050;&#1086;&#1079;&#1083;&#1086;&#1074;&#1072;)\&#1042;&#1077;&#1089;&#1105;&#1083;&#1099;&#1077;%20&#1095;&#1077;&#1083;&#1086;&#1074;&#1077;&#1095;&#1082;&#1080;.%20&#1054;&#1093;&#1086;&#1090;&#1072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2;&#1080;&#1082;&#1090;&#1086;&#1088;\Documents\&#1087;&#1086;&#1091;&#1088;&#1086;&#1095;&#1085;&#1099;&#1077;%20&#1087;&#1083;&#1072;&#1085;&#1099;\&#1087;&#1086;&#1091;&#1088;&#1086;&#1095;&#1085;&#1099;&#1077;%20&#1087;&#1083;&#1072;&#1085;&#1099;%20&#1087;&#1086;%20&#1084;&#1072;&#1090;&#1077;&#1084;&#1072;&#1090;&#1080;&#1082;&#1077;%205%20&#1082;&#1083;&#1072;&#1089;&#1089;%20(&#1050;&#1086;&#1079;&#1083;&#1086;&#1074;&#1072;)\&#1042;&#1077;&#1089;&#1105;&#1083;&#1099;&#1077;%20&#1095;&#1077;&#1083;&#1086;&#1074;&#1077;&#1095;&#1082;&#1080;.%20&#1054;&#1093;&#1086;&#1090;&#107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</c:strCache>
            </c:strRef>
          </c:tx>
          <c:invertIfNegative val="0"/>
          <c:cat>
            <c:strRef>
              <c:f>Лист1!$B$1:$N$1</c:f>
              <c:strCache>
                <c:ptCount val="13"/>
                <c:pt idx="0">
                  <c:v>о</c:v>
                </c:pt>
                <c:pt idx="1">
                  <c:v>м</c:v>
                </c:pt>
                <c:pt idx="2">
                  <c:v>л</c:v>
                </c:pt>
                <c:pt idx="3">
                  <c:v>и</c:v>
                </c:pt>
                <c:pt idx="4">
                  <c:v>а</c:v>
                </c:pt>
                <c:pt idx="5">
                  <c:v>о</c:v>
                </c:pt>
                <c:pt idx="6">
                  <c:v>д</c:v>
                </c:pt>
                <c:pt idx="7">
                  <c:v>н</c:v>
                </c:pt>
                <c:pt idx="8">
                  <c:v>р</c:v>
                </c:pt>
                <c:pt idx="9">
                  <c:v>е</c:v>
                </c:pt>
                <c:pt idx="10">
                  <c:v>в</c:v>
                </c:pt>
                <c:pt idx="11">
                  <c:v>е</c:v>
                </c:pt>
                <c:pt idx="12">
                  <c:v>и</c:v>
                </c:pt>
              </c:strCache>
            </c:strRef>
          </c:cat>
          <c:val>
            <c:numRef>
              <c:f>Лист1!$B$2:$N$2</c:f>
              <c:numCache>
                <c:formatCode>General</c:formatCode>
                <c:ptCount val="13"/>
                <c:pt idx="0">
                  <c:v>10</c:v>
                </c:pt>
                <c:pt idx="1">
                  <c:v>8</c:v>
                </c:pt>
                <c:pt idx="2">
                  <c:v>20</c:v>
                </c:pt>
                <c:pt idx="3">
                  <c:v>25</c:v>
                </c:pt>
                <c:pt idx="4">
                  <c:v>40</c:v>
                </c:pt>
                <c:pt idx="5">
                  <c:v>30</c:v>
                </c:pt>
                <c:pt idx="6">
                  <c:v>13</c:v>
                </c:pt>
                <c:pt idx="7">
                  <c:v>50</c:v>
                </c:pt>
                <c:pt idx="8">
                  <c:v>25</c:v>
                </c:pt>
                <c:pt idx="9">
                  <c:v>15</c:v>
                </c:pt>
                <c:pt idx="10">
                  <c:v>35</c:v>
                </c:pt>
                <c:pt idx="11">
                  <c:v>60</c:v>
                </c:pt>
                <c:pt idx="12">
                  <c:v>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474368"/>
        <c:axId val="66475904"/>
      </c:barChart>
      <c:catAx>
        <c:axId val="66474368"/>
        <c:scaling>
          <c:orientation val="minMax"/>
        </c:scaling>
        <c:delete val="0"/>
        <c:axPos val="b"/>
        <c:majorTickMark val="out"/>
        <c:minorTickMark val="none"/>
        <c:tickLblPos val="nextTo"/>
        <c:crossAx val="66475904"/>
        <c:crosses val="autoZero"/>
        <c:auto val="1"/>
        <c:lblAlgn val="ctr"/>
        <c:lblOffset val="100"/>
        <c:noMultiLvlLbl val="0"/>
      </c:catAx>
      <c:valAx>
        <c:axId val="664759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64743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>
          <a:ln w="9525">
            <a:solidFill>
              <a:schemeClr val="tx1"/>
            </a:solidFill>
          </a:ln>
        </a:defRPr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Лист2!$F$1</c:f>
              <c:strCache>
                <c:ptCount val="1"/>
                <c:pt idx="0">
                  <c:v>стоимость напитков</c:v>
                </c:pt>
              </c:strCache>
            </c:strRef>
          </c:tx>
          <c:cat>
            <c:strRef>
              <c:f>Лист2!$A$2:$A$6</c:f>
              <c:strCache>
                <c:ptCount val="5"/>
                <c:pt idx="0">
                  <c:v>Незнайка</c:v>
                </c:pt>
                <c:pt idx="1">
                  <c:v>Пончик</c:v>
                </c:pt>
                <c:pt idx="2">
                  <c:v>Винтик и Шпунтик</c:v>
                </c:pt>
                <c:pt idx="3">
                  <c:v>Торопыжка</c:v>
                </c:pt>
                <c:pt idx="4">
                  <c:v>Доктор Пилюлькин</c:v>
                </c:pt>
              </c:strCache>
            </c:strRef>
          </c:cat>
          <c:val>
            <c:numRef>
              <c:f>Лист2!$F$2:$F$6</c:f>
              <c:numCache>
                <c:formatCode>General</c:formatCode>
                <c:ptCount val="5"/>
                <c:pt idx="0">
                  <c:v>5</c:v>
                </c:pt>
                <c:pt idx="1">
                  <c:v>19</c:v>
                </c:pt>
                <c:pt idx="2">
                  <c:v>9</c:v>
                </c:pt>
                <c:pt idx="3">
                  <c:v>9</c:v>
                </c:pt>
                <c:pt idx="4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Лист2!$G$1</c:f>
              <c:strCache>
                <c:ptCount val="1"/>
                <c:pt idx="0">
                  <c:v>количество напитков</c:v>
                </c:pt>
              </c:strCache>
            </c:strRef>
          </c:tx>
          <c:cat>
            <c:strRef>
              <c:f>Лист2!$A$2:$A$6</c:f>
              <c:strCache>
                <c:ptCount val="5"/>
                <c:pt idx="0">
                  <c:v>Незнайка</c:v>
                </c:pt>
                <c:pt idx="1">
                  <c:v>Пончик</c:v>
                </c:pt>
                <c:pt idx="2">
                  <c:v>Винтик и Шпунтик</c:v>
                </c:pt>
                <c:pt idx="3">
                  <c:v>Торопыжка</c:v>
                </c:pt>
                <c:pt idx="4">
                  <c:v>Доктор Пилюлькин</c:v>
                </c:pt>
              </c:strCache>
            </c:strRef>
          </c:cat>
          <c:val>
            <c:numRef>
              <c:f>Лист2!$G$2:$G$6</c:f>
              <c:numCache>
                <c:formatCode>General</c:formatCode>
                <c:ptCount val="5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3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9303477690288715"/>
          <c:y val="0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Лист3!$B$9</c:f>
              <c:strCache>
                <c:ptCount val="1"/>
                <c:pt idx="0">
                  <c:v>количество напитков</c:v>
                </c:pt>
              </c:strCache>
            </c:strRef>
          </c:tx>
          <c:invertIfNegative val="0"/>
          <c:cat>
            <c:strRef>
              <c:f>Лист3!$A$10:$A$14</c:f>
              <c:strCache>
                <c:ptCount val="5"/>
                <c:pt idx="0">
                  <c:v>Незнайка</c:v>
                </c:pt>
                <c:pt idx="1">
                  <c:v>Пончик</c:v>
                </c:pt>
                <c:pt idx="2">
                  <c:v>Винтик и Шпунтик</c:v>
                </c:pt>
                <c:pt idx="3">
                  <c:v>Торопыжка</c:v>
                </c:pt>
                <c:pt idx="4">
                  <c:v>Доктор Пилюлькин</c:v>
                </c:pt>
              </c:strCache>
            </c:strRef>
          </c:cat>
          <c:val>
            <c:numRef>
              <c:f>Лист3!$B$10:$B$14</c:f>
              <c:numCache>
                <c:formatCode>General</c:formatCode>
                <c:ptCount val="5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3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3570176"/>
        <c:axId val="73571712"/>
      </c:barChart>
      <c:catAx>
        <c:axId val="73570176"/>
        <c:scaling>
          <c:orientation val="minMax"/>
        </c:scaling>
        <c:delete val="0"/>
        <c:axPos val="b"/>
        <c:majorTickMark val="out"/>
        <c:minorTickMark val="none"/>
        <c:tickLblPos val="nextTo"/>
        <c:crossAx val="73571712"/>
        <c:crosses val="autoZero"/>
        <c:auto val="1"/>
        <c:lblAlgn val="ctr"/>
        <c:lblOffset val="100"/>
        <c:noMultiLvlLbl val="0"/>
      </c:catAx>
      <c:valAx>
        <c:axId val="735717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357017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Лист3!$A$17</c:f>
              <c:strCache>
                <c:ptCount val="1"/>
                <c:pt idx="0">
                  <c:v>Незнайка</c:v>
                </c:pt>
              </c:strCache>
            </c:strRef>
          </c:tx>
          <c:invertIfNegative val="0"/>
          <c:cat>
            <c:strRef>
              <c:f>Лист3!$B$16</c:f>
              <c:strCache>
                <c:ptCount val="1"/>
                <c:pt idx="0">
                  <c:v>количество напитков</c:v>
                </c:pt>
              </c:strCache>
            </c:strRef>
          </c:cat>
          <c:val>
            <c:numRef>
              <c:f>Лист3!$B$17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Лист3!$A$18</c:f>
              <c:strCache>
                <c:ptCount val="1"/>
                <c:pt idx="0">
                  <c:v>Пончик</c:v>
                </c:pt>
              </c:strCache>
            </c:strRef>
          </c:tx>
          <c:invertIfNegative val="0"/>
          <c:cat>
            <c:strRef>
              <c:f>Лист3!$B$16</c:f>
              <c:strCache>
                <c:ptCount val="1"/>
                <c:pt idx="0">
                  <c:v>количество напитков</c:v>
                </c:pt>
              </c:strCache>
            </c:strRef>
          </c:cat>
          <c:val>
            <c:numRef>
              <c:f>Лист3!$B$18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ser>
          <c:idx val="2"/>
          <c:order val="2"/>
          <c:tx>
            <c:strRef>
              <c:f>Лист3!$A$19</c:f>
              <c:strCache>
                <c:ptCount val="1"/>
                <c:pt idx="0">
                  <c:v>Винтик и Шпунтик</c:v>
                </c:pt>
              </c:strCache>
            </c:strRef>
          </c:tx>
          <c:invertIfNegative val="0"/>
          <c:cat>
            <c:strRef>
              <c:f>Лист3!$B$16</c:f>
              <c:strCache>
                <c:ptCount val="1"/>
                <c:pt idx="0">
                  <c:v>количество напитков</c:v>
                </c:pt>
              </c:strCache>
            </c:strRef>
          </c:cat>
          <c:val>
            <c:numRef>
              <c:f>Лист3!$B$19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3"/>
          <c:order val="3"/>
          <c:tx>
            <c:strRef>
              <c:f>Лист3!$A$20</c:f>
              <c:strCache>
                <c:ptCount val="1"/>
                <c:pt idx="0">
                  <c:v>Торопыжка</c:v>
                </c:pt>
              </c:strCache>
            </c:strRef>
          </c:tx>
          <c:invertIfNegative val="0"/>
          <c:cat>
            <c:strRef>
              <c:f>Лист3!$B$16</c:f>
              <c:strCache>
                <c:ptCount val="1"/>
                <c:pt idx="0">
                  <c:v>количество напитков</c:v>
                </c:pt>
              </c:strCache>
            </c:strRef>
          </c:cat>
          <c:val>
            <c:numRef>
              <c:f>Лист3!$B$20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4"/>
          <c:order val="4"/>
          <c:tx>
            <c:strRef>
              <c:f>Лист3!$A$21</c:f>
              <c:strCache>
                <c:ptCount val="1"/>
                <c:pt idx="0">
                  <c:v>Доктор Пилюлькин</c:v>
                </c:pt>
              </c:strCache>
            </c:strRef>
          </c:tx>
          <c:invertIfNegative val="0"/>
          <c:cat>
            <c:strRef>
              <c:f>Лист3!$B$16</c:f>
              <c:strCache>
                <c:ptCount val="1"/>
                <c:pt idx="0">
                  <c:v>количество напитков</c:v>
                </c:pt>
              </c:strCache>
            </c:strRef>
          </c:cat>
          <c:val>
            <c:numRef>
              <c:f>Лист3!$B$21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3616000"/>
        <c:axId val="73625984"/>
      </c:barChart>
      <c:catAx>
        <c:axId val="73616000"/>
        <c:scaling>
          <c:orientation val="minMax"/>
        </c:scaling>
        <c:delete val="0"/>
        <c:axPos val="b"/>
        <c:majorTickMark val="out"/>
        <c:minorTickMark val="none"/>
        <c:tickLblPos val="nextTo"/>
        <c:crossAx val="73625984"/>
        <c:crosses val="autoZero"/>
        <c:auto val="1"/>
        <c:lblAlgn val="ctr"/>
        <c:lblOffset val="100"/>
        <c:noMultiLvlLbl val="0"/>
      </c:catAx>
      <c:valAx>
        <c:axId val="736259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361600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Лист6!$B$1</c:f>
              <c:strCache>
                <c:ptCount val="1"/>
                <c:pt idx="0">
                  <c:v>стоимость напитков</c:v>
                </c:pt>
              </c:strCache>
            </c:strRef>
          </c:tx>
          <c:invertIfNegative val="0"/>
          <c:cat>
            <c:strRef>
              <c:f>Лист6!$A$2:$A$6</c:f>
              <c:strCache>
                <c:ptCount val="5"/>
                <c:pt idx="0">
                  <c:v>Незнайка</c:v>
                </c:pt>
                <c:pt idx="1">
                  <c:v>Пончик</c:v>
                </c:pt>
                <c:pt idx="2">
                  <c:v>Винтик и Шпунтик</c:v>
                </c:pt>
                <c:pt idx="3">
                  <c:v>Торопыжка</c:v>
                </c:pt>
                <c:pt idx="4">
                  <c:v>Доктор Пилюлькин</c:v>
                </c:pt>
              </c:strCache>
            </c:strRef>
          </c:cat>
          <c:val>
            <c:numRef>
              <c:f>Лист6!$B$2:$B$6</c:f>
              <c:numCache>
                <c:formatCode>General</c:formatCode>
                <c:ptCount val="5"/>
                <c:pt idx="0">
                  <c:v>5</c:v>
                </c:pt>
                <c:pt idx="1">
                  <c:v>19</c:v>
                </c:pt>
                <c:pt idx="2">
                  <c:v>9</c:v>
                </c:pt>
                <c:pt idx="3">
                  <c:v>9</c:v>
                </c:pt>
                <c:pt idx="4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3639040"/>
        <c:axId val="73640576"/>
      </c:barChart>
      <c:catAx>
        <c:axId val="736390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73640576"/>
        <c:crosses val="autoZero"/>
        <c:auto val="1"/>
        <c:lblAlgn val="ctr"/>
        <c:lblOffset val="100"/>
        <c:noMultiLvlLbl val="0"/>
      </c:catAx>
      <c:valAx>
        <c:axId val="736405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7363904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Лист7!$A$2</c:f>
              <c:strCache>
                <c:ptCount val="1"/>
                <c:pt idx="0">
                  <c:v>Незнайка</c:v>
                </c:pt>
              </c:strCache>
            </c:strRef>
          </c:tx>
          <c:invertIfNegative val="0"/>
          <c:cat>
            <c:strRef>
              <c:f>Лист7!$B$1:$G$1</c:f>
              <c:strCache>
                <c:ptCount val="6"/>
                <c:pt idx="0">
                  <c:v>квас</c:v>
                </c:pt>
                <c:pt idx="1">
                  <c:v>газировка</c:v>
                </c:pt>
                <c:pt idx="2">
                  <c:v>малиновый сироп</c:v>
                </c:pt>
                <c:pt idx="3">
                  <c:v>касторка</c:v>
                </c:pt>
                <c:pt idx="4">
                  <c:v>стоимость напитков</c:v>
                </c:pt>
                <c:pt idx="5">
                  <c:v>количество напитков</c:v>
                </c:pt>
              </c:strCache>
            </c:strRef>
          </c:cat>
          <c:val>
            <c:numRef>
              <c:f>Лист7!$B$2:$G$2</c:f>
              <c:numCache>
                <c:formatCode>General</c:formatCode>
                <c:ptCount val="6"/>
                <c:pt idx="0">
                  <c:v>2</c:v>
                </c:pt>
                <c:pt idx="1">
                  <c:v>1</c:v>
                </c:pt>
                <c:pt idx="4">
                  <c:v>5</c:v>
                </c:pt>
                <c:pt idx="5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Лист7!$A$3</c:f>
              <c:strCache>
                <c:ptCount val="1"/>
                <c:pt idx="0">
                  <c:v>Пончик</c:v>
                </c:pt>
              </c:strCache>
            </c:strRef>
          </c:tx>
          <c:invertIfNegative val="0"/>
          <c:cat>
            <c:strRef>
              <c:f>Лист7!$B$1:$G$1</c:f>
              <c:strCache>
                <c:ptCount val="6"/>
                <c:pt idx="0">
                  <c:v>квас</c:v>
                </c:pt>
                <c:pt idx="1">
                  <c:v>газировка</c:v>
                </c:pt>
                <c:pt idx="2">
                  <c:v>малиновый сироп</c:v>
                </c:pt>
                <c:pt idx="3">
                  <c:v>касторка</c:v>
                </c:pt>
                <c:pt idx="4">
                  <c:v>стоимость напитков</c:v>
                </c:pt>
                <c:pt idx="5">
                  <c:v>количество напитков</c:v>
                </c:pt>
              </c:strCache>
            </c:strRef>
          </c:cat>
          <c:val>
            <c:numRef>
              <c:f>Лист7!$B$3:$G$3</c:f>
              <c:numCache>
                <c:formatCode>General</c:formatCode>
                <c:ptCount val="6"/>
                <c:pt idx="1">
                  <c:v>1</c:v>
                </c:pt>
                <c:pt idx="2">
                  <c:v>3</c:v>
                </c:pt>
                <c:pt idx="4">
                  <c:v>19</c:v>
                </c:pt>
                <c:pt idx="5">
                  <c:v>4</c:v>
                </c:pt>
              </c:numCache>
            </c:numRef>
          </c:val>
        </c:ser>
        <c:ser>
          <c:idx val="2"/>
          <c:order val="2"/>
          <c:tx>
            <c:strRef>
              <c:f>Лист7!$A$4</c:f>
              <c:strCache>
                <c:ptCount val="1"/>
                <c:pt idx="0">
                  <c:v>Винтик и Шпунтик</c:v>
                </c:pt>
              </c:strCache>
            </c:strRef>
          </c:tx>
          <c:invertIfNegative val="0"/>
          <c:cat>
            <c:strRef>
              <c:f>Лист7!$B$1:$G$1</c:f>
              <c:strCache>
                <c:ptCount val="6"/>
                <c:pt idx="0">
                  <c:v>квас</c:v>
                </c:pt>
                <c:pt idx="1">
                  <c:v>газировка</c:v>
                </c:pt>
                <c:pt idx="2">
                  <c:v>малиновый сироп</c:v>
                </c:pt>
                <c:pt idx="3">
                  <c:v>касторка</c:v>
                </c:pt>
                <c:pt idx="4">
                  <c:v>стоимость напитков</c:v>
                </c:pt>
                <c:pt idx="5">
                  <c:v>количество напитков</c:v>
                </c:pt>
              </c:strCache>
            </c:strRef>
          </c:cat>
          <c:val>
            <c:numRef>
              <c:f>Лист7!$B$4:$G$4</c:f>
              <c:numCache>
                <c:formatCode>General</c:formatCode>
                <c:ptCount val="6"/>
                <c:pt idx="0">
                  <c:v>3</c:v>
                </c:pt>
                <c:pt idx="1">
                  <c:v>2</c:v>
                </c:pt>
                <c:pt idx="4">
                  <c:v>9</c:v>
                </c:pt>
                <c:pt idx="5">
                  <c:v>5</c:v>
                </c:pt>
              </c:numCache>
            </c:numRef>
          </c:val>
        </c:ser>
        <c:ser>
          <c:idx val="3"/>
          <c:order val="3"/>
          <c:tx>
            <c:strRef>
              <c:f>Лист7!$A$5</c:f>
              <c:strCache>
                <c:ptCount val="1"/>
                <c:pt idx="0">
                  <c:v>Торопыжка</c:v>
                </c:pt>
              </c:strCache>
            </c:strRef>
          </c:tx>
          <c:invertIfNegative val="0"/>
          <c:cat>
            <c:strRef>
              <c:f>Лист7!$B$1:$G$1</c:f>
              <c:strCache>
                <c:ptCount val="6"/>
                <c:pt idx="0">
                  <c:v>квас</c:v>
                </c:pt>
                <c:pt idx="1">
                  <c:v>газировка</c:v>
                </c:pt>
                <c:pt idx="2">
                  <c:v>малиновый сироп</c:v>
                </c:pt>
                <c:pt idx="3">
                  <c:v>касторка</c:v>
                </c:pt>
                <c:pt idx="4">
                  <c:v>стоимость напитков</c:v>
                </c:pt>
                <c:pt idx="5">
                  <c:v>количество напитков</c:v>
                </c:pt>
              </c:strCache>
            </c:strRef>
          </c:cat>
          <c:val>
            <c:numRef>
              <c:f>Лист7!$B$5:$G$5</c:f>
              <c:numCache>
                <c:formatCode>General</c:formatCode>
                <c:ptCount val="6"/>
                <c:pt idx="1">
                  <c:v>3</c:v>
                </c:pt>
                <c:pt idx="4">
                  <c:v>9</c:v>
                </c:pt>
                <c:pt idx="5">
                  <c:v>3</c:v>
                </c:pt>
              </c:numCache>
            </c:numRef>
          </c:val>
        </c:ser>
        <c:ser>
          <c:idx val="4"/>
          <c:order val="4"/>
          <c:tx>
            <c:strRef>
              <c:f>Лист7!$A$6</c:f>
              <c:strCache>
                <c:ptCount val="1"/>
                <c:pt idx="0">
                  <c:v>Доктор Пилюлькин</c:v>
                </c:pt>
              </c:strCache>
            </c:strRef>
          </c:tx>
          <c:invertIfNegative val="0"/>
          <c:cat>
            <c:strRef>
              <c:f>Лист7!$B$1:$G$1</c:f>
              <c:strCache>
                <c:ptCount val="6"/>
                <c:pt idx="0">
                  <c:v>квас</c:v>
                </c:pt>
                <c:pt idx="1">
                  <c:v>газировка</c:v>
                </c:pt>
                <c:pt idx="2">
                  <c:v>малиновый сироп</c:v>
                </c:pt>
                <c:pt idx="3">
                  <c:v>касторка</c:v>
                </c:pt>
                <c:pt idx="4">
                  <c:v>стоимость напитков</c:v>
                </c:pt>
                <c:pt idx="5">
                  <c:v>количество напитков</c:v>
                </c:pt>
              </c:strCache>
            </c:strRef>
          </c:cat>
          <c:val>
            <c:numRef>
              <c:f>Лист7!$B$6:$G$6</c:f>
              <c:numCache>
                <c:formatCode>General</c:formatCode>
                <c:ptCount val="6"/>
                <c:pt idx="0">
                  <c:v>1</c:v>
                </c:pt>
                <c:pt idx="3">
                  <c:v>1</c:v>
                </c:pt>
                <c:pt idx="4">
                  <c:v>3</c:v>
                </c:pt>
                <c:pt idx="5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3697152"/>
        <c:axId val="73698688"/>
      </c:barChart>
      <c:catAx>
        <c:axId val="736971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73698688"/>
        <c:crosses val="autoZero"/>
        <c:auto val="1"/>
        <c:lblAlgn val="ctr"/>
        <c:lblOffset val="100"/>
        <c:noMultiLvlLbl val="0"/>
      </c:catAx>
      <c:valAx>
        <c:axId val="736986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7369715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Лист2!$A$8</c:f>
              <c:strCache>
                <c:ptCount val="1"/>
                <c:pt idx="0">
                  <c:v>Северная Америка</c:v>
                </c:pt>
              </c:strCache>
            </c:strRef>
          </c:tx>
          <c:cat>
            <c:strRef>
              <c:f>Лист2!$B$7:$E$7</c:f>
              <c:strCache>
                <c:ptCount val="4"/>
                <c:pt idx="0">
                  <c:v>Пастбища</c:v>
                </c:pt>
                <c:pt idx="1">
                  <c:v>Пашни и плантации</c:v>
                </c:pt>
                <c:pt idx="2">
                  <c:v>прочие земли</c:v>
                </c:pt>
                <c:pt idx="3">
                  <c:v>Леса</c:v>
                </c:pt>
              </c:strCache>
            </c:strRef>
          </c:cat>
          <c:val>
            <c:numRef>
              <c:f>Лист2!$B$8:$E$8</c:f>
              <c:numCache>
                <c:formatCode>General</c:formatCode>
                <c:ptCount val="4"/>
                <c:pt idx="0" formatCode="0%">
                  <c:v>0.26</c:v>
                </c:pt>
                <c:pt idx="1">
                  <c:v>12.8</c:v>
                </c:pt>
                <c:pt idx="2" formatCode="0%">
                  <c:v>0.13200000000000001</c:v>
                </c:pt>
                <c:pt idx="3">
                  <c:v>30.9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51726377952755909"/>
          <c:y val="5.0925925925925923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Лист2!$A$5</c:f>
              <c:strCache>
                <c:ptCount val="1"/>
                <c:pt idx="0">
                  <c:v>Азия</c:v>
                </c:pt>
              </c:strCache>
            </c:strRef>
          </c:tx>
          <c:cat>
            <c:strRef>
              <c:f>Лист2!$B$4:$E$4</c:f>
              <c:strCache>
                <c:ptCount val="4"/>
                <c:pt idx="0">
                  <c:v>Пастбища</c:v>
                </c:pt>
                <c:pt idx="1">
                  <c:v>Пашни и плантации</c:v>
                </c:pt>
                <c:pt idx="2">
                  <c:v>прочие земли</c:v>
                </c:pt>
                <c:pt idx="3">
                  <c:v>Леса</c:v>
                </c:pt>
              </c:strCache>
            </c:strRef>
          </c:cat>
          <c:val>
            <c:numRef>
              <c:f>Лист2!$B$5:$E$5</c:f>
              <c:numCache>
                <c:formatCode>0%</c:formatCode>
                <c:ptCount val="4"/>
                <c:pt idx="0">
                  <c:v>0.24</c:v>
                </c:pt>
                <c:pt idx="1">
                  <c:v>0.17</c:v>
                </c:pt>
                <c:pt idx="2">
                  <c:v>0.38</c:v>
                </c:pt>
                <c:pt idx="3">
                  <c:v>0.21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0755686789151353"/>
          <c:y val="0.34408172936716247"/>
          <c:w val="0.28133202099737531"/>
          <c:h val="0.47375765529308839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Лист2!$A$11</c:f>
              <c:strCache>
                <c:ptCount val="1"/>
                <c:pt idx="0">
                  <c:v>Южная Америка</c:v>
                </c:pt>
              </c:strCache>
            </c:strRef>
          </c:tx>
          <c:cat>
            <c:strRef>
              <c:f>Лист2!$B$10:$E$10</c:f>
              <c:strCache>
                <c:ptCount val="4"/>
                <c:pt idx="0">
                  <c:v>Пастбища</c:v>
                </c:pt>
                <c:pt idx="1">
                  <c:v>Пашни и плантации</c:v>
                </c:pt>
                <c:pt idx="2">
                  <c:v>прочие земли</c:v>
                </c:pt>
                <c:pt idx="3">
                  <c:v>Леса</c:v>
                </c:pt>
              </c:strCache>
            </c:strRef>
          </c:cat>
          <c:val>
            <c:numRef>
              <c:f>Лист2!$B$11:$E$11</c:f>
              <c:numCache>
                <c:formatCode>0.00%</c:formatCode>
                <c:ptCount val="4"/>
                <c:pt idx="0" formatCode="0%">
                  <c:v>0.26</c:v>
                </c:pt>
                <c:pt idx="1">
                  <c:v>7.8E-2</c:v>
                </c:pt>
                <c:pt idx="2">
                  <c:v>0.13200000000000001</c:v>
                </c:pt>
                <c:pt idx="3" formatCode="0%">
                  <c:v>0.53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42288888888888887"/>
          <c:y val="0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Лист2!$A$2</c:f>
              <c:strCache>
                <c:ptCount val="1"/>
                <c:pt idx="0">
                  <c:v>Европа</c:v>
                </c:pt>
              </c:strCache>
            </c:strRef>
          </c:tx>
          <c:cat>
            <c:strRef>
              <c:f>Лист2!$B$1:$E$1</c:f>
              <c:strCache>
                <c:ptCount val="4"/>
                <c:pt idx="0">
                  <c:v>Пастбища</c:v>
                </c:pt>
                <c:pt idx="1">
                  <c:v>Пашни и плантации</c:v>
                </c:pt>
                <c:pt idx="2">
                  <c:v>прочие земли</c:v>
                </c:pt>
                <c:pt idx="3">
                  <c:v>Леса</c:v>
                </c:pt>
              </c:strCache>
            </c:strRef>
          </c:cat>
          <c:val>
            <c:numRef>
              <c:f>Лист2!$B$2:$E$2</c:f>
              <c:numCache>
                <c:formatCode>0.00%</c:formatCode>
                <c:ptCount val="4"/>
                <c:pt idx="0" formatCode="0%">
                  <c:v>0.32800000000000001</c:v>
                </c:pt>
                <c:pt idx="1">
                  <c:v>0.29599999999999999</c:v>
                </c:pt>
                <c:pt idx="2">
                  <c:v>0.19400000000000001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7680533683289592"/>
          <c:y val="0.44203885972586759"/>
          <c:w val="0.33430577427821523"/>
          <c:h val="0.37969524642752989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Царевичи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cat>
            <c:strRef>
              <c:f>Лист5!$A$1:$A$4</c:f>
              <c:strCache>
                <c:ptCount val="4"/>
                <c:pt idx="0">
                  <c:v>1 век</c:v>
                </c:pt>
                <c:pt idx="1">
                  <c:v>2 век</c:v>
                </c:pt>
                <c:pt idx="2">
                  <c:v>3 век</c:v>
                </c:pt>
                <c:pt idx="3">
                  <c:v>4 век</c:v>
                </c:pt>
              </c:strCache>
            </c:strRef>
          </c:cat>
          <c:val>
            <c:numRef>
              <c:f>Лист5!$B$1:$B$4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7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Лист3!$A$2</c:f>
              <c:strCache>
                <c:ptCount val="1"/>
                <c:pt idx="0">
                  <c:v>Африка</c:v>
                </c:pt>
              </c:strCache>
            </c:strRef>
          </c:tx>
          <c:cat>
            <c:strRef>
              <c:f>Лист3!$B$1:$E$1</c:f>
              <c:strCache>
                <c:ptCount val="4"/>
                <c:pt idx="0">
                  <c:v>Пастбища</c:v>
                </c:pt>
                <c:pt idx="1">
                  <c:v>Пашни и плантации</c:v>
                </c:pt>
                <c:pt idx="2">
                  <c:v>прочие земли</c:v>
                </c:pt>
                <c:pt idx="3">
                  <c:v>Леса</c:v>
                </c:pt>
              </c:strCache>
            </c:strRef>
          </c:cat>
          <c:val>
            <c:numRef>
              <c:f>Лист3!$B$2:$E$2</c:f>
              <c:numCache>
                <c:formatCode>0.00%</c:formatCode>
                <c:ptCount val="4"/>
                <c:pt idx="0" formatCode="0%">
                  <c:v>0.26200000000000001</c:v>
                </c:pt>
                <c:pt idx="1">
                  <c:v>6.2E-2</c:v>
                </c:pt>
                <c:pt idx="2">
                  <c:v>0.44400000000000001</c:v>
                </c:pt>
                <c:pt idx="3">
                  <c:v>0.23200000000000001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Лист3!$A$5</c:f>
              <c:strCache>
                <c:ptCount val="1"/>
                <c:pt idx="0">
                  <c:v>Австралия и Океания</c:v>
                </c:pt>
              </c:strCache>
            </c:strRef>
          </c:tx>
          <c:cat>
            <c:strRef>
              <c:f>Лист3!$B$4:$E$4</c:f>
              <c:strCache>
                <c:ptCount val="4"/>
                <c:pt idx="0">
                  <c:v>Пастбища</c:v>
                </c:pt>
                <c:pt idx="1">
                  <c:v>Пашни и плантации</c:v>
                </c:pt>
                <c:pt idx="2">
                  <c:v>прочие земли</c:v>
                </c:pt>
                <c:pt idx="3">
                  <c:v>Леса</c:v>
                </c:pt>
              </c:strCache>
            </c:strRef>
          </c:cat>
          <c:val>
            <c:numRef>
              <c:f>Лист3!$B$5:$E$5</c:f>
              <c:numCache>
                <c:formatCode>0.00%</c:formatCode>
                <c:ptCount val="4"/>
                <c:pt idx="0">
                  <c:v>0.54600000000000004</c:v>
                </c:pt>
                <c:pt idx="1">
                  <c:v>5.7000000000000002E-2</c:v>
                </c:pt>
                <c:pt idx="2">
                  <c:v>5.7000000000000002E-2</c:v>
                </c:pt>
                <c:pt idx="3">
                  <c:v>0.18100000000000002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Лист4!$A$17</c:f>
              <c:strCache>
                <c:ptCount val="1"/>
                <c:pt idx="0">
                  <c:v>Австралия и Океания</c:v>
                </c:pt>
              </c:strCache>
            </c:strRef>
          </c:tx>
          <c:invertIfNegative val="0"/>
          <c:cat>
            <c:strRef>
              <c:f>Лист4!$B$16:$E$16</c:f>
              <c:strCache>
                <c:ptCount val="4"/>
                <c:pt idx="0">
                  <c:v>Пастбища</c:v>
                </c:pt>
                <c:pt idx="1">
                  <c:v>Пашни и плантации</c:v>
                </c:pt>
                <c:pt idx="2">
                  <c:v>прочие земли</c:v>
                </c:pt>
                <c:pt idx="3">
                  <c:v>Леса</c:v>
                </c:pt>
              </c:strCache>
            </c:strRef>
          </c:cat>
          <c:val>
            <c:numRef>
              <c:f>Лист4!$B$17:$E$17</c:f>
              <c:numCache>
                <c:formatCode>0.00%</c:formatCode>
                <c:ptCount val="4"/>
                <c:pt idx="0">
                  <c:v>0.54600000000000004</c:v>
                </c:pt>
                <c:pt idx="1">
                  <c:v>5.7000000000000002E-2</c:v>
                </c:pt>
                <c:pt idx="2">
                  <c:v>5.7000000000000002E-2</c:v>
                </c:pt>
                <c:pt idx="3">
                  <c:v>0.18100000000000002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5150848"/>
        <c:axId val="75152384"/>
      </c:barChart>
      <c:catAx>
        <c:axId val="75150848"/>
        <c:scaling>
          <c:orientation val="minMax"/>
        </c:scaling>
        <c:delete val="0"/>
        <c:axPos val="b"/>
        <c:majorTickMark val="out"/>
        <c:minorTickMark val="none"/>
        <c:tickLblPos val="nextTo"/>
        <c:crossAx val="75152384"/>
        <c:crosses val="autoZero"/>
        <c:auto val="1"/>
        <c:lblAlgn val="ctr"/>
        <c:lblOffset val="100"/>
        <c:noMultiLvlLbl val="0"/>
      </c:catAx>
      <c:valAx>
        <c:axId val="7515238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7515084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139129483814523"/>
          <c:y val="7.4548702245552642E-2"/>
          <c:w val="0.54449890638670162"/>
          <c:h val="0.832619568387284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Лист4!$B$16</c:f>
              <c:strCache>
                <c:ptCount val="1"/>
                <c:pt idx="0">
                  <c:v>Пастбища</c:v>
                </c:pt>
              </c:strCache>
            </c:strRef>
          </c:tx>
          <c:invertIfNegative val="0"/>
          <c:cat>
            <c:strRef>
              <c:f>Лист4!$A$17</c:f>
              <c:strCache>
                <c:ptCount val="1"/>
                <c:pt idx="0">
                  <c:v>Австралия и Океания</c:v>
                </c:pt>
              </c:strCache>
            </c:strRef>
          </c:cat>
          <c:val>
            <c:numRef>
              <c:f>Лист4!$B$17</c:f>
              <c:numCache>
                <c:formatCode>0.00%</c:formatCode>
                <c:ptCount val="1"/>
                <c:pt idx="0">
                  <c:v>0.54600000000000004</c:v>
                </c:pt>
              </c:numCache>
            </c:numRef>
          </c:val>
        </c:ser>
        <c:ser>
          <c:idx val="1"/>
          <c:order val="1"/>
          <c:tx>
            <c:strRef>
              <c:f>Лист4!$C$16</c:f>
              <c:strCache>
                <c:ptCount val="1"/>
                <c:pt idx="0">
                  <c:v>Пашни и плантации</c:v>
                </c:pt>
              </c:strCache>
            </c:strRef>
          </c:tx>
          <c:invertIfNegative val="0"/>
          <c:cat>
            <c:strRef>
              <c:f>Лист4!$A$17</c:f>
              <c:strCache>
                <c:ptCount val="1"/>
                <c:pt idx="0">
                  <c:v>Австралия и Океания</c:v>
                </c:pt>
              </c:strCache>
            </c:strRef>
          </c:cat>
          <c:val>
            <c:numRef>
              <c:f>Лист4!$C$17</c:f>
              <c:numCache>
                <c:formatCode>0.00%</c:formatCode>
                <c:ptCount val="1"/>
                <c:pt idx="0">
                  <c:v>5.7000000000000002E-2</c:v>
                </c:pt>
              </c:numCache>
            </c:numRef>
          </c:val>
        </c:ser>
        <c:ser>
          <c:idx val="2"/>
          <c:order val="2"/>
          <c:tx>
            <c:strRef>
              <c:f>Лист4!$D$16</c:f>
              <c:strCache>
                <c:ptCount val="1"/>
                <c:pt idx="0">
                  <c:v>прочие земли</c:v>
                </c:pt>
              </c:strCache>
            </c:strRef>
          </c:tx>
          <c:invertIfNegative val="0"/>
          <c:cat>
            <c:strRef>
              <c:f>Лист4!$A$17</c:f>
              <c:strCache>
                <c:ptCount val="1"/>
                <c:pt idx="0">
                  <c:v>Австралия и Океания</c:v>
                </c:pt>
              </c:strCache>
            </c:strRef>
          </c:cat>
          <c:val>
            <c:numRef>
              <c:f>Лист4!$D$17</c:f>
              <c:numCache>
                <c:formatCode>0.00%</c:formatCode>
                <c:ptCount val="1"/>
                <c:pt idx="0">
                  <c:v>5.7000000000000002E-2</c:v>
                </c:pt>
              </c:numCache>
            </c:numRef>
          </c:val>
        </c:ser>
        <c:ser>
          <c:idx val="3"/>
          <c:order val="3"/>
          <c:tx>
            <c:strRef>
              <c:f>Лист4!$E$16</c:f>
              <c:strCache>
                <c:ptCount val="1"/>
                <c:pt idx="0">
                  <c:v>Леса</c:v>
                </c:pt>
              </c:strCache>
            </c:strRef>
          </c:tx>
          <c:invertIfNegative val="0"/>
          <c:cat>
            <c:strRef>
              <c:f>Лист4!$A$17</c:f>
              <c:strCache>
                <c:ptCount val="1"/>
                <c:pt idx="0">
                  <c:v>Австралия и Океания</c:v>
                </c:pt>
              </c:strCache>
            </c:strRef>
          </c:cat>
          <c:val>
            <c:numRef>
              <c:f>Лист4!$E$17</c:f>
              <c:numCache>
                <c:formatCode>0.00%</c:formatCode>
                <c:ptCount val="1"/>
                <c:pt idx="0">
                  <c:v>0.18100000000000002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5245056"/>
        <c:axId val="75246592"/>
      </c:barChart>
      <c:catAx>
        <c:axId val="75245056"/>
        <c:scaling>
          <c:orientation val="minMax"/>
        </c:scaling>
        <c:delete val="0"/>
        <c:axPos val="b"/>
        <c:majorTickMark val="out"/>
        <c:minorTickMark val="none"/>
        <c:tickLblPos val="nextTo"/>
        <c:crossAx val="75246592"/>
        <c:crosses val="autoZero"/>
        <c:auto val="1"/>
        <c:lblAlgn val="ctr"/>
        <c:lblOffset val="100"/>
        <c:noMultiLvlLbl val="0"/>
      </c:catAx>
      <c:valAx>
        <c:axId val="75246592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7524505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41941666666666666"/>
          <c:y val="8.333333333333332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7960629921259836E-2"/>
          <c:y val="0.17165536599591719"/>
          <c:w val="0.87759492563429575"/>
          <c:h val="0.632712160979877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Лист4!$A$14</c:f>
              <c:strCache>
                <c:ptCount val="1"/>
                <c:pt idx="0">
                  <c:v>Африка</c:v>
                </c:pt>
              </c:strCache>
            </c:strRef>
          </c:tx>
          <c:invertIfNegative val="0"/>
          <c:cat>
            <c:strRef>
              <c:f>Лист4!$B$13:$E$13</c:f>
              <c:strCache>
                <c:ptCount val="4"/>
                <c:pt idx="0">
                  <c:v>Пастбища</c:v>
                </c:pt>
                <c:pt idx="1">
                  <c:v>Пашни и плантации</c:v>
                </c:pt>
                <c:pt idx="2">
                  <c:v>прочие земли</c:v>
                </c:pt>
                <c:pt idx="3">
                  <c:v>Леса</c:v>
                </c:pt>
              </c:strCache>
            </c:strRef>
          </c:cat>
          <c:val>
            <c:numRef>
              <c:f>Лист4!$B$14:$E$14</c:f>
              <c:numCache>
                <c:formatCode>0.00%</c:formatCode>
                <c:ptCount val="4"/>
                <c:pt idx="0" formatCode="0%">
                  <c:v>0.26200000000000001</c:v>
                </c:pt>
                <c:pt idx="1">
                  <c:v>6.2E-2</c:v>
                </c:pt>
                <c:pt idx="2">
                  <c:v>0.44400000000000001</c:v>
                </c:pt>
                <c:pt idx="3">
                  <c:v>0.23200000000000001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5266688"/>
        <c:axId val="75268480"/>
      </c:barChart>
      <c:catAx>
        <c:axId val="75266688"/>
        <c:scaling>
          <c:orientation val="minMax"/>
        </c:scaling>
        <c:delete val="0"/>
        <c:axPos val="b"/>
        <c:majorTickMark val="out"/>
        <c:minorTickMark val="none"/>
        <c:tickLblPos val="nextTo"/>
        <c:crossAx val="75268480"/>
        <c:crosses val="autoZero"/>
        <c:auto val="1"/>
        <c:lblAlgn val="ctr"/>
        <c:lblOffset val="100"/>
        <c:noMultiLvlLbl val="0"/>
      </c:catAx>
      <c:valAx>
        <c:axId val="7526848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752666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593285214348205"/>
          <c:y val="3.75116652085156E-2"/>
          <c:w val="0.56551290463692039"/>
          <c:h val="0.832619568387284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Лист4!$B$13</c:f>
              <c:strCache>
                <c:ptCount val="1"/>
                <c:pt idx="0">
                  <c:v>Пастбища</c:v>
                </c:pt>
              </c:strCache>
            </c:strRef>
          </c:tx>
          <c:invertIfNegative val="0"/>
          <c:cat>
            <c:strRef>
              <c:f>Лист4!$A$14</c:f>
              <c:strCache>
                <c:ptCount val="1"/>
                <c:pt idx="0">
                  <c:v>Африка</c:v>
                </c:pt>
              </c:strCache>
            </c:strRef>
          </c:cat>
          <c:val>
            <c:numRef>
              <c:f>Лист4!$B$14</c:f>
              <c:numCache>
                <c:formatCode>0%</c:formatCode>
                <c:ptCount val="1"/>
                <c:pt idx="0">
                  <c:v>0.26200000000000001</c:v>
                </c:pt>
              </c:numCache>
            </c:numRef>
          </c:val>
        </c:ser>
        <c:ser>
          <c:idx val="1"/>
          <c:order val="1"/>
          <c:tx>
            <c:strRef>
              <c:f>Лист4!$C$13</c:f>
              <c:strCache>
                <c:ptCount val="1"/>
                <c:pt idx="0">
                  <c:v>Пашни и плантации</c:v>
                </c:pt>
              </c:strCache>
            </c:strRef>
          </c:tx>
          <c:invertIfNegative val="0"/>
          <c:cat>
            <c:strRef>
              <c:f>Лист4!$A$14</c:f>
              <c:strCache>
                <c:ptCount val="1"/>
                <c:pt idx="0">
                  <c:v>Африка</c:v>
                </c:pt>
              </c:strCache>
            </c:strRef>
          </c:cat>
          <c:val>
            <c:numRef>
              <c:f>Лист4!$C$14</c:f>
              <c:numCache>
                <c:formatCode>0.00%</c:formatCode>
                <c:ptCount val="1"/>
                <c:pt idx="0">
                  <c:v>6.2E-2</c:v>
                </c:pt>
              </c:numCache>
            </c:numRef>
          </c:val>
        </c:ser>
        <c:ser>
          <c:idx val="2"/>
          <c:order val="2"/>
          <c:tx>
            <c:strRef>
              <c:f>Лист4!$D$13</c:f>
              <c:strCache>
                <c:ptCount val="1"/>
                <c:pt idx="0">
                  <c:v>прочие земли</c:v>
                </c:pt>
              </c:strCache>
            </c:strRef>
          </c:tx>
          <c:invertIfNegative val="0"/>
          <c:cat>
            <c:strRef>
              <c:f>Лист4!$A$14</c:f>
              <c:strCache>
                <c:ptCount val="1"/>
                <c:pt idx="0">
                  <c:v>Африка</c:v>
                </c:pt>
              </c:strCache>
            </c:strRef>
          </c:cat>
          <c:val>
            <c:numRef>
              <c:f>Лист4!$D$14</c:f>
              <c:numCache>
                <c:formatCode>0.00%</c:formatCode>
                <c:ptCount val="1"/>
                <c:pt idx="0">
                  <c:v>0.44400000000000001</c:v>
                </c:pt>
              </c:numCache>
            </c:numRef>
          </c:val>
        </c:ser>
        <c:ser>
          <c:idx val="3"/>
          <c:order val="3"/>
          <c:tx>
            <c:strRef>
              <c:f>Лист4!$E$13</c:f>
              <c:strCache>
                <c:ptCount val="1"/>
                <c:pt idx="0">
                  <c:v>Леса</c:v>
                </c:pt>
              </c:strCache>
            </c:strRef>
          </c:tx>
          <c:invertIfNegative val="0"/>
          <c:cat>
            <c:strRef>
              <c:f>Лист4!$A$14</c:f>
              <c:strCache>
                <c:ptCount val="1"/>
                <c:pt idx="0">
                  <c:v>Африка</c:v>
                </c:pt>
              </c:strCache>
            </c:strRef>
          </c:cat>
          <c:val>
            <c:numRef>
              <c:f>Лист4!$E$14</c:f>
              <c:numCache>
                <c:formatCode>0.00%</c:formatCode>
                <c:ptCount val="1"/>
                <c:pt idx="0">
                  <c:v>0.23200000000000001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7666560"/>
        <c:axId val="77680640"/>
      </c:barChart>
      <c:catAx>
        <c:axId val="77666560"/>
        <c:scaling>
          <c:orientation val="minMax"/>
        </c:scaling>
        <c:delete val="0"/>
        <c:axPos val="b"/>
        <c:majorTickMark val="out"/>
        <c:minorTickMark val="none"/>
        <c:tickLblPos val="nextTo"/>
        <c:crossAx val="77680640"/>
        <c:crosses val="autoZero"/>
        <c:auto val="1"/>
        <c:lblAlgn val="ctr"/>
        <c:lblOffset val="100"/>
        <c:noMultiLvlLbl val="0"/>
      </c:catAx>
      <c:valAx>
        <c:axId val="7768064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7766656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4548611111111111"/>
          <c:y val="7.8703703703703706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Лист3!$A$2</c:f>
              <c:strCache>
                <c:ptCount val="1"/>
                <c:pt idx="0">
                  <c:v>1970</c:v>
                </c:pt>
              </c:strCache>
            </c:strRef>
          </c:tx>
          <c:cat>
            <c:strRef>
              <c:f>Лист3!$B$1:$C$1</c:f>
              <c:strCache>
                <c:ptCount val="2"/>
                <c:pt idx="0">
                  <c:v>Городское население</c:v>
                </c:pt>
                <c:pt idx="1">
                  <c:v>Сельское население</c:v>
                </c:pt>
              </c:strCache>
            </c:strRef>
          </c:cat>
          <c:val>
            <c:numRef>
              <c:f>Лист3!$B$2:$C$2</c:f>
              <c:numCache>
                <c:formatCode>General</c:formatCode>
                <c:ptCount val="2"/>
                <c:pt idx="0">
                  <c:v>81</c:v>
                </c:pt>
                <c:pt idx="1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4947353455818027"/>
          <c:y val="0.21020632837561976"/>
          <c:w val="0.30330424321959754"/>
          <c:h val="0.33873067949839603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44097222222222221"/>
          <c:y val="7.8703703703703706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Лист2!$A$2</c:f>
              <c:strCache>
                <c:ptCount val="1"/>
                <c:pt idx="0">
                  <c:v>1959</c:v>
                </c:pt>
              </c:strCache>
            </c:strRef>
          </c:tx>
          <c:cat>
            <c:strRef>
              <c:f>Лист2!$B$1:$C$1</c:f>
              <c:strCache>
                <c:ptCount val="2"/>
                <c:pt idx="0">
                  <c:v>Городское население</c:v>
                </c:pt>
                <c:pt idx="1">
                  <c:v>Сельское население</c:v>
                </c:pt>
              </c:strCache>
            </c:strRef>
          </c:cat>
          <c:val>
            <c:numRef>
              <c:f>Лист2!$B$2:$C$2</c:f>
              <c:numCache>
                <c:formatCode>General</c:formatCode>
                <c:ptCount val="2"/>
                <c:pt idx="0">
                  <c:v>62</c:v>
                </c:pt>
                <c:pt idx="1">
                  <c:v>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678471128608924"/>
          <c:y val="0.26611293379994166"/>
          <c:w val="0.34048622047244093"/>
          <c:h val="0.32413969087197436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7708333333333333"/>
          <c:y val="9.2592592592592587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Лист4!$A$2</c:f>
              <c:strCache>
                <c:ptCount val="1"/>
                <c:pt idx="0">
                  <c:v>1996</c:v>
                </c:pt>
              </c:strCache>
            </c:strRef>
          </c:tx>
          <c:cat>
            <c:strRef>
              <c:f>Лист4!$B$1:$C$1</c:f>
              <c:strCache>
                <c:ptCount val="2"/>
                <c:pt idx="0">
                  <c:v>Городское население</c:v>
                </c:pt>
                <c:pt idx="1">
                  <c:v>Сельское население</c:v>
                </c:pt>
              </c:strCache>
            </c:strRef>
          </c:cat>
          <c:val>
            <c:numRef>
              <c:f>Лист4!$B$2:$C$2</c:f>
              <c:numCache>
                <c:formatCode>General</c:formatCode>
                <c:ptCount val="2"/>
                <c:pt idx="0">
                  <c:v>108</c:v>
                </c:pt>
                <c:pt idx="1">
                  <c:v>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6614020122484687"/>
          <c:y val="0.62224336541265679"/>
          <c:w val="0.30330424321959754"/>
          <c:h val="0.26465660542432196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Лист5!$B$1</c:f>
              <c:strCache>
                <c:ptCount val="1"/>
                <c:pt idx="0">
                  <c:v>Городское население</c:v>
                </c:pt>
              </c:strCache>
            </c:strRef>
          </c:tx>
          <c:invertIfNegative val="0"/>
          <c:cat>
            <c:numRef>
              <c:f>Лист5!$A$2:$A$4</c:f>
              <c:numCache>
                <c:formatCode>General</c:formatCode>
                <c:ptCount val="3"/>
                <c:pt idx="0">
                  <c:v>1959</c:v>
                </c:pt>
                <c:pt idx="1">
                  <c:v>1970</c:v>
                </c:pt>
                <c:pt idx="2">
                  <c:v>1996</c:v>
                </c:pt>
              </c:numCache>
            </c:numRef>
          </c:cat>
          <c:val>
            <c:numRef>
              <c:f>Лист5!$B$2:$B$4</c:f>
              <c:numCache>
                <c:formatCode>General</c:formatCode>
                <c:ptCount val="3"/>
                <c:pt idx="0">
                  <c:v>62</c:v>
                </c:pt>
                <c:pt idx="1">
                  <c:v>81</c:v>
                </c:pt>
                <c:pt idx="2">
                  <c:v>108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472896"/>
        <c:axId val="77474432"/>
      </c:barChart>
      <c:catAx>
        <c:axId val="77472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7474432"/>
        <c:crosses val="autoZero"/>
        <c:auto val="1"/>
        <c:lblAlgn val="ctr"/>
        <c:lblOffset val="100"/>
        <c:noMultiLvlLbl val="0"/>
      </c:catAx>
      <c:valAx>
        <c:axId val="774744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74728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955533683289588"/>
          <c:y val="0.47585156022163894"/>
          <c:w val="0.2032224409448819"/>
          <c:h val="0.1620698454359871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Королевичи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cat>
            <c:strRef>
              <c:f>Лист6!$A$1:$A$4</c:f>
              <c:strCache>
                <c:ptCount val="4"/>
                <c:pt idx="0">
                  <c:v>1 век</c:v>
                </c:pt>
                <c:pt idx="1">
                  <c:v>2 век</c:v>
                </c:pt>
                <c:pt idx="2">
                  <c:v>3 век</c:v>
                </c:pt>
                <c:pt idx="3">
                  <c:v>4 век</c:v>
                </c:pt>
              </c:strCache>
            </c:strRef>
          </c:cat>
          <c:val>
            <c:numRef>
              <c:f>Лист6!$B$1:$B$4</c:f>
              <c:numCache>
                <c:formatCode>General</c:formatCode>
                <c:ptCount val="4"/>
                <c:pt idx="0">
                  <c:v>3</c:v>
                </c:pt>
                <c:pt idx="1">
                  <c:v>2</c:v>
                </c:pt>
                <c:pt idx="2">
                  <c:v>5</c:v>
                </c:pt>
                <c:pt idx="3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Лист6!$B$1</c:f>
              <c:strCache>
                <c:ptCount val="1"/>
                <c:pt idx="0">
                  <c:v>Сельское население</c:v>
                </c:pt>
              </c:strCache>
            </c:strRef>
          </c:tx>
          <c:invertIfNegative val="0"/>
          <c:cat>
            <c:numRef>
              <c:f>Лист6!$A$2:$A$4</c:f>
              <c:numCache>
                <c:formatCode>General</c:formatCode>
                <c:ptCount val="3"/>
                <c:pt idx="0">
                  <c:v>1959</c:v>
                </c:pt>
                <c:pt idx="1">
                  <c:v>1970</c:v>
                </c:pt>
                <c:pt idx="2">
                  <c:v>1996</c:v>
                </c:pt>
              </c:numCache>
            </c:numRef>
          </c:cat>
          <c:val>
            <c:numRef>
              <c:f>Лист6!$B$2:$B$4</c:f>
              <c:numCache>
                <c:formatCode>General</c:formatCode>
                <c:ptCount val="3"/>
                <c:pt idx="0">
                  <c:v>56</c:v>
                </c:pt>
                <c:pt idx="1">
                  <c:v>49</c:v>
                </c:pt>
                <c:pt idx="2">
                  <c:v>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499008"/>
        <c:axId val="77508992"/>
      </c:barChart>
      <c:catAx>
        <c:axId val="77499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7508992"/>
        <c:crosses val="autoZero"/>
        <c:auto val="1"/>
        <c:lblAlgn val="ctr"/>
        <c:lblOffset val="100"/>
        <c:noMultiLvlLbl val="0"/>
      </c:catAx>
      <c:valAx>
        <c:axId val="775089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7499008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ru-RU"/>
          </a:p>
        </c:txPr>
      </c:legendEntry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Лист7!$B$1</c:f>
              <c:strCache>
                <c:ptCount val="1"/>
                <c:pt idx="0">
                  <c:v>Городское население</c:v>
                </c:pt>
              </c:strCache>
            </c:strRef>
          </c:tx>
          <c:invertIfNegative val="0"/>
          <c:cat>
            <c:numRef>
              <c:f>Лист7!$A$2:$A$4</c:f>
              <c:numCache>
                <c:formatCode>General</c:formatCode>
                <c:ptCount val="3"/>
                <c:pt idx="0">
                  <c:v>1959</c:v>
                </c:pt>
                <c:pt idx="1">
                  <c:v>1970</c:v>
                </c:pt>
                <c:pt idx="2">
                  <c:v>1996</c:v>
                </c:pt>
              </c:numCache>
            </c:numRef>
          </c:cat>
          <c:val>
            <c:numRef>
              <c:f>Лист7!$B$2:$B$4</c:f>
              <c:numCache>
                <c:formatCode>General</c:formatCode>
                <c:ptCount val="3"/>
                <c:pt idx="0">
                  <c:v>62</c:v>
                </c:pt>
                <c:pt idx="1">
                  <c:v>81</c:v>
                </c:pt>
                <c:pt idx="2">
                  <c:v>108</c:v>
                </c:pt>
              </c:numCache>
            </c:numRef>
          </c:val>
        </c:ser>
        <c:ser>
          <c:idx val="1"/>
          <c:order val="1"/>
          <c:tx>
            <c:strRef>
              <c:f>Лист7!$C$1</c:f>
              <c:strCache>
                <c:ptCount val="1"/>
                <c:pt idx="0">
                  <c:v>Сельское население</c:v>
                </c:pt>
              </c:strCache>
            </c:strRef>
          </c:tx>
          <c:invertIfNegative val="0"/>
          <c:cat>
            <c:numRef>
              <c:f>Лист7!$A$2:$A$4</c:f>
              <c:numCache>
                <c:formatCode>General</c:formatCode>
                <c:ptCount val="3"/>
                <c:pt idx="0">
                  <c:v>1959</c:v>
                </c:pt>
                <c:pt idx="1">
                  <c:v>1970</c:v>
                </c:pt>
                <c:pt idx="2">
                  <c:v>1996</c:v>
                </c:pt>
              </c:numCache>
            </c:numRef>
          </c:cat>
          <c:val>
            <c:numRef>
              <c:f>Лист7!$C$2:$C$4</c:f>
              <c:numCache>
                <c:formatCode>General</c:formatCode>
                <c:ptCount val="3"/>
                <c:pt idx="0">
                  <c:v>56</c:v>
                </c:pt>
                <c:pt idx="1">
                  <c:v>49</c:v>
                </c:pt>
                <c:pt idx="2">
                  <c:v>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542912"/>
        <c:axId val="77544448"/>
      </c:barChart>
      <c:catAx>
        <c:axId val="77542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7544448"/>
        <c:crosses val="autoZero"/>
        <c:auto val="1"/>
        <c:lblAlgn val="ctr"/>
        <c:lblOffset val="100"/>
        <c:noMultiLvlLbl val="0"/>
      </c:catAx>
      <c:valAx>
        <c:axId val="775444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754291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Лист8!$B$1</c:f>
              <c:strCache>
                <c:ptCount val="1"/>
                <c:pt idx="0">
                  <c:v>Городское население</c:v>
                </c:pt>
              </c:strCache>
            </c:strRef>
          </c:tx>
          <c:invertIfNegative val="0"/>
          <c:cat>
            <c:numRef>
              <c:f>Лист8!$A$2:$A$4</c:f>
              <c:numCache>
                <c:formatCode>General</c:formatCode>
                <c:ptCount val="3"/>
                <c:pt idx="0">
                  <c:v>1959</c:v>
                </c:pt>
                <c:pt idx="1">
                  <c:v>1970</c:v>
                </c:pt>
                <c:pt idx="2">
                  <c:v>1996</c:v>
                </c:pt>
              </c:numCache>
            </c:numRef>
          </c:cat>
          <c:val>
            <c:numRef>
              <c:f>Лист8!$B$2:$B$4</c:f>
              <c:numCache>
                <c:formatCode>General</c:formatCode>
                <c:ptCount val="3"/>
                <c:pt idx="0">
                  <c:v>62</c:v>
                </c:pt>
                <c:pt idx="1">
                  <c:v>81</c:v>
                </c:pt>
                <c:pt idx="2">
                  <c:v>108</c:v>
                </c:pt>
              </c:numCache>
            </c:numRef>
          </c:val>
        </c:ser>
        <c:ser>
          <c:idx val="1"/>
          <c:order val="1"/>
          <c:tx>
            <c:strRef>
              <c:f>Лист8!$C$1</c:f>
              <c:strCache>
                <c:ptCount val="1"/>
                <c:pt idx="0">
                  <c:v>Сельское население</c:v>
                </c:pt>
              </c:strCache>
            </c:strRef>
          </c:tx>
          <c:invertIfNegative val="0"/>
          <c:cat>
            <c:numRef>
              <c:f>Лист8!$A$2:$A$4</c:f>
              <c:numCache>
                <c:formatCode>General</c:formatCode>
                <c:ptCount val="3"/>
                <c:pt idx="0">
                  <c:v>1959</c:v>
                </c:pt>
                <c:pt idx="1">
                  <c:v>1970</c:v>
                </c:pt>
                <c:pt idx="2">
                  <c:v>1996</c:v>
                </c:pt>
              </c:numCache>
            </c:numRef>
          </c:cat>
          <c:val>
            <c:numRef>
              <c:f>Лист8!$C$2:$C$4</c:f>
              <c:numCache>
                <c:formatCode>General</c:formatCode>
                <c:ptCount val="3"/>
                <c:pt idx="0">
                  <c:v>56</c:v>
                </c:pt>
                <c:pt idx="1">
                  <c:v>49</c:v>
                </c:pt>
                <c:pt idx="2">
                  <c:v>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7570816"/>
        <c:axId val="77572352"/>
      </c:barChart>
      <c:catAx>
        <c:axId val="77570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7572352"/>
        <c:crosses val="autoZero"/>
        <c:auto val="1"/>
        <c:lblAlgn val="ctr"/>
        <c:lblOffset val="100"/>
        <c:noMultiLvlLbl val="0"/>
      </c:catAx>
      <c:valAx>
        <c:axId val="775723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757081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Лист9!$B$1</c:f>
              <c:strCache>
                <c:ptCount val="1"/>
                <c:pt idx="0">
                  <c:v>Городское население</c:v>
                </c:pt>
              </c:strCache>
            </c:strRef>
          </c:tx>
          <c:cat>
            <c:numRef>
              <c:f>Лист9!$A$2:$A$4</c:f>
              <c:numCache>
                <c:formatCode>General</c:formatCode>
                <c:ptCount val="3"/>
                <c:pt idx="0">
                  <c:v>1959</c:v>
                </c:pt>
                <c:pt idx="1">
                  <c:v>1970</c:v>
                </c:pt>
                <c:pt idx="2">
                  <c:v>1996</c:v>
                </c:pt>
              </c:numCache>
            </c:numRef>
          </c:cat>
          <c:val>
            <c:numRef>
              <c:f>Лист9!$B$2:$B$4</c:f>
              <c:numCache>
                <c:formatCode>General</c:formatCode>
                <c:ptCount val="3"/>
                <c:pt idx="0">
                  <c:v>62</c:v>
                </c:pt>
                <c:pt idx="1">
                  <c:v>81</c:v>
                </c:pt>
                <c:pt idx="2">
                  <c:v>108</c:v>
                </c:pt>
              </c:numCache>
            </c:numRef>
          </c:val>
        </c:ser>
        <c:ser>
          <c:idx val="1"/>
          <c:order val="1"/>
          <c:tx>
            <c:strRef>
              <c:f>Лист9!$C$1</c:f>
              <c:strCache>
                <c:ptCount val="1"/>
                <c:pt idx="0">
                  <c:v>Сельское население</c:v>
                </c:pt>
              </c:strCache>
            </c:strRef>
          </c:tx>
          <c:cat>
            <c:numRef>
              <c:f>Лист9!$A$2:$A$4</c:f>
              <c:numCache>
                <c:formatCode>General</c:formatCode>
                <c:ptCount val="3"/>
                <c:pt idx="0">
                  <c:v>1959</c:v>
                </c:pt>
                <c:pt idx="1">
                  <c:v>1970</c:v>
                </c:pt>
                <c:pt idx="2">
                  <c:v>1996</c:v>
                </c:pt>
              </c:numCache>
            </c:numRef>
          </c:cat>
          <c:val>
            <c:numRef>
              <c:f>Лист9!$C$2:$C$4</c:f>
              <c:numCache>
                <c:formatCode>General</c:formatCode>
                <c:ptCount val="3"/>
                <c:pt idx="0">
                  <c:v>56</c:v>
                </c:pt>
                <c:pt idx="1">
                  <c:v>49</c:v>
                </c:pt>
                <c:pt idx="2">
                  <c:v>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7593216"/>
        <c:axId val="77603200"/>
      </c:areaChart>
      <c:catAx>
        <c:axId val="77593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7603200"/>
        <c:crosses val="autoZero"/>
        <c:auto val="1"/>
        <c:lblAlgn val="ctr"/>
        <c:lblOffset val="100"/>
        <c:noMultiLvlLbl val="0"/>
      </c:catAx>
      <c:valAx>
        <c:axId val="776032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7593216"/>
        <c:crosses val="autoZero"/>
        <c:crossBetween val="midCat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Лист4!$B$1</c:f>
              <c:strCache>
                <c:ptCount val="1"/>
                <c:pt idx="0">
                  <c:v>1938</c:v>
                </c:pt>
              </c:strCache>
            </c:strRef>
          </c:tx>
          <c:invertIfNegative val="0"/>
          <c:cat>
            <c:strRef>
              <c:f>Лист4!$A$2:$A$6</c:f>
              <c:strCache>
                <c:ptCount val="5"/>
                <c:pt idx="0">
                  <c:v>США</c:v>
                </c:pt>
                <c:pt idx="1">
                  <c:v>Франции</c:v>
                </c:pt>
                <c:pt idx="2">
                  <c:v>Германии</c:v>
                </c:pt>
                <c:pt idx="3">
                  <c:v>Японии</c:v>
                </c:pt>
                <c:pt idx="4">
                  <c:v>Остальные страны</c:v>
                </c:pt>
              </c:strCache>
            </c:strRef>
          </c:cat>
          <c:val>
            <c:numRef>
              <c:f>Лист4!$B$2:$B$6</c:f>
              <c:numCache>
                <c:formatCode>General</c:formatCode>
                <c:ptCount val="5"/>
                <c:pt idx="0">
                  <c:v>36.6</c:v>
                </c:pt>
                <c:pt idx="1">
                  <c:v>6.2</c:v>
                </c:pt>
                <c:pt idx="2">
                  <c:v>11.2</c:v>
                </c:pt>
                <c:pt idx="3">
                  <c:v>1.3</c:v>
                </c:pt>
                <c:pt idx="4">
                  <c:v>44.7</c:v>
                </c:pt>
              </c:numCache>
            </c:numRef>
          </c:val>
        </c:ser>
        <c:ser>
          <c:idx val="1"/>
          <c:order val="1"/>
          <c:tx>
            <c:strRef>
              <c:f>Лист4!$C$1</c:f>
              <c:strCache>
                <c:ptCount val="1"/>
                <c:pt idx="0">
                  <c:v>1950</c:v>
                </c:pt>
              </c:strCache>
            </c:strRef>
          </c:tx>
          <c:invertIfNegative val="0"/>
          <c:cat>
            <c:strRef>
              <c:f>Лист4!$A$2:$A$6</c:f>
              <c:strCache>
                <c:ptCount val="5"/>
                <c:pt idx="0">
                  <c:v>США</c:v>
                </c:pt>
                <c:pt idx="1">
                  <c:v>Франции</c:v>
                </c:pt>
                <c:pt idx="2">
                  <c:v>Германии</c:v>
                </c:pt>
                <c:pt idx="3">
                  <c:v>Японии</c:v>
                </c:pt>
                <c:pt idx="4">
                  <c:v>Остальные страны</c:v>
                </c:pt>
              </c:strCache>
            </c:strRef>
          </c:cat>
          <c:val>
            <c:numRef>
              <c:f>Лист4!$C$2:$C$6</c:f>
              <c:numCache>
                <c:formatCode>General</c:formatCode>
                <c:ptCount val="5"/>
                <c:pt idx="0">
                  <c:v>55.7</c:v>
                </c:pt>
                <c:pt idx="1">
                  <c:v>4.5</c:v>
                </c:pt>
                <c:pt idx="2">
                  <c:v>4.2</c:v>
                </c:pt>
                <c:pt idx="3">
                  <c:v>3.5</c:v>
                </c:pt>
                <c:pt idx="4">
                  <c:v>32.1</c:v>
                </c:pt>
              </c:numCache>
            </c:numRef>
          </c:val>
        </c:ser>
        <c:ser>
          <c:idx val="2"/>
          <c:order val="2"/>
          <c:tx>
            <c:strRef>
              <c:f>Лист4!$D$1</c:f>
              <c:strCache>
                <c:ptCount val="1"/>
                <c:pt idx="0">
                  <c:v>1960</c:v>
                </c:pt>
              </c:strCache>
            </c:strRef>
          </c:tx>
          <c:invertIfNegative val="0"/>
          <c:cat>
            <c:strRef>
              <c:f>Лист4!$A$2:$A$6</c:f>
              <c:strCache>
                <c:ptCount val="5"/>
                <c:pt idx="0">
                  <c:v>США</c:v>
                </c:pt>
                <c:pt idx="1">
                  <c:v>Франции</c:v>
                </c:pt>
                <c:pt idx="2">
                  <c:v>Германии</c:v>
                </c:pt>
                <c:pt idx="3">
                  <c:v>Японии</c:v>
                </c:pt>
                <c:pt idx="4">
                  <c:v>Остальные страны</c:v>
                </c:pt>
              </c:strCache>
            </c:strRef>
          </c:cat>
          <c:val>
            <c:numRef>
              <c:f>Лист4!$D$2:$D$6</c:f>
              <c:numCache>
                <c:formatCode>General</c:formatCode>
                <c:ptCount val="5"/>
                <c:pt idx="0">
                  <c:v>45.8</c:v>
                </c:pt>
                <c:pt idx="1">
                  <c:v>4.7</c:v>
                </c:pt>
                <c:pt idx="2">
                  <c:v>9.6</c:v>
                </c:pt>
                <c:pt idx="3">
                  <c:v>3.5</c:v>
                </c:pt>
                <c:pt idx="4">
                  <c:v>36.4</c:v>
                </c:pt>
              </c:numCache>
            </c:numRef>
          </c:val>
        </c:ser>
        <c:ser>
          <c:idx val="3"/>
          <c:order val="3"/>
          <c:tx>
            <c:strRef>
              <c:f>Лист4!$E$1</c:f>
              <c:strCache>
                <c:ptCount val="1"/>
                <c:pt idx="0">
                  <c:v>1965</c:v>
                </c:pt>
              </c:strCache>
            </c:strRef>
          </c:tx>
          <c:invertIfNegative val="0"/>
          <c:cat>
            <c:strRef>
              <c:f>Лист4!$A$2:$A$6</c:f>
              <c:strCache>
                <c:ptCount val="5"/>
                <c:pt idx="0">
                  <c:v>США</c:v>
                </c:pt>
                <c:pt idx="1">
                  <c:v>Франции</c:v>
                </c:pt>
                <c:pt idx="2">
                  <c:v>Германии</c:v>
                </c:pt>
                <c:pt idx="3">
                  <c:v>Японии</c:v>
                </c:pt>
                <c:pt idx="4">
                  <c:v>Остальные страны</c:v>
                </c:pt>
              </c:strCache>
            </c:strRef>
          </c:cat>
          <c:val>
            <c:numRef>
              <c:f>Лист4!$E$2:$E$6</c:f>
              <c:numCache>
                <c:formatCode>General</c:formatCode>
                <c:ptCount val="5"/>
                <c:pt idx="0">
                  <c:v>44.9</c:v>
                </c:pt>
                <c:pt idx="1">
                  <c:v>4.5</c:v>
                </c:pt>
                <c:pt idx="2">
                  <c:v>9.3000000000000007</c:v>
                </c:pt>
                <c:pt idx="3">
                  <c:v>5.6</c:v>
                </c:pt>
                <c:pt idx="4">
                  <c:v>35.700000000000003</c:v>
                </c:pt>
              </c:numCache>
            </c:numRef>
          </c:val>
        </c:ser>
        <c:ser>
          <c:idx val="4"/>
          <c:order val="4"/>
          <c:tx>
            <c:strRef>
              <c:f>Лист4!$F$1</c:f>
              <c:strCache>
                <c:ptCount val="1"/>
                <c:pt idx="0">
                  <c:v>1970</c:v>
                </c:pt>
              </c:strCache>
            </c:strRef>
          </c:tx>
          <c:invertIfNegative val="0"/>
          <c:cat>
            <c:strRef>
              <c:f>Лист4!$A$2:$A$6</c:f>
              <c:strCache>
                <c:ptCount val="5"/>
                <c:pt idx="0">
                  <c:v>США</c:v>
                </c:pt>
                <c:pt idx="1">
                  <c:v>Франции</c:v>
                </c:pt>
                <c:pt idx="2">
                  <c:v>Германии</c:v>
                </c:pt>
                <c:pt idx="3">
                  <c:v>Японии</c:v>
                </c:pt>
                <c:pt idx="4">
                  <c:v>Остальные страны</c:v>
                </c:pt>
              </c:strCache>
            </c:strRef>
          </c:cat>
          <c:val>
            <c:numRef>
              <c:f>Лист4!$F$2:$F$6</c:f>
              <c:numCache>
                <c:formatCode>General</c:formatCode>
                <c:ptCount val="5"/>
                <c:pt idx="0">
                  <c:v>40.6</c:v>
                </c:pt>
                <c:pt idx="1">
                  <c:v>4.8</c:v>
                </c:pt>
                <c:pt idx="2">
                  <c:v>9.6999999999999993</c:v>
                </c:pt>
                <c:pt idx="3">
                  <c:v>9.4</c:v>
                </c:pt>
                <c:pt idx="4">
                  <c:v>35.5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775616"/>
        <c:axId val="77777152"/>
      </c:barChart>
      <c:catAx>
        <c:axId val="77775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7777152"/>
        <c:crosses val="autoZero"/>
        <c:auto val="1"/>
        <c:lblAlgn val="ctr"/>
        <c:lblOffset val="100"/>
        <c:noMultiLvlLbl val="0"/>
      </c:catAx>
      <c:valAx>
        <c:axId val="777771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777561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Лист6!$A$2</c:f>
              <c:strCache>
                <c:ptCount val="1"/>
                <c:pt idx="0">
                  <c:v>США</c:v>
                </c:pt>
              </c:strCache>
            </c:strRef>
          </c:tx>
          <c:cat>
            <c:numRef>
              <c:f>Лист6!$B$1:$F$1</c:f>
              <c:numCache>
                <c:formatCode>General</c:formatCode>
                <c:ptCount val="5"/>
                <c:pt idx="0">
                  <c:v>1938</c:v>
                </c:pt>
                <c:pt idx="1">
                  <c:v>1950</c:v>
                </c:pt>
                <c:pt idx="2">
                  <c:v>1960</c:v>
                </c:pt>
                <c:pt idx="3">
                  <c:v>1965</c:v>
                </c:pt>
                <c:pt idx="4">
                  <c:v>1970</c:v>
                </c:pt>
              </c:numCache>
            </c:numRef>
          </c:cat>
          <c:val>
            <c:numRef>
              <c:f>Лист6!$B$2:$F$2</c:f>
              <c:numCache>
                <c:formatCode>General</c:formatCode>
                <c:ptCount val="5"/>
                <c:pt idx="0">
                  <c:v>36.6</c:v>
                </c:pt>
                <c:pt idx="1">
                  <c:v>55.7</c:v>
                </c:pt>
                <c:pt idx="2">
                  <c:v>45.8</c:v>
                </c:pt>
                <c:pt idx="3">
                  <c:v>44.9</c:v>
                </c:pt>
                <c:pt idx="4">
                  <c:v>40.6</c:v>
                </c:pt>
              </c:numCache>
            </c:numRef>
          </c:val>
        </c:ser>
        <c:ser>
          <c:idx val="1"/>
          <c:order val="1"/>
          <c:tx>
            <c:strRef>
              <c:f>Лист6!$A$3</c:f>
              <c:strCache>
                <c:ptCount val="1"/>
                <c:pt idx="0">
                  <c:v>Франции</c:v>
                </c:pt>
              </c:strCache>
            </c:strRef>
          </c:tx>
          <c:cat>
            <c:numRef>
              <c:f>Лист6!$B$1:$F$1</c:f>
              <c:numCache>
                <c:formatCode>General</c:formatCode>
                <c:ptCount val="5"/>
                <c:pt idx="0">
                  <c:v>1938</c:v>
                </c:pt>
                <c:pt idx="1">
                  <c:v>1950</c:v>
                </c:pt>
                <c:pt idx="2">
                  <c:v>1960</c:v>
                </c:pt>
                <c:pt idx="3">
                  <c:v>1965</c:v>
                </c:pt>
                <c:pt idx="4">
                  <c:v>1970</c:v>
                </c:pt>
              </c:numCache>
            </c:numRef>
          </c:cat>
          <c:val>
            <c:numRef>
              <c:f>Лист6!$B$3:$F$3</c:f>
              <c:numCache>
                <c:formatCode>General</c:formatCode>
                <c:ptCount val="5"/>
                <c:pt idx="0">
                  <c:v>6.2</c:v>
                </c:pt>
                <c:pt idx="1">
                  <c:v>4.5</c:v>
                </c:pt>
                <c:pt idx="2">
                  <c:v>4.7</c:v>
                </c:pt>
                <c:pt idx="3">
                  <c:v>4.5</c:v>
                </c:pt>
                <c:pt idx="4">
                  <c:v>4.8</c:v>
                </c:pt>
              </c:numCache>
            </c:numRef>
          </c:val>
        </c:ser>
        <c:ser>
          <c:idx val="2"/>
          <c:order val="2"/>
          <c:tx>
            <c:strRef>
              <c:f>Лист6!$A$4</c:f>
              <c:strCache>
                <c:ptCount val="1"/>
                <c:pt idx="0">
                  <c:v>Германии</c:v>
                </c:pt>
              </c:strCache>
            </c:strRef>
          </c:tx>
          <c:cat>
            <c:numRef>
              <c:f>Лист6!$B$1:$F$1</c:f>
              <c:numCache>
                <c:formatCode>General</c:formatCode>
                <c:ptCount val="5"/>
                <c:pt idx="0">
                  <c:v>1938</c:v>
                </c:pt>
                <c:pt idx="1">
                  <c:v>1950</c:v>
                </c:pt>
                <c:pt idx="2">
                  <c:v>1960</c:v>
                </c:pt>
                <c:pt idx="3">
                  <c:v>1965</c:v>
                </c:pt>
                <c:pt idx="4">
                  <c:v>1970</c:v>
                </c:pt>
              </c:numCache>
            </c:numRef>
          </c:cat>
          <c:val>
            <c:numRef>
              <c:f>Лист6!$B$4:$F$4</c:f>
              <c:numCache>
                <c:formatCode>General</c:formatCode>
                <c:ptCount val="5"/>
                <c:pt idx="0">
                  <c:v>11.2</c:v>
                </c:pt>
                <c:pt idx="1">
                  <c:v>4.2</c:v>
                </c:pt>
                <c:pt idx="2">
                  <c:v>9.6</c:v>
                </c:pt>
                <c:pt idx="3">
                  <c:v>9.3000000000000007</c:v>
                </c:pt>
                <c:pt idx="4">
                  <c:v>9.6999999999999993</c:v>
                </c:pt>
              </c:numCache>
            </c:numRef>
          </c:val>
        </c:ser>
        <c:ser>
          <c:idx val="3"/>
          <c:order val="3"/>
          <c:tx>
            <c:strRef>
              <c:f>Лист6!$A$5</c:f>
              <c:strCache>
                <c:ptCount val="1"/>
                <c:pt idx="0">
                  <c:v>Японии</c:v>
                </c:pt>
              </c:strCache>
            </c:strRef>
          </c:tx>
          <c:cat>
            <c:numRef>
              <c:f>Лист6!$B$1:$F$1</c:f>
              <c:numCache>
                <c:formatCode>General</c:formatCode>
                <c:ptCount val="5"/>
                <c:pt idx="0">
                  <c:v>1938</c:v>
                </c:pt>
                <c:pt idx="1">
                  <c:v>1950</c:v>
                </c:pt>
                <c:pt idx="2">
                  <c:v>1960</c:v>
                </c:pt>
                <c:pt idx="3">
                  <c:v>1965</c:v>
                </c:pt>
                <c:pt idx="4">
                  <c:v>1970</c:v>
                </c:pt>
              </c:numCache>
            </c:numRef>
          </c:cat>
          <c:val>
            <c:numRef>
              <c:f>Лист6!$B$5:$F$5</c:f>
              <c:numCache>
                <c:formatCode>General</c:formatCode>
                <c:ptCount val="5"/>
                <c:pt idx="0">
                  <c:v>1.3</c:v>
                </c:pt>
                <c:pt idx="1">
                  <c:v>3.5</c:v>
                </c:pt>
                <c:pt idx="2">
                  <c:v>3.5</c:v>
                </c:pt>
                <c:pt idx="3">
                  <c:v>5.6</c:v>
                </c:pt>
                <c:pt idx="4">
                  <c:v>9.4</c:v>
                </c:pt>
              </c:numCache>
            </c:numRef>
          </c:val>
        </c:ser>
        <c:ser>
          <c:idx val="4"/>
          <c:order val="4"/>
          <c:tx>
            <c:strRef>
              <c:f>Лист6!$A$6</c:f>
              <c:strCache>
                <c:ptCount val="1"/>
                <c:pt idx="0">
                  <c:v>Остальные страны</c:v>
                </c:pt>
              </c:strCache>
            </c:strRef>
          </c:tx>
          <c:cat>
            <c:numRef>
              <c:f>Лист6!$B$1:$F$1</c:f>
              <c:numCache>
                <c:formatCode>General</c:formatCode>
                <c:ptCount val="5"/>
                <c:pt idx="0">
                  <c:v>1938</c:v>
                </c:pt>
                <c:pt idx="1">
                  <c:v>1950</c:v>
                </c:pt>
                <c:pt idx="2">
                  <c:v>1960</c:v>
                </c:pt>
                <c:pt idx="3">
                  <c:v>1965</c:v>
                </c:pt>
                <c:pt idx="4">
                  <c:v>1970</c:v>
                </c:pt>
              </c:numCache>
            </c:numRef>
          </c:cat>
          <c:val>
            <c:numRef>
              <c:f>Лист6!$B$6:$F$6</c:f>
              <c:numCache>
                <c:formatCode>General</c:formatCode>
                <c:ptCount val="5"/>
                <c:pt idx="0">
                  <c:v>44.7</c:v>
                </c:pt>
                <c:pt idx="1">
                  <c:v>32.1</c:v>
                </c:pt>
                <c:pt idx="2">
                  <c:v>36.4</c:v>
                </c:pt>
                <c:pt idx="3">
                  <c:v>35.700000000000003</c:v>
                </c:pt>
                <c:pt idx="4">
                  <c:v>35.5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0238080"/>
        <c:axId val="80239616"/>
      </c:areaChart>
      <c:catAx>
        <c:axId val="80238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0239616"/>
        <c:crosses val="autoZero"/>
        <c:auto val="1"/>
        <c:lblAlgn val="ctr"/>
        <c:lblOffset val="100"/>
        <c:noMultiLvlLbl val="0"/>
      </c:catAx>
      <c:valAx>
        <c:axId val="802396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023808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0102755905511807"/>
          <c:y val="0.26269028871391076"/>
          <c:w val="0.31563910761154856"/>
          <c:h val="0.47461905803441234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07174103237096E-2"/>
          <c:y val="4.214129483814523E-2"/>
          <c:w val="0.7631935695538058"/>
          <c:h val="0.719610309128025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Лист3!$A$2</c:f>
              <c:strCache>
                <c:ptCount val="1"/>
                <c:pt idx="0">
                  <c:v>1985</c:v>
                </c:pt>
              </c:strCache>
            </c:strRef>
          </c:tx>
          <c:invertIfNegative val="0"/>
          <c:cat>
            <c:strRef>
              <c:f>Лист3!$B$1:$F$1</c:f>
              <c:strCache>
                <c:ptCount val="4"/>
                <c:pt idx="0">
                  <c:v>зерновые культуры</c:v>
                </c:pt>
                <c:pt idx="1">
                  <c:v>кормовые культуры</c:v>
                </c:pt>
                <c:pt idx="2">
                  <c:v>технические культуры</c:v>
                </c:pt>
                <c:pt idx="3">
                  <c:v>картофель и овощи</c:v>
                </c:pt>
              </c:strCache>
            </c:strRef>
          </c:cat>
          <c:val>
            <c:numRef>
              <c:f>Лист3!$B$2:$F$2</c:f>
              <c:numCache>
                <c:formatCode>General</c:formatCode>
                <c:ptCount val="5"/>
                <c:pt idx="0">
                  <c:v>68.099999999999994</c:v>
                </c:pt>
                <c:pt idx="1">
                  <c:v>40.799999999999997</c:v>
                </c:pt>
                <c:pt idx="2">
                  <c:v>5.0999999999999996</c:v>
                </c:pt>
                <c:pt idx="3">
                  <c:v>4.4000000000000004</c:v>
                </c:pt>
              </c:numCache>
            </c:numRef>
          </c:val>
        </c:ser>
        <c:ser>
          <c:idx val="1"/>
          <c:order val="1"/>
          <c:tx>
            <c:strRef>
              <c:f>Лист3!$A$3</c:f>
              <c:strCache>
                <c:ptCount val="1"/>
                <c:pt idx="0">
                  <c:v>1990</c:v>
                </c:pt>
              </c:strCache>
            </c:strRef>
          </c:tx>
          <c:invertIfNegative val="0"/>
          <c:cat>
            <c:strRef>
              <c:f>Лист3!$B$1:$F$1</c:f>
              <c:strCache>
                <c:ptCount val="4"/>
                <c:pt idx="0">
                  <c:v>зерновые культуры</c:v>
                </c:pt>
                <c:pt idx="1">
                  <c:v>кормовые культуры</c:v>
                </c:pt>
                <c:pt idx="2">
                  <c:v>технические культуры</c:v>
                </c:pt>
                <c:pt idx="3">
                  <c:v>картофель и овощи</c:v>
                </c:pt>
              </c:strCache>
            </c:strRef>
          </c:cat>
          <c:val>
            <c:numRef>
              <c:f>Лист3!$B$3:$F$3</c:f>
              <c:numCache>
                <c:formatCode>General</c:formatCode>
                <c:ptCount val="5"/>
                <c:pt idx="0">
                  <c:v>63.1</c:v>
                </c:pt>
                <c:pt idx="1">
                  <c:v>44.6</c:v>
                </c:pt>
                <c:pt idx="2">
                  <c:v>6.1</c:v>
                </c:pt>
                <c:pt idx="3">
                  <c:v>4</c:v>
                </c:pt>
              </c:numCache>
            </c:numRef>
          </c:val>
        </c:ser>
        <c:ser>
          <c:idx val="2"/>
          <c:order val="2"/>
          <c:tx>
            <c:strRef>
              <c:f>Лист3!$A$4</c:f>
              <c:strCache>
                <c:ptCount val="1"/>
                <c:pt idx="0">
                  <c:v>1995</c:v>
                </c:pt>
              </c:strCache>
            </c:strRef>
          </c:tx>
          <c:invertIfNegative val="0"/>
          <c:cat>
            <c:strRef>
              <c:f>Лист3!$B$1:$F$1</c:f>
              <c:strCache>
                <c:ptCount val="4"/>
                <c:pt idx="0">
                  <c:v>зерновые культуры</c:v>
                </c:pt>
                <c:pt idx="1">
                  <c:v>кормовые культуры</c:v>
                </c:pt>
                <c:pt idx="2">
                  <c:v>технические культуры</c:v>
                </c:pt>
                <c:pt idx="3">
                  <c:v>картофель и овощи</c:v>
                </c:pt>
              </c:strCache>
            </c:strRef>
          </c:cat>
          <c:val>
            <c:numRef>
              <c:f>Лист3!$B$4:$F$4</c:f>
              <c:numCache>
                <c:formatCode>General</c:formatCode>
                <c:ptCount val="5"/>
                <c:pt idx="0">
                  <c:v>54.9</c:v>
                </c:pt>
                <c:pt idx="1">
                  <c:v>36.4</c:v>
                </c:pt>
                <c:pt idx="2">
                  <c:v>6.5</c:v>
                </c:pt>
                <c:pt idx="3">
                  <c:v>4.3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0262656"/>
        <c:axId val="80264192"/>
      </c:barChart>
      <c:catAx>
        <c:axId val="802626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ru-RU"/>
          </a:p>
        </c:txPr>
        <c:crossAx val="80264192"/>
        <c:crosses val="autoZero"/>
        <c:auto val="1"/>
        <c:lblAlgn val="ctr"/>
        <c:lblOffset val="100"/>
        <c:noMultiLvlLbl val="0"/>
      </c:catAx>
      <c:valAx>
        <c:axId val="802641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02626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050" b="0"/>
      </a:pPr>
      <a:endParaRPr lang="ru-RU"/>
    </a:p>
  </c:txPr>
  <c:externalData r:id="rId1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Лист5!$A$2</c:f>
              <c:strCache>
                <c:ptCount val="1"/>
                <c:pt idx="0">
                  <c:v>1985</c:v>
                </c:pt>
              </c:strCache>
            </c:strRef>
          </c:tx>
          <c:cat>
            <c:strRef>
              <c:f>Лист5!$B$1:$E$1</c:f>
              <c:strCache>
                <c:ptCount val="4"/>
                <c:pt idx="0">
                  <c:v>зерновые культуры</c:v>
                </c:pt>
                <c:pt idx="1">
                  <c:v>кормовые культуры</c:v>
                </c:pt>
                <c:pt idx="2">
                  <c:v>технические культуры</c:v>
                </c:pt>
                <c:pt idx="3">
                  <c:v>картофель и овощи</c:v>
                </c:pt>
              </c:strCache>
            </c:strRef>
          </c:cat>
          <c:val>
            <c:numRef>
              <c:f>Лист5!$B$2:$E$2</c:f>
              <c:numCache>
                <c:formatCode>General</c:formatCode>
                <c:ptCount val="4"/>
                <c:pt idx="0">
                  <c:v>68.099999999999994</c:v>
                </c:pt>
                <c:pt idx="1">
                  <c:v>40.799999999999997</c:v>
                </c:pt>
                <c:pt idx="2">
                  <c:v>5.0999999999999996</c:v>
                </c:pt>
                <c:pt idx="3">
                  <c:v>4.4000000000000004</c:v>
                </c:pt>
              </c:numCache>
            </c:numRef>
          </c:val>
        </c:ser>
        <c:ser>
          <c:idx val="1"/>
          <c:order val="1"/>
          <c:tx>
            <c:strRef>
              <c:f>Лист5!$A$3</c:f>
              <c:strCache>
                <c:ptCount val="1"/>
                <c:pt idx="0">
                  <c:v>1990</c:v>
                </c:pt>
              </c:strCache>
            </c:strRef>
          </c:tx>
          <c:cat>
            <c:strRef>
              <c:f>Лист5!$B$1:$E$1</c:f>
              <c:strCache>
                <c:ptCount val="4"/>
                <c:pt idx="0">
                  <c:v>зерновые культуры</c:v>
                </c:pt>
                <c:pt idx="1">
                  <c:v>кормовые культуры</c:v>
                </c:pt>
                <c:pt idx="2">
                  <c:v>технические культуры</c:v>
                </c:pt>
                <c:pt idx="3">
                  <c:v>картофель и овощи</c:v>
                </c:pt>
              </c:strCache>
            </c:strRef>
          </c:cat>
          <c:val>
            <c:numRef>
              <c:f>Лист5!$B$3:$E$3</c:f>
              <c:numCache>
                <c:formatCode>General</c:formatCode>
                <c:ptCount val="4"/>
                <c:pt idx="0">
                  <c:v>63.1</c:v>
                </c:pt>
                <c:pt idx="1">
                  <c:v>44.6</c:v>
                </c:pt>
                <c:pt idx="2">
                  <c:v>6.1</c:v>
                </c:pt>
                <c:pt idx="3">
                  <c:v>4</c:v>
                </c:pt>
              </c:numCache>
            </c:numRef>
          </c:val>
        </c:ser>
        <c:ser>
          <c:idx val="2"/>
          <c:order val="2"/>
          <c:tx>
            <c:strRef>
              <c:f>Лист5!$A$4</c:f>
              <c:strCache>
                <c:ptCount val="1"/>
                <c:pt idx="0">
                  <c:v>1995</c:v>
                </c:pt>
              </c:strCache>
            </c:strRef>
          </c:tx>
          <c:cat>
            <c:strRef>
              <c:f>Лист5!$B$1:$E$1</c:f>
              <c:strCache>
                <c:ptCount val="4"/>
                <c:pt idx="0">
                  <c:v>зерновые культуры</c:v>
                </c:pt>
                <c:pt idx="1">
                  <c:v>кормовые культуры</c:v>
                </c:pt>
                <c:pt idx="2">
                  <c:v>технические культуры</c:v>
                </c:pt>
                <c:pt idx="3">
                  <c:v>картофель и овощи</c:v>
                </c:pt>
              </c:strCache>
            </c:strRef>
          </c:cat>
          <c:val>
            <c:numRef>
              <c:f>Лист5!$B$4:$E$4</c:f>
              <c:numCache>
                <c:formatCode>General</c:formatCode>
                <c:ptCount val="4"/>
                <c:pt idx="0">
                  <c:v>54.9</c:v>
                </c:pt>
                <c:pt idx="1">
                  <c:v>36.4</c:v>
                </c:pt>
                <c:pt idx="2">
                  <c:v>6.5</c:v>
                </c:pt>
                <c:pt idx="3">
                  <c:v>4.3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0298368"/>
        <c:axId val="80299904"/>
      </c:areaChart>
      <c:catAx>
        <c:axId val="802983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80299904"/>
        <c:crosses val="autoZero"/>
        <c:auto val="1"/>
        <c:lblAlgn val="ctr"/>
        <c:lblOffset val="100"/>
        <c:noMultiLvlLbl val="0"/>
      </c:catAx>
      <c:valAx>
        <c:axId val="802999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0298368"/>
        <c:crosses val="autoZero"/>
        <c:crossBetween val="midCat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Лист4!$B$6</c:f>
              <c:strCache>
                <c:ptCount val="1"/>
                <c:pt idx="0">
                  <c:v>кормовые культуры</c:v>
                </c:pt>
              </c:strCache>
            </c:strRef>
          </c:tx>
          <c:invertIfNegative val="0"/>
          <c:cat>
            <c:numRef>
              <c:f>Лист4!$A$7:$A$9</c:f>
              <c:numCache>
                <c:formatCode>General</c:formatCode>
                <c:ptCount val="3"/>
                <c:pt idx="0">
                  <c:v>1985</c:v>
                </c:pt>
                <c:pt idx="1">
                  <c:v>1990</c:v>
                </c:pt>
                <c:pt idx="2">
                  <c:v>1995</c:v>
                </c:pt>
              </c:numCache>
            </c:numRef>
          </c:cat>
          <c:val>
            <c:numRef>
              <c:f>Лист4!$B$7:$B$9</c:f>
              <c:numCache>
                <c:formatCode>General</c:formatCode>
                <c:ptCount val="3"/>
                <c:pt idx="0">
                  <c:v>40.799999999999997</c:v>
                </c:pt>
                <c:pt idx="1">
                  <c:v>44.6</c:v>
                </c:pt>
                <c:pt idx="2">
                  <c:v>36.4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0320384"/>
        <c:axId val="80321920"/>
        <c:axId val="0"/>
      </c:bar3DChart>
      <c:catAx>
        <c:axId val="80320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0321920"/>
        <c:crosses val="autoZero"/>
        <c:auto val="1"/>
        <c:lblAlgn val="ctr"/>
        <c:lblOffset val="100"/>
        <c:noMultiLvlLbl val="0"/>
      </c:catAx>
      <c:valAx>
        <c:axId val="803219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03203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123753280839895"/>
          <c:y val="0.52984288422280545"/>
          <c:w val="0.17820691163604552"/>
          <c:h val="0.2040875619714202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100"/>
      </a:pPr>
      <a:endParaRPr lang="ru-RU"/>
    </a:p>
  </c:txPr>
  <c:externalData r:id="rId1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Сравнение норм питания для подростков 11-13 лет</a:t>
            </a:r>
          </a:p>
        </c:rich>
      </c:tx>
      <c:layout>
        <c:manualLayout>
          <c:xMode val="edge"/>
          <c:yMode val="edge"/>
          <c:x val="0.19418744531933504"/>
          <c:y val="1.8518518518518517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Лист1!$A$6</c:f>
              <c:strCache>
                <c:ptCount val="1"/>
                <c:pt idx="0">
                  <c:v>Мальчики 11-13</c:v>
                </c:pt>
              </c:strCache>
            </c:strRef>
          </c:tx>
          <c:invertIfNegative val="0"/>
          <c:cat>
            <c:strRef>
              <c:f>Лист1!$B$5:$D$5</c:f>
              <c:strCache>
                <c:ptCount val="3"/>
                <c:pt idx="0">
                  <c:v>белки</c:v>
                </c:pt>
                <c:pt idx="1">
                  <c:v>жиры</c:v>
                </c:pt>
                <c:pt idx="2">
                  <c:v>углеводы</c:v>
                </c:pt>
              </c:strCache>
            </c:strRef>
          </c:cat>
          <c:val>
            <c:numRef>
              <c:f>Лист1!$B$6:$D$6</c:f>
              <c:numCache>
                <c:formatCode>General</c:formatCode>
                <c:ptCount val="3"/>
                <c:pt idx="0">
                  <c:v>93</c:v>
                </c:pt>
                <c:pt idx="1">
                  <c:v>93</c:v>
                </c:pt>
                <c:pt idx="2">
                  <c:v>370</c:v>
                </c:pt>
              </c:numCache>
            </c:numRef>
          </c:val>
        </c:ser>
        <c:ser>
          <c:idx val="1"/>
          <c:order val="1"/>
          <c:tx>
            <c:strRef>
              <c:f>Лист1!$A$7</c:f>
              <c:strCache>
                <c:ptCount val="1"/>
                <c:pt idx="0">
                  <c:v>Девочки 11-13</c:v>
                </c:pt>
              </c:strCache>
            </c:strRef>
          </c:tx>
          <c:invertIfNegative val="0"/>
          <c:cat>
            <c:strRef>
              <c:f>Лист1!$B$5:$D$5</c:f>
              <c:strCache>
                <c:ptCount val="3"/>
                <c:pt idx="0">
                  <c:v>белки</c:v>
                </c:pt>
                <c:pt idx="1">
                  <c:v>жиры</c:v>
                </c:pt>
                <c:pt idx="2">
                  <c:v>углеводы</c:v>
                </c:pt>
              </c:strCache>
            </c:strRef>
          </c:cat>
          <c:val>
            <c:numRef>
              <c:f>Лист1!$B$7:$D$7</c:f>
              <c:numCache>
                <c:formatCode>General</c:formatCode>
                <c:ptCount val="3"/>
                <c:pt idx="0">
                  <c:v>85</c:v>
                </c:pt>
                <c:pt idx="1">
                  <c:v>85</c:v>
                </c:pt>
                <c:pt idx="2">
                  <c:v>340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0352768"/>
        <c:axId val="80354304"/>
      </c:barChart>
      <c:catAx>
        <c:axId val="80352768"/>
        <c:scaling>
          <c:orientation val="minMax"/>
        </c:scaling>
        <c:delete val="0"/>
        <c:axPos val="b"/>
        <c:majorTickMark val="out"/>
        <c:minorTickMark val="none"/>
        <c:tickLblPos val="nextTo"/>
        <c:crossAx val="80354304"/>
        <c:crosses val="autoZero"/>
        <c:auto val="1"/>
        <c:lblAlgn val="ctr"/>
        <c:lblOffset val="100"/>
        <c:noMultiLvlLbl val="0"/>
      </c:catAx>
      <c:valAx>
        <c:axId val="803543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ru-RU"/>
          </a:p>
        </c:txPr>
        <c:crossAx val="803527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370975503062115"/>
          <c:y val="0.53885207057451157"/>
          <c:w val="0.29962357830271213"/>
          <c:h val="0.2739158646835812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Рыцари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cat>
            <c:strRef>
              <c:f>Лист7!$A$1:$A$4</c:f>
              <c:strCache>
                <c:ptCount val="4"/>
                <c:pt idx="0">
                  <c:v>1 век</c:v>
                </c:pt>
                <c:pt idx="1">
                  <c:v>2 век</c:v>
                </c:pt>
                <c:pt idx="2">
                  <c:v>3 век</c:v>
                </c:pt>
                <c:pt idx="3">
                  <c:v>4 век</c:v>
                </c:pt>
              </c:strCache>
            </c:strRef>
          </c:cat>
          <c:val>
            <c:numRef>
              <c:f>Лист7!$B$1:$B$4</c:f>
              <c:numCache>
                <c:formatCode>General</c:formatCode>
                <c:ptCount val="4"/>
                <c:pt idx="0">
                  <c:v>5</c:v>
                </c:pt>
                <c:pt idx="1">
                  <c:v>7</c:v>
                </c:pt>
                <c:pt idx="2">
                  <c:v>6</c:v>
                </c:pt>
                <c:pt idx="3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Сравнение норм питания для подростков 14-16 лет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Лист1!$A$8</c:f>
              <c:strCache>
                <c:ptCount val="1"/>
                <c:pt idx="0">
                  <c:v>Мальчики 14-17</c:v>
                </c:pt>
              </c:strCache>
            </c:strRef>
          </c:tx>
          <c:invertIfNegative val="0"/>
          <c:cat>
            <c:strRef>
              <c:f>Лист1!$B$5:$D$5</c:f>
              <c:strCache>
                <c:ptCount val="3"/>
                <c:pt idx="0">
                  <c:v>белки</c:v>
                </c:pt>
                <c:pt idx="1">
                  <c:v>жиры</c:v>
                </c:pt>
                <c:pt idx="2">
                  <c:v>углеводы</c:v>
                </c:pt>
              </c:strCache>
            </c:strRef>
          </c:cat>
          <c:val>
            <c:numRef>
              <c:f>Лист1!$B$8:$D$8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400</c:v>
                </c:pt>
              </c:numCache>
            </c:numRef>
          </c:val>
        </c:ser>
        <c:ser>
          <c:idx val="1"/>
          <c:order val="1"/>
          <c:tx>
            <c:strRef>
              <c:f>Лист1!$A$9</c:f>
              <c:strCache>
                <c:ptCount val="1"/>
                <c:pt idx="0">
                  <c:v>Девочки 14-17</c:v>
                </c:pt>
              </c:strCache>
            </c:strRef>
          </c:tx>
          <c:invertIfNegative val="0"/>
          <c:cat>
            <c:strRef>
              <c:f>Лист1!$B$5:$D$5</c:f>
              <c:strCache>
                <c:ptCount val="3"/>
                <c:pt idx="0">
                  <c:v>белки</c:v>
                </c:pt>
                <c:pt idx="1">
                  <c:v>жиры</c:v>
                </c:pt>
                <c:pt idx="2">
                  <c:v>углеводы</c:v>
                </c:pt>
              </c:strCache>
            </c:strRef>
          </c:cat>
          <c:val>
            <c:numRef>
              <c:f>Лист1!$B$9:$D$9</c:f>
              <c:numCache>
                <c:formatCode>General</c:formatCode>
                <c:ptCount val="3"/>
                <c:pt idx="0">
                  <c:v>90</c:v>
                </c:pt>
                <c:pt idx="1">
                  <c:v>90</c:v>
                </c:pt>
                <c:pt idx="2">
                  <c:v>360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0404864"/>
        <c:axId val="80406400"/>
      </c:barChart>
      <c:catAx>
        <c:axId val="80404864"/>
        <c:scaling>
          <c:orientation val="minMax"/>
        </c:scaling>
        <c:delete val="0"/>
        <c:axPos val="b"/>
        <c:majorTickMark val="out"/>
        <c:minorTickMark val="none"/>
        <c:tickLblPos val="nextTo"/>
        <c:crossAx val="80406400"/>
        <c:crosses val="autoZero"/>
        <c:auto val="1"/>
        <c:lblAlgn val="ctr"/>
        <c:lblOffset val="100"/>
        <c:noMultiLvlLbl val="0"/>
      </c:catAx>
      <c:valAx>
        <c:axId val="804064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8040486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Нормы питания для детей и подростков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белки</c:v>
                </c:pt>
              </c:strCache>
            </c:strRef>
          </c:tx>
          <c:invertIfNegative val="0"/>
          <c:cat>
            <c:strRef>
              <c:f>Лист1!$A$2:$A$9</c:f>
              <c:strCache>
                <c:ptCount val="8"/>
                <c:pt idx="0">
                  <c:v>1-3г</c:v>
                </c:pt>
                <c:pt idx="1">
                  <c:v>4-6л</c:v>
                </c:pt>
                <c:pt idx="2">
                  <c:v>7-10л</c:v>
                </c:pt>
                <c:pt idx="4">
                  <c:v>Мальчики 11-13</c:v>
                </c:pt>
                <c:pt idx="5">
                  <c:v>Девочки 11-13</c:v>
                </c:pt>
                <c:pt idx="6">
                  <c:v>Мальчики 14-17</c:v>
                </c:pt>
                <c:pt idx="7">
                  <c:v>Девочки 14-17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53</c:v>
                </c:pt>
                <c:pt idx="1">
                  <c:v>68</c:v>
                </c:pt>
                <c:pt idx="2">
                  <c:v>79</c:v>
                </c:pt>
                <c:pt idx="3">
                  <c:v>0</c:v>
                </c:pt>
                <c:pt idx="4">
                  <c:v>93</c:v>
                </c:pt>
                <c:pt idx="5">
                  <c:v>85</c:v>
                </c:pt>
                <c:pt idx="6">
                  <c:v>100</c:v>
                </c:pt>
                <c:pt idx="7">
                  <c:v>90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жиры</c:v>
                </c:pt>
              </c:strCache>
            </c:strRef>
          </c:tx>
          <c:invertIfNegative val="0"/>
          <c:cat>
            <c:strRef>
              <c:f>Лист1!$A$2:$A$9</c:f>
              <c:strCache>
                <c:ptCount val="8"/>
                <c:pt idx="0">
                  <c:v>1-3г</c:v>
                </c:pt>
                <c:pt idx="1">
                  <c:v>4-6л</c:v>
                </c:pt>
                <c:pt idx="2">
                  <c:v>7-10л</c:v>
                </c:pt>
                <c:pt idx="4">
                  <c:v>Мальчики 11-13</c:v>
                </c:pt>
                <c:pt idx="5">
                  <c:v>Девочки 11-13</c:v>
                </c:pt>
                <c:pt idx="6">
                  <c:v>Мальчики 14-17</c:v>
                </c:pt>
                <c:pt idx="7">
                  <c:v>Девочки 14-17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53</c:v>
                </c:pt>
                <c:pt idx="1">
                  <c:v>68</c:v>
                </c:pt>
                <c:pt idx="2">
                  <c:v>79</c:v>
                </c:pt>
                <c:pt idx="3">
                  <c:v>0</c:v>
                </c:pt>
                <c:pt idx="4">
                  <c:v>93</c:v>
                </c:pt>
                <c:pt idx="5">
                  <c:v>85</c:v>
                </c:pt>
                <c:pt idx="6">
                  <c:v>100</c:v>
                </c:pt>
                <c:pt idx="7">
                  <c:v>90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углеводы</c:v>
                </c:pt>
              </c:strCache>
            </c:strRef>
          </c:tx>
          <c:invertIfNegative val="0"/>
          <c:cat>
            <c:strRef>
              <c:f>Лист1!$A$2:$A$9</c:f>
              <c:strCache>
                <c:ptCount val="8"/>
                <c:pt idx="0">
                  <c:v>1-3г</c:v>
                </c:pt>
                <c:pt idx="1">
                  <c:v>4-6л</c:v>
                </c:pt>
                <c:pt idx="2">
                  <c:v>7-10л</c:v>
                </c:pt>
                <c:pt idx="4">
                  <c:v>Мальчики 11-13</c:v>
                </c:pt>
                <c:pt idx="5">
                  <c:v>Девочки 11-13</c:v>
                </c:pt>
                <c:pt idx="6">
                  <c:v>Мальчики 14-17</c:v>
                </c:pt>
                <c:pt idx="7">
                  <c:v>Девочки 14-17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  <c:pt idx="0">
                  <c:v>212</c:v>
                </c:pt>
                <c:pt idx="1">
                  <c:v>272</c:v>
                </c:pt>
                <c:pt idx="2">
                  <c:v>315</c:v>
                </c:pt>
                <c:pt idx="3">
                  <c:v>0</c:v>
                </c:pt>
                <c:pt idx="4">
                  <c:v>370</c:v>
                </c:pt>
                <c:pt idx="5">
                  <c:v>340</c:v>
                </c:pt>
                <c:pt idx="6">
                  <c:v>400</c:v>
                </c:pt>
                <c:pt idx="7">
                  <c:v>360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837440"/>
        <c:axId val="77838976"/>
      </c:barChart>
      <c:catAx>
        <c:axId val="778374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77838976"/>
        <c:crosses val="autoZero"/>
        <c:auto val="1"/>
        <c:lblAlgn val="ctr"/>
        <c:lblOffset val="100"/>
        <c:noMultiLvlLbl val="0"/>
      </c:catAx>
      <c:valAx>
        <c:axId val="778389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778374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Сравнение норм питания для подростков 11-13 лет</a:t>
            </a:r>
          </a:p>
        </c:rich>
      </c:tx>
      <c:layout>
        <c:manualLayout>
          <c:xMode val="edge"/>
          <c:yMode val="edge"/>
          <c:x val="0.19418744531933504"/>
          <c:y val="1.8518518518518517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Лист1!$A$6</c:f>
              <c:strCache>
                <c:ptCount val="1"/>
                <c:pt idx="0">
                  <c:v>Мальчики 11-13</c:v>
                </c:pt>
              </c:strCache>
            </c:strRef>
          </c:tx>
          <c:invertIfNegative val="0"/>
          <c:cat>
            <c:strRef>
              <c:f>Лист1!$B$5:$D$5</c:f>
              <c:strCache>
                <c:ptCount val="3"/>
                <c:pt idx="0">
                  <c:v>белки</c:v>
                </c:pt>
                <c:pt idx="1">
                  <c:v>жиры</c:v>
                </c:pt>
                <c:pt idx="2">
                  <c:v>углеводы</c:v>
                </c:pt>
              </c:strCache>
            </c:strRef>
          </c:cat>
          <c:val>
            <c:numRef>
              <c:f>Лист1!$B$6:$D$6</c:f>
              <c:numCache>
                <c:formatCode>General</c:formatCode>
                <c:ptCount val="3"/>
                <c:pt idx="0">
                  <c:v>93</c:v>
                </c:pt>
                <c:pt idx="1">
                  <c:v>93</c:v>
                </c:pt>
                <c:pt idx="2">
                  <c:v>370</c:v>
                </c:pt>
              </c:numCache>
            </c:numRef>
          </c:val>
        </c:ser>
        <c:ser>
          <c:idx val="1"/>
          <c:order val="1"/>
          <c:tx>
            <c:strRef>
              <c:f>Лист1!$A$7</c:f>
              <c:strCache>
                <c:ptCount val="1"/>
                <c:pt idx="0">
                  <c:v>Девочки 11-13</c:v>
                </c:pt>
              </c:strCache>
            </c:strRef>
          </c:tx>
          <c:invertIfNegative val="0"/>
          <c:cat>
            <c:strRef>
              <c:f>Лист1!$B$5:$D$5</c:f>
              <c:strCache>
                <c:ptCount val="3"/>
                <c:pt idx="0">
                  <c:v>белки</c:v>
                </c:pt>
                <c:pt idx="1">
                  <c:v>жиры</c:v>
                </c:pt>
                <c:pt idx="2">
                  <c:v>углеводы</c:v>
                </c:pt>
              </c:strCache>
            </c:strRef>
          </c:cat>
          <c:val>
            <c:numRef>
              <c:f>Лист1!$B$7:$D$7</c:f>
              <c:numCache>
                <c:formatCode>General</c:formatCode>
                <c:ptCount val="3"/>
                <c:pt idx="0">
                  <c:v>85</c:v>
                </c:pt>
                <c:pt idx="1">
                  <c:v>85</c:v>
                </c:pt>
                <c:pt idx="2">
                  <c:v>340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856768"/>
        <c:axId val="77858304"/>
      </c:barChart>
      <c:catAx>
        <c:axId val="77856768"/>
        <c:scaling>
          <c:orientation val="minMax"/>
        </c:scaling>
        <c:delete val="0"/>
        <c:axPos val="b"/>
        <c:majorTickMark val="out"/>
        <c:minorTickMark val="none"/>
        <c:tickLblPos val="nextTo"/>
        <c:crossAx val="77858304"/>
        <c:crosses val="autoZero"/>
        <c:auto val="1"/>
        <c:lblAlgn val="ctr"/>
        <c:lblOffset val="100"/>
        <c:noMultiLvlLbl val="0"/>
      </c:catAx>
      <c:valAx>
        <c:axId val="778583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78567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600"/>
              <a:t>Как в течение веков изменялось количество царевичей, королевичей и рыцарей, прогонявших драко</a:t>
            </a:r>
            <a:r>
              <a:rPr lang="ru-RU"/>
              <a:t>на </a:t>
            </a:r>
          </a:p>
        </c:rich>
      </c:tx>
      <c:layout>
        <c:manualLayout>
          <c:xMode val="edge"/>
          <c:yMode val="edge"/>
          <c:x val="0.11220185068107362"/>
          <c:y val="0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Лист9!$B$1</c:f>
              <c:strCache>
                <c:ptCount val="1"/>
                <c:pt idx="0">
                  <c:v>1 век</c:v>
                </c:pt>
              </c:strCache>
            </c:strRef>
          </c:tx>
          <c:invertIfNegative val="0"/>
          <c:cat>
            <c:strRef>
              <c:f>Лист9!$A$2:$A$4</c:f>
              <c:strCache>
                <c:ptCount val="3"/>
                <c:pt idx="0">
                  <c:v>царевичи</c:v>
                </c:pt>
                <c:pt idx="1">
                  <c:v>королевичи</c:v>
                </c:pt>
                <c:pt idx="2">
                  <c:v>рыцари</c:v>
                </c:pt>
              </c:strCache>
            </c:strRef>
          </c:cat>
          <c:val>
            <c:numRef>
              <c:f>Лист9!$B$2:$B$4</c:f>
              <c:numCache>
                <c:formatCode>General</c:formatCode>
                <c:ptCount val="3"/>
                <c:pt idx="0">
                  <c:v>2</c:v>
                </c:pt>
                <c:pt idx="1">
                  <c:v>3</c:v>
                </c:pt>
                <c:pt idx="2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Лист9!$C$1</c:f>
              <c:strCache>
                <c:ptCount val="1"/>
                <c:pt idx="0">
                  <c:v>2 век</c:v>
                </c:pt>
              </c:strCache>
            </c:strRef>
          </c:tx>
          <c:invertIfNegative val="0"/>
          <c:cat>
            <c:strRef>
              <c:f>Лист9!$A$2:$A$4</c:f>
              <c:strCache>
                <c:ptCount val="3"/>
                <c:pt idx="0">
                  <c:v>царевичи</c:v>
                </c:pt>
                <c:pt idx="1">
                  <c:v>королевичи</c:v>
                </c:pt>
                <c:pt idx="2">
                  <c:v>рыцари</c:v>
                </c:pt>
              </c:strCache>
            </c:strRef>
          </c:cat>
          <c:val>
            <c:numRef>
              <c:f>Лист9!$C$2:$C$4</c:f>
              <c:numCache>
                <c:formatCode>General</c:formatCode>
                <c:ptCount val="3"/>
                <c:pt idx="0">
                  <c:v>3</c:v>
                </c:pt>
                <c:pt idx="1">
                  <c:v>2</c:v>
                </c:pt>
                <c:pt idx="2">
                  <c:v>7</c:v>
                </c:pt>
              </c:numCache>
            </c:numRef>
          </c:val>
        </c:ser>
        <c:ser>
          <c:idx val="2"/>
          <c:order val="2"/>
          <c:tx>
            <c:strRef>
              <c:f>Лист9!$D$1</c:f>
              <c:strCache>
                <c:ptCount val="1"/>
                <c:pt idx="0">
                  <c:v>3 век</c:v>
                </c:pt>
              </c:strCache>
            </c:strRef>
          </c:tx>
          <c:invertIfNegative val="0"/>
          <c:cat>
            <c:strRef>
              <c:f>Лист9!$A$2:$A$4</c:f>
              <c:strCache>
                <c:ptCount val="3"/>
                <c:pt idx="0">
                  <c:v>царевичи</c:v>
                </c:pt>
                <c:pt idx="1">
                  <c:v>королевичи</c:v>
                </c:pt>
                <c:pt idx="2">
                  <c:v>рыцари</c:v>
                </c:pt>
              </c:strCache>
            </c:strRef>
          </c:cat>
          <c:val>
            <c:numRef>
              <c:f>Лист9!$D$2:$D$4</c:f>
              <c:numCache>
                <c:formatCode>General</c:formatCode>
                <c:ptCount val="3"/>
                <c:pt idx="0">
                  <c:v>7</c:v>
                </c:pt>
                <c:pt idx="1">
                  <c:v>5</c:v>
                </c:pt>
                <c:pt idx="2">
                  <c:v>6</c:v>
                </c:pt>
              </c:numCache>
            </c:numRef>
          </c:val>
        </c:ser>
        <c:ser>
          <c:idx val="3"/>
          <c:order val="3"/>
          <c:tx>
            <c:strRef>
              <c:f>Лист9!$E$1</c:f>
              <c:strCache>
                <c:ptCount val="1"/>
                <c:pt idx="0">
                  <c:v>4 век</c:v>
                </c:pt>
              </c:strCache>
            </c:strRef>
          </c:tx>
          <c:invertIfNegative val="0"/>
          <c:cat>
            <c:strRef>
              <c:f>Лист9!$A$2:$A$4</c:f>
              <c:strCache>
                <c:ptCount val="3"/>
                <c:pt idx="0">
                  <c:v>царевичи</c:v>
                </c:pt>
                <c:pt idx="1">
                  <c:v>королевичи</c:v>
                </c:pt>
                <c:pt idx="2">
                  <c:v>рыцари</c:v>
                </c:pt>
              </c:strCache>
            </c:strRef>
          </c:cat>
          <c:val>
            <c:numRef>
              <c:f>Лист9!$E$2:$E$4</c:f>
              <c:numCache>
                <c:formatCode>General</c:formatCode>
                <c:ptCount val="3"/>
                <c:pt idx="0">
                  <c:v>3</c:v>
                </c:pt>
                <c:pt idx="1">
                  <c:v>6</c:v>
                </c:pt>
                <c:pt idx="2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9327872"/>
        <c:axId val="73401088"/>
      </c:barChart>
      <c:catAx>
        <c:axId val="69327872"/>
        <c:scaling>
          <c:orientation val="minMax"/>
        </c:scaling>
        <c:delete val="0"/>
        <c:axPos val="b"/>
        <c:majorTickMark val="out"/>
        <c:minorTickMark val="none"/>
        <c:tickLblPos val="nextTo"/>
        <c:crossAx val="73401088"/>
        <c:crosses val="autoZero"/>
        <c:auto val="1"/>
        <c:lblAlgn val="ctr"/>
        <c:lblOffset val="100"/>
        <c:noMultiLvlLbl val="0"/>
      </c:catAx>
      <c:valAx>
        <c:axId val="734010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93278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/>
            </a:pPr>
            <a:r>
              <a:rPr lang="ru-RU"/>
              <a:t>Кто прогонял дракона в 1-4 веках</a:t>
            </a:r>
          </a:p>
        </c:rich>
      </c:tx>
      <c:overlay val="0"/>
    </c:title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Лист13!$B$1</c:f>
              <c:strCache>
                <c:ptCount val="1"/>
                <c:pt idx="0">
                  <c:v>царевичи</c:v>
                </c:pt>
              </c:strCache>
            </c:strRef>
          </c:tx>
          <c:cat>
            <c:strRef>
              <c:f>Лист13!$A$2:$A$5</c:f>
              <c:strCache>
                <c:ptCount val="4"/>
                <c:pt idx="0">
                  <c:v>1 век</c:v>
                </c:pt>
                <c:pt idx="1">
                  <c:v>2 век</c:v>
                </c:pt>
                <c:pt idx="2">
                  <c:v>3 век</c:v>
                </c:pt>
                <c:pt idx="3">
                  <c:v>4 век</c:v>
                </c:pt>
              </c:strCache>
            </c:strRef>
          </c:cat>
          <c:val>
            <c:numRef>
              <c:f>Лист13!$B$2:$B$5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7</c:v>
                </c:pt>
                <c:pt idx="3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Лист13!$C$1</c:f>
              <c:strCache>
                <c:ptCount val="1"/>
                <c:pt idx="0">
                  <c:v>королевичи</c:v>
                </c:pt>
              </c:strCache>
            </c:strRef>
          </c:tx>
          <c:cat>
            <c:strRef>
              <c:f>Лист13!$A$2:$A$5</c:f>
              <c:strCache>
                <c:ptCount val="4"/>
                <c:pt idx="0">
                  <c:v>1 век</c:v>
                </c:pt>
                <c:pt idx="1">
                  <c:v>2 век</c:v>
                </c:pt>
                <c:pt idx="2">
                  <c:v>3 век</c:v>
                </c:pt>
                <c:pt idx="3">
                  <c:v>4 век</c:v>
                </c:pt>
              </c:strCache>
            </c:strRef>
          </c:cat>
          <c:val>
            <c:numRef>
              <c:f>Лист13!$C$2:$C$5</c:f>
              <c:numCache>
                <c:formatCode>General</c:formatCode>
                <c:ptCount val="4"/>
                <c:pt idx="0">
                  <c:v>3</c:v>
                </c:pt>
                <c:pt idx="1">
                  <c:v>2</c:v>
                </c:pt>
                <c:pt idx="2">
                  <c:v>5</c:v>
                </c:pt>
                <c:pt idx="3">
                  <c:v>6</c:v>
                </c:pt>
              </c:numCache>
            </c:numRef>
          </c:val>
        </c:ser>
        <c:ser>
          <c:idx val="2"/>
          <c:order val="2"/>
          <c:tx>
            <c:strRef>
              <c:f>Лист13!$D$1</c:f>
              <c:strCache>
                <c:ptCount val="1"/>
                <c:pt idx="0">
                  <c:v>рыцари</c:v>
                </c:pt>
              </c:strCache>
            </c:strRef>
          </c:tx>
          <c:cat>
            <c:strRef>
              <c:f>Лист13!$A$2:$A$5</c:f>
              <c:strCache>
                <c:ptCount val="4"/>
                <c:pt idx="0">
                  <c:v>1 век</c:v>
                </c:pt>
                <c:pt idx="1">
                  <c:v>2 век</c:v>
                </c:pt>
                <c:pt idx="2">
                  <c:v>3 век</c:v>
                </c:pt>
                <c:pt idx="3">
                  <c:v>4 век</c:v>
                </c:pt>
              </c:strCache>
            </c:strRef>
          </c:cat>
          <c:val>
            <c:numRef>
              <c:f>Лист13!$D$2:$D$5</c:f>
              <c:numCache>
                <c:formatCode>General</c:formatCode>
                <c:ptCount val="4"/>
                <c:pt idx="0">
                  <c:v>5</c:v>
                </c:pt>
                <c:pt idx="1">
                  <c:v>7</c:v>
                </c:pt>
                <c:pt idx="2">
                  <c:v>6</c:v>
                </c:pt>
                <c:pt idx="3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330432"/>
        <c:axId val="73437952"/>
      </c:areaChart>
      <c:catAx>
        <c:axId val="29330432"/>
        <c:scaling>
          <c:orientation val="minMax"/>
        </c:scaling>
        <c:delete val="0"/>
        <c:axPos val="b"/>
        <c:majorTickMark val="out"/>
        <c:minorTickMark val="none"/>
        <c:tickLblPos val="nextTo"/>
        <c:crossAx val="73437952"/>
        <c:crosses val="autoZero"/>
        <c:auto val="1"/>
        <c:lblAlgn val="ctr"/>
        <c:lblOffset val="100"/>
        <c:noMultiLvlLbl val="0"/>
      </c:catAx>
      <c:valAx>
        <c:axId val="734379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9330432"/>
        <c:crosses val="autoZero"/>
        <c:crossBetween val="midCat"/>
      </c:valAx>
    </c:plotArea>
    <c:legend>
      <c:legendPos val="r"/>
      <c:overlay val="0"/>
    </c:legend>
    <c:plotVisOnly val="1"/>
    <c:dispBlanksAs val="zero"/>
    <c:showDLblsOverMax val="0"/>
  </c:chart>
  <c:txPr>
    <a:bodyPr/>
    <a:lstStyle/>
    <a:p>
      <a:pPr>
        <a:defRPr sz="14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Сколько зверей было добыто в течении 4 месяцев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Лист8!$B$1</c:f>
              <c:strCache>
                <c:ptCount val="1"/>
                <c:pt idx="0">
                  <c:v>Заяц</c:v>
                </c:pt>
              </c:strCache>
            </c:strRef>
          </c:tx>
          <c:invertIfNegative val="0"/>
          <c:cat>
            <c:strRef>
              <c:f>Лист8!$A$2:$A$5</c:f>
              <c:strCache>
                <c:ptCount val="4"/>
                <c:pt idx="0">
                  <c:v>Декабрь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</c:strCache>
            </c:strRef>
          </c:cat>
          <c:val>
            <c:numRef>
              <c:f>Лист8!$B$2:$B$5</c:f>
              <c:numCache>
                <c:formatCode>General</c:formatCode>
                <c:ptCount val="4"/>
                <c:pt idx="0">
                  <c:v>5</c:v>
                </c:pt>
                <c:pt idx="1">
                  <c:v>8</c:v>
                </c:pt>
                <c:pt idx="2">
                  <c:v>1</c:v>
                </c:pt>
                <c:pt idx="3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Лист8!$C$1</c:f>
              <c:strCache>
                <c:ptCount val="1"/>
                <c:pt idx="0">
                  <c:v>Волк</c:v>
                </c:pt>
              </c:strCache>
            </c:strRef>
          </c:tx>
          <c:invertIfNegative val="0"/>
          <c:cat>
            <c:strRef>
              <c:f>Лист8!$A$2:$A$5</c:f>
              <c:strCache>
                <c:ptCount val="4"/>
                <c:pt idx="0">
                  <c:v>Декабрь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</c:strCache>
            </c:strRef>
          </c:cat>
          <c:val>
            <c:numRef>
              <c:f>Лист8!$C$2:$C$5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4</c:v>
                </c:pt>
              </c:numCache>
            </c:numRef>
          </c:val>
        </c:ser>
        <c:ser>
          <c:idx val="2"/>
          <c:order val="2"/>
          <c:tx>
            <c:strRef>
              <c:f>Лист8!$D$1</c:f>
              <c:strCache>
                <c:ptCount val="1"/>
                <c:pt idx="0">
                  <c:v>Лиса</c:v>
                </c:pt>
              </c:strCache>
            </c:strRef>
          </c:tx>
          <c:invertIfNegative val="0"/>
          <c:cat>
            <c:strRef>
              <c:f>Лист8!$A$2:$A$5</c:f>
              <c:strCache>
                <c:ptCount val="4"/>
                <c:pt idx="0">
                  <c:v>Декабрь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</c:strCache>
            </c:strRef>
          </c:cat>
          <c:val>
            <c:numRef>
              <c:f>Лист8!$D$2:$D$5</c:f>
              <c:numCache>
                <c:formatCode>General</c:formatCode>
                <c:ptCount val="4"/>
                <c:pt idx="1">
                  <c:v>2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3747840"/>
        <c:axId val="73753728"/>
      </c:barChart>
      <c:catAx>
        <c:axId val="73747840"/>
        <c:scaling>
          <c:orientation val="minMax"/>
        </c:scaling>
        <c:delete val="0"/>
        <c:axPos val="b"/>
        <c:majorTickMark val="out"/>
        <c:minorTickMark val="none"/>
        <c:tickLblPos val="nextTo"/>
        <c:crossAx val="73753728"/>
        <c:crosses val="autoZero"/>
        <c:auto val="1"/>
        <c:lblAlgn val="ctr"/>
        <c:lblOffset val="100"/>
        <c:noMultiLvlLbl val="0"/>
      </c:catAx>
      <c:valAx>
        <c:axId val="737537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374784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Лист9!$A$2</c:f>
              <c:strCache>
                <c:ptCount val="1"/>
                <c:pt idx="0">
                  <c:v>Декабрь</c:v>
                </c:pt>
              </c:strCache>
            </c:strRef>
          </c:tx>
          <c:invertIfNegative val="0"/>
          <c:cat>
            <c:strRef>
              <c:f>Лист9!$B$1:$D$1</c:f>
              <c:strCache>
                <c:ptCount val="3"/>
                <c:pt idx="0">
                  <c:v>Заяц</c:v>
                </c:pt>
                <c:pt idx="1">
                  <c:v>Волк</c:v>
                </c:pt>
                <c:pt idx="2">
                  <c:v>Лиса</c:v>
                </c:pt>
              </c:strCache>
            </c:strRef>
          </c:cat>
          <c:val>
            <c:numRef>
              <c:f>Лист9!$B$2:$D$2</c:f>
              <c:numCache>
                <c:formatCode>General</c:formatCode>
                <c:ptCount val="3"/>
                <c:pt idx="0">
                  <c:v>5</c:v>
                </c:pt>
                <c:pt idx="1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Лист9!$A$3</c:f>
              <c:strCache>
                <c:ptCount val="1"/>
                <c:pt idx="0">
                  <c:v>Январь</c:v>
                </c:pt>
              </c:strCache>
            </c:strRef>
          </c:tx>
          <c:invertIfNegative val="0"/>
          <c:cat>
            <c:strRef>
              <c:f>Лист9!$B$1:$D$1</c:f>
              <c:strCache>
                <c:ptCount val="3"/>
                <c:pt idx="0">
                  <c:v>Заяц</c:v>
                </c:pt>
                <c:pt idx="1">
                  <c:v>Волк</c:v>
                </c:pt>
                <c:pt idx="2">
                  <c:v>Лиса</c:v>
                </c:pt>
              </c:strCache>
            </c:strRef>
          </c:cat>
          <c:val>
            <c:numRef>
              <c:f>Лист9!$B$3:$D$3</c:f>
              <c:numCache>
                <c:formatCode>General</c:formatCode>
                <c:ptCount val="3"/>
                <c:pt idx="0">
                  <c:v>8</c:v>
                </c:pt>
                <c:pt idx="1">
                  <c:v>2</c:v>
                </c:pt>
                <c:pt idx="2">
                  <c:v>2</c:v>
                </c:pt>
              </c:numCache>
            </c:numRef>
          </c:val>
        </c:ser>
        <c:ser>
          <c:idx val="2"/>
          <c:order val="2"/>
          <c:tx>
            <c:strRef>
              <c:f>Лист9!$A$4</c:f>
              <c:strCache>
                <c:ptCount val="1"/>
                <c:pt idx="0">
                  <c:v>Февраль</c:v>
                </c:pt>
              </c:strCache>
            </c:strRef>
          </c:tx>
          <c:invertIfNegative val="0"/>
          <c:cat>
            <c:strRef>
              <c:f>Лист9!$B$1:$D$1</c:f>
              <c:strCache>
                <c:ptCount val="3"/>
                <c:pt idx="0">
                  <c:v>Заяц</c:v>
                </c:pt>
                <c:pt idx="1">
                  <c:v>Волк</c:v>
                </c:pt>
                <c:pt idx="2">
                  <c:v>Лиса</c:v>
                </c:pt>
              </c:strCache>
            </c:strRef>
          </c:cat>
          <c:val>
            <c:numRef>
              <c:f>Лист9!$B$4:$D$4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</c:numCache>
            </c:numRef>
          </c:val>
        </c:ser>
        <c:ser>
          <c:idx val="3"/>
          <c:order val="3"/>
          <c:tx>
            <c:strRef>
              <c:f>Лист9!$A$5</c:f>
              <c:strCache>
                <c:ptCount val="1"/>
                <c:pt idx="0">
                  <c:v>Март</c:v>
                </c:pt>
              </c:strCache>
            </c:strRef>
          </c:tx>
          <c:invertIfNegative val="0"/>
          <c:cat>
            <c:strRef>
              <c:f>Лист9!$B$1:$D$1</c:f>
              <c:strCache>
                <c:ptCount val="3"/>
                <c:pt idx="0">
                  <c:v>Заяц</c:v>
                </c:pt>
                <c:pt idx="1">
                  <c:v>Волк</c:v>
                </c:pt>
                <c:pt idx="2">
                  <c:v>Лиса</c:v>
                </c:pt>
              </c:strCache>
            </c:strRef>
          </c:cat>
          <c:val>
            <c:numRef>
              <c:f>Лист9!$B$5:$D$5</c:f>
              <c:numCache>
                <c:formatCode>General</c:formatCode>
                <c:ptCount val="3"/>
                <c:pt idx="0">
                  <c:v>5</c:v>
                </c:pt>
                <c:pt idx="1">
                  <c:v>4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3478144"/>
        <c:axId val="73479680"/>
      </c:barChart>
      <c:catAx>
        <c:axId val="73478144"/>
        <c:scaling>
          <c:orientation val="minMax"/>
        </c:scaling>
        <c:delete val="0"/>
        <c:axPos val="b"/>
        <c:majorTickMark val="out"/>
        <c:minorTickMark val="none"/>
        <c:tickLblPos val="nextTo"/>
        <c:crossAx val="73479680"/>
        <c:crosses val="autoZero"/>
        <c:auto val="1"/>
        <c:lblAlgn val="ctr"/>
        <c:lblOffset val="100"/>
        <c:noMultiLvlLbl val="0"/>
      </c:catAx>
      <c:valAx>
        <c:axId val="734796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347814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Лист13!$B$1</c:f>
              <c:strCache>
                <c:ptCount val="1"/>
                <c:pt idx="0">
                  <c:v>Заяц</c:v>
                </c:pt>
              </c:strCache>
            </c:strRef>
          </c:tx>
          <c:cat>
            <c:strRef>
              <c:f>Лист13!$A$2:$A$5</c:f>
              <c:strCache>
                <c:ptCount val="4"/>
                <c:pt idx="0">
                  <c:v>Декабрь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</c:strCache>
            </c:strRef>
          </c:cat>
          <c:val>
            <c:numRef>
              <c:f>Лист13!$B$2:$B$5</c:f>
              <c:numCache>
                <c:formatCode>General</c:formatCode>
                <c:ptCount val="4"/>
                <c:pt idx="0">
                  <c:v>5</c:v>
                </c:pt>
                <c:pt idx="1">
                  <c:v>8</c:v>
                </c:pt>
                <c:pt idx="2">
                  <c:v>1</c:v>
                </c:pt>
                <c:pt idx="3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Лист13!$C$1</c:f>
              <c:strCache>
                <c:ptCount val="1"/>
                <c:pt idx="0">
                  <c:v>Волк</c:v>
                </c:pt>
              </c:strCache>
            </c:strRef>
          </c:tx>
          <c:cat>
            <c:strRef>
              <c:f>Лист13!$A$2:$A$5</c:f>
              <c:strCache>
                <c:ptCount val="4"/>
                <c:pt idx="0">
                  <c:v>Декабрь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</c:strCache>
            </c:strRef>
          </c:cat>
          <c:val>
            <c:numRef>
              <c:f>Лист13!$C$2:$C$5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4</c:v>
                </c:pt>
              </c:numCache>
            </c:numRef>
          </c:val>
        </c:ser>
        <c:ser>
          <c:idx val="2"/>
          <c:order val="2"/>
          <c:tx>
            <c:strRef>
              <c:f>Лист13!$D$1</c:f>
              <c:strCache>
                <c:ptCount val="1"/>
                <c:pt idx="0">
                  <c:v>Лиса</c:v>
                </c:pt>
              </c:strCache>
            </c:strRef>
          </c:tx>
          <c:cat>
            <c:strRef>
              <c:f>Лист13!$A$2:$A$5</c:f>
              <c:strCache>
                <c:ptCount val="4"/>
                <c:pt idx="0">
                  <c:v>Декабрь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</c:strCache>
            </c:strRef>
          </c:cat>
          <c:val>
            <c:numRef>
              <c:f>Лист13!$D$2:$D$5</c:f>
              <c:numCache>
                <c:formatCode>General</c:formatCode>
                <c:ptCount val="4"/>
                <c:pt idx="1">
                  <c:v>2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3501312"/>
        <c:axId val="73507200"/>
      </c:areaChart>
      <c:catAx>
        <c:axId val="73501312"/>
        <c:scaling>
          <c:orientation val="minMax"/>
        </c:scaling>
        <c:delete val="0"/>
        <c:axPos val="b"/>
        <c:majorTickMark val="out"/>
        <c:minorTickMark val="none"/>
        <c:tickLblPos val="nextTo"/>
        <c:crossAx val="73507200"/>
        <c:crosses val="autoZero"/>
        <c:auto val="1"/>
        <c:lblAlgn val="ctr"/>
        <c:lblOffset val="100"/>
        <c:noMultiLvlLbl val="0"/>
      </c:catAx>
      <c:valAx>
        <c:axId val="735072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3501312"/>
        <c:crosses val="autoZero"/>
        <c:crossBetween val="midCat"/>
      </c:valAx>
    </c:plotArea>
    <c:legend>
      <c:legendPos val="r"/>
      <c:overlay val="0"/>
    </c:legend>
    <c:plotVisOnly val="1"/>
    <c:dispBlanksAs val="zero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0.22292</cdr:x>
      <cdr:y>0.02604</cdr:y>
    </cdr:from>
    <cdr:to>
      <cdr:x>0.74792</cdr:x>
      <cdr:y>0.13715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19175" y="71438"/>
          <a:ext cx="2400301" cy="3047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2428A8-789B-4CFC-8D2F-045D65F52FE0}" type="datetimeFigureOut">
              <a:rPr lang="ru-RU" smtClean="0"/>
              <a:t>17.01.2013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B7D353-D92E-4035-8B76-BA7F9ACB5C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133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632CD6-ABBB-4190-8C93-EC7CA4B01093}" type="datetimeFigureOut">
              <a:rPr lang="ru-RU" smtClean="0"/>
              <a:t>17.01.2013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5DDCB5-AB6D-4670-80AE-643B042320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77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DDCB5-AB6D-4670-80AE-643B0423203C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72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10A1A-0345-45D5-94D9-A54A247B1541}" type="datetimeFigureOut">
              <a:rPr lang="ru-RU"/>
              <a:pPr>
                <a:defRPr/>
              </a:pPr>
              <a:t>17.01.2013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116E7-CBB4-48AF-86A3-56257A0698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7037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59394-CCDE-4389-BE34-2AC3589B5FBD}" type="datetimeFigureOut">
              <a:rPr lang="ru-RU"/>
              <a:pPr>
                <a:defRPr/>
              </a:pPr>
              <a:t>17.01.2013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F5174-84B5-4D23-8925-3DE5537FAA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6526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09C84-DCEA-41B6-9879-144867B1BC0F}" type="datetimeFigureOut">
              <a:rPr lang="ru-RU"/>
              <a:pPr>
                <a:defRPr/>
              </a:pPr>
              <a:t>17.01.2013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CA327-2A3F-4DEF-9FA1-FF3F035489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4263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85F70-0FB5-4CF3-A20C-520C39626CA4}" type="datetimeFigureOut">
              <a:rPr lang="ru-RU"/>
              <a:pPr>
                <a:defRPr/>
              </a:pPr>
              <a:t>17.01.2013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4E500-013D-474D-A1DB-738094B155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681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1630D-24DE-44FC-AEF8-C8AD85EA869A}" type="datetimeFigureOut">
              <a:rPr lang="ru-RU"/>
              <a:pPr>
                <a:defRPr/>
              </a:pPr>
              <a:t>17.01.2013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042B7-78D0-4EB8-91B2-084A5A3381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395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C83F3-413B-493C-98EB-FF8608C06F16}" type="datetimeFigureOut">
              <a:rPr lang="ru-RU"/>
              <a:pPr>
                <a:defRPr/>
              </a:pPr>
              <a:t>17.01.2013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3961C-CD97-46E6-8328-3C9F701264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0544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01DAF-AF86-4D7D-9E1C-BBCB52B3E6F2}" type="datetimeFigureOut">
              <a:rPr lang="ru-RU"/>
              <a:pPr>
                <a:defRPr/>
              </a:pPr>
              <a:t>17.01.2013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8B577-5A0F-4FC3-B95E-D709293203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296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EF918-B86F-4B04-B622-FBD0A0A1857C}" type="datetimeFigureOut">
              <a:rPr lang="ru-RU"/>
              <a:pPr>
                <a:defRPr/>
              </a:pPr>
              <a:t>17.01.2013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DF654-280C-48DF-BEFA-0C1D1F7A10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8493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A0E10-BACF-4AE8-A699-E09DD6ECD948}" type="datetimeFigureOut">
              <a:rPr lang="ru-RU"/>
              <a:pPr>
                <a:defRPr/>
              </a:pPr>
              <a:t>17.01.2013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6174B-EBCB-431E-B485-EFC9641AD1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2936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1A188-97F8-4ED4-8DB2-6A8074412EFD}" type="datetimeFigureOut">
              <a:rPr lang="ru-RU"/>
              <a:pPr>
                <a:defRPr/>
              </a:pPr>
              <a:t>17.01.2013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A28B6-69AD-4D33-BA3E-BEE212F038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376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C497E-F405-410F-8E82-EDF62875EE91}" type="datetimeFigureOut">
              <a:rPr lang="ru-RU"/>
              <a:pPr>
                <a:defRPr/>
              </a:pPr>
              <a:t>17.01.2013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B1754-BDC3-44CA-9AE3-9C9F68A59E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9584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F41C89-93BF-4288-8918-F9C526EB8FD4}" type="datetimeFigureOut">
              <a:rPr lang="ru-RU"/>
              <a:pPr>
                <a:defRPr/>
              </a:pPr>
              <a:t>17.01.2013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227788A-88D8-46B1-A9C7-0B9B70DB97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slide" Target="slide5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4.xml"/><Relationship Id="rId6" Type="http://schemas.openxmlformats.org/officeDocument/2006/relationships/chart" Target="../charts/chart13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slide" Target="slide5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4.xml"/><Relationship Id="rId6" Type="http://schemas.openxmlformats.org/officeDocument/2006/relationships/chart" Target="../charts/chart19.xml"/><Relationship Id="rId5" Type="http://schemas.openxmlformats.org/officeDocument/2006/relationships/chart" Target="../charts/chart18.xml"/><Relationship Id="rId4" Type="http://schemas.openxmlformats.org/officeDocument/2006/relationships/chart" Target="../charts/chart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chart" Target="../charts/chart2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chart" Target="../charts/chart24.xml"/><Relationship Id="rId5" Type="http://schemas.openxmlformats.org/officeDocument/2006/relationships/chart" Target="../charts/chart23.xml"/><Relationship Id="rId4" Type="http://schemas.openxmlformats.org/officeDocument/2006/relationships/chart" Target="../charts/chart2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28.xml"/><Relationship Id="rId4" Type="http://schemas.openxmlformats.org/officeDocument/2006/relationships/chart" Target="../charts/chart2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31.xml"/><Relationship Id="rId4" Type="http://schemas.openxmlformats.org/officeDocument/2006/relationships/chart" Target="../charts/chart3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slide" Target="slide5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3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6" Type="http://schemas.openxmlformats.org/officeDocument/2006/relationships/chart" Target="../charts/chart35.xml"/><Relationship Id="rId5" Type="http://schemas.openxmlformats.org/officeDocument/2006/relationships/chart" Target="../charts/chart34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6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38.xml"/><Relationship Id="rId4" Type="http://schemas.openxmlformats.org/officeDocument/2006/relationships/chart" Target="../charts/chart3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9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4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slide" Target="slide2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2.xml"/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21.xml"/><Relationship Id="rId3" Type="http://schemas.openxmlformats.org/officeDocument/2006/relationships/slide" Target="slide10.xml"/><Relationship Id="rId7" Type="http://schemas.openxmlformats.org/officeDocument/2006/relationships/slide" Target="slide20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7.xml"/><Relationship Id="rId5" Type="http://schemas.openxmlformats.org/officeDocument/2006/relationships/slide" Target="slide13.xml"/><Relationship Id="rId4" Type="http://schemas.openxmlformats.org/officeDocument/2006/relationships/slide" Target="slide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9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Прямоугольник 1"/>
          <p:cNvSpPr>
            <a:spLocks noChangeArrowheads="1"/>
          </p:cNvSpPr>
          <p:nvPr/>
        </p:nvSpPr>
        <p:spPr bwMode="auto">
          <a:xfrm>
            <a:off x="2555776" y="326089"/>
            <a:ext cx="417646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  <a:latin typeface="Times New Roman" pitchFamily="18" charset="0"/>
              </a:rPr>
              <a:t>Угадай слово</a:t>
            </a:r>
            <a:endParaRPr lang="ru-RU" sz="48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0219984"/>
              </p:ext>
            </p:extLst>
          </p:nvPr>
        </p:nvGraphicFramePr>
        <p:xfrm>
          <a:off x="611560" y="1340768"/>
          <a:ext cx="7632848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далее 1">
            <a:hlinkClick r:id="rId2" action="ppaction://hlinksldjump" highlightClick="1"/>
          </p:cNvPr>
          <p:cNvSpPr/>
          <p:nvPr/>
        </p:nvSpPr>
        <p:spPr>
          <a:xfrm>
            <a:off x="250825" y="6308725"/>
            <a:ext cx="936625" cy="54927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50825" y="43172"/>
            <a:ext cx="8588375" cy="9857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b="1" dirty="0" smtClean="0">
                <a:solidFill>
                  <a:schemeClr val="bg1"/>
                </a:solidFill>
              </a:rPr>
              <a:t>Весёлые человечки. Охота. </a:t>
            </a:r>
            <a:endParaRPr lang="ru-RU" dirty="0" smtClean="0"/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2124010"/>
              </p:ext>
            </p:extLst>
          </p:nvPr>
        </p:nvGraphicFramePr>
        <p:xfrm>
          <a:off x="8638" y="134076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5569446"/>
              </p:ext>
            </p:extLst>
          </p:nvPr>
        </p:nvGraphicFramePr>
        <p:xfrm>
          <a:off x="4581872" y="134076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3562484"/>
              </p:ext>
            </p:extLst>
          </p:nvPr>
        </p:nvGraphicFramePr>
        <p:xfrm>
          <a:off x="1835696" y="410425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Управляющая кнопка: далее 6">
            <a:hlinkClick r:id="rId2" action="ppaction://hlinksldjump" highlightClick="1"/>
          </p:cNvPr>
          <p:cNvSpPr/>
          <p:nvPr/>
        </p:nvSpPr>
        <p:spPr>
          <a:xfrm>
            <a:off x="250825" y="6037263"/>
            <a:ext cx="936625" cy="54927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250825" y="43172"/>
            <a:ext cx="8588375" cy="9857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b="1" dirty="0" smtClean="0">
                <a:solidFill>
                  <a:schemeClr val="bg1"/>
                </a:solidFill>
              </a:rPr>
              <a:t>Весёлые человечки. Напитки. </a:t>
            </a:r>
            <a:endParaRPr lang="ru-RU" dirty="0" smtClean="0"/>
          </a:p>
        </p:txBody>
      </p:sp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1406577"/>
              </p:ext>
            </p:extLst>
          </p:nvPr>
        </p:nvGraphicFramePr>
        <p:xfrm>
          <a:off x="0" y="102891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9560960"/>
              </p:ext>
            </p:extLst>
          </p:nvPr>
        </p:nvGraphicFramePr>
        <p:xfrm>
          <a:off x="4541658" y="102891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8987910"/>
              </p:ext>
            </p:extLst>
          </p:nvPr>
        </p:nvGraphicFramePr>
        <p:xfrm>
          <a:off x="79821" y="3433436"/>
          <a:ext cx="4465191" cy="26268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6" name="Диаграм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3853014"/>
              </p:ext>
            </p:extLst>
          </p:nvPr>
        </p:nvGraphicFramePr>
        <p:xfrm>
          <a:off x="4517573" y="353761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далее 5">
            <a:hlinkClick r:id="rId2" action="ppaction://hlinksldjump" highlightClick="1"/>
          </p:cNvPr>
          <p:cNvSpPr/>
          <p:nvPr/>
        </p:nvSpPr>
        <p:spPr>
          <a:xfrm>
            <a:off x="250825" y="6165850"/>
            <a:ext cx="936625" cy="5476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4404883"/>
              </p:ext>
            </p:extLst>
          </p:nvPr>
        </p:nvGraphicFramePr>
        <p:xfrm>
          <a:off x="0" y="112474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8937990"/>
              </p:ext>
            </p:extLst>
          </p:nvPr>
        </p:nvGraphicFramePr>
        <p:xfrm>
          <a:off x="3419872" y="3089171"/>
          <a:ext cx="5543550" cy="3348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Заголовок 1"/>
          <p:cNvSpPr txBox="1">
            <a:spLocks/>
          </p:cNvSpPr>
          <p:nvPr/>
        </p:nvSpPr>
        <p:spPr>
          <a:xfrm>
            <a:off x="250825" y="43172"/>
            <a:ext cx="8588375" cy="9857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b="1" dirty="0" smtClean="0">
                <a:solidFill>
                  <a:schemeClr val="bg1"/>
                </a:solidFill>
              </a:rPr>
              <a:t>Весёлые человечки. Напитки. 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Управляющая кнопка: далее 9">
            <a:hlinkClick r:id="rId2" action="ppaction://hlinksldjump" highlightClick="1"/>
          </p:cNvPr>
          <p:cNvSpPr/>
          <p:nvPr/>
        </p:nvSpPr>
        <p:spPr>
          <a:xfrm>
            <a:off x="250825" y="6165850"/>
            <a:ext cx="936625" cy="5476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84651" y="-8584"/>
            <a:ext cx="8588375" cy="84027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4000" b="1" dirty="0" smtClean="0">
                <a:solidFill>
                  <a:schemeClr val="bg1"/>
                </a:solidFill>
              </a:rPr>
              <a:t>Структура земельных ресурсов зарубежных стран </a:t>
            </a:r>
            <a:endParaRPr lang="ru-RU" sz="4000" dirty="0" smtClean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2382966"/>
              </p:ext>
            </p:extLst>
          </p:nvPr>
        </p:nvGraphicFramePr>
        <p:xfrm>
          <a:off x="2166568" y="1628800"/>
          <a:ext cx="4824540" cy="2748915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964908"/>
                <a:gridCol w="964908"/>
                <a:gridCol w="964908"/>
                <a:gridCol w="964908"/>
                <a:gridCol w="964908"/>
              </a:tblGrid>
              <a:tr h="430243">
                <a:tc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Пастбища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Пашни и плантации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прочие земли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Леса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184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Европа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33%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29,60%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19,40%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184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Азия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24%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17%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38%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21%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302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Северная Америка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26%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12,8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13,2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30,90%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302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Южная Америка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26%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7,80%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13,20%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53%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184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Африка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26%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6,20%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44,40%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23,20%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302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Австралия и Океания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54,60%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5,70%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5,70%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18,10%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Управляющая кнопка: далее 8">
            <a:hlinkClick r:id="rId2" action="ppaction://hlinksldjump" highlightClick="1"/>
          </p:cNvPr>
          <p:cNvSpPr/>
          <p:nvPr/>
        </p:nvSpPr>
        <p:spPr>
          <a:xfrm>
            <a:off x="250825" y="6165850"/>
            <a:ext cx="936625" cy="5476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284651" y="-8584"/>
            <a:ext cx="8588375" cy="84027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4000" b="1" dirty="0" smtClean="0">
                <a:solidFill>
                  <a:schemeClr val="bg1"/>
                </a:solidFill>
              </a:rPr>
              <a:t>Структура земельных ресурсов зарубежных стран </a:t>
            </a:r>
            <a:endParaRPr lang="ru-RU" sz="4000" dirty="0" smtClean="0"/>
          </a:p>
        </p:txBody>
      </p: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2761516"/>
              </p:ext>
            </p:extLst>
          </p:nvPr>
        </p:nvGraphicFramePr>
        <p:xfrm>
          <a:off x="4301026" y="119675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9789282"/>
              </p:ext>
            </p:extLst>
          </p:nvPr>
        </p:nvGraphicFramePr>
        <p:xfrm>
          <a:off x="35148" y="342713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9767774"/>
              </p:ext>
            </p:extLst>
          </p:nvPr>
        </p:nvGraphicFramePr>
        <p:xfrm>
          <a:off x="4320988" y="369516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5851091"/>
              </p:ext>
            </p:extLst>
          </p:nvPr>
        </p:nvGraphicFramePr>
        <p:xfrm>
          <a:off x="6838" y="119675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Управляющая кнопка: далее 21">
            <a:hlinkClick r:id="rId2" action="ppaction://hlinksldjump" highlightClick="1"/>
          </p:cNvPr>
          <p:cNvSpPr/>
          <p:nvPr/>
        </p:nvSpPr>
        <p:spPr>
          <a:xfrm>
            <a:off x="250825" y="6037263"/>
            <a:ext cx="936625" cy="54927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284651" y="-8584"/>
            <a:ext cx="8588375" cy="84027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4000" b="1" dirty="0" smtClean="0">
                <a:solidFill>
                  <a:schemeClr val="bg1"/>
                </a:solidFill>
              </a:rPr>
              <a:t>Структура земельных ресурсов зарубежных стран </a:t>
            </a:r>
            <a:endParaRPr lang="ru-RU" sz="4000" dirty="0" smtClean="0"/>
          </a:p>
        </p:txBody>
      </p:sp>
      <p:graphicFrame>
        <p:nvGraphicFramePr>
          <p:cNvPr id="24" name="Диаграмма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4217171"/>
              </p:ext>
            </p:extLst>
          </p:nvPr>
        </p:nvGraphicFramePr>
        <p:xfrm>
          <a:off x="250825" y="141277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6" name="Диаграмма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8471679"/>
              </p:ext>
            </p:extLst>
          </p:nvPr>
        </p:nvGraphicFramePr>
        <p:xfrm>
          <a:off x="4273878" y="3294063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575"/>
            <a:ext cx="1122363" cy="172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Управляющая кнопка: далее 5">
            <a:hlinkClick r:id="rId3" action="ppaction://hlinksldjump" highlightClick="1"/>
          </p:cNvPr>
          <p:cNvSpPr/>
          <p:nvPr/>
        </p:nvSpPr>
        <p:spPr>
          <a:xfrm>
            <a:off x="250825" y="6037263"/>
            <a:ext cx="936625" cy="54927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284651" y="-8584"/>
            <a:ext cx="8588375" cy="84027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4000" b="1" dirty="0" smtClean="0">
                <a:solidFill>
                  <a:schemeClr val="bg1"/>
                </a:solidFill>
              </a:rPr>
              <a:t>Структура земельных ресурсов зарубежных стран </a:t>
            </a:r>
            <a:endParaRPr lang="ru-RU" sz="4000" dirty="0" smtClean="0"/>
          </a:p>
        </p:txBody>
      </p:sp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2106437"/>
              </p:ext>
            </p:extLst>
          </p:nvPr>
        </p:nvGraphicFramePr>
        <p:xfrm>
          <a:off x="246470" y="112474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5658199"/>
              </p:ext>
            </p:extLst>
          </p:nvPr>
        </p:nvGraphicFramePr>
        <p:xfrm>
          <a:off x="4578838" y="126876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0048180"/>
              </p:ext>
            </p:extLst>
          </p:nvPr>
        </p:nvGraphicFramePr>
        <p:xfrm>
          <a:off x="297644" y="3644681"/>
          <a:ext cx="4572000" cy="2653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6" name="Диаграм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4623704"/>
              </p:ext>
            </p:extLst>
          </p:nvPr>
        </p:nvGraphicFramePr>
        <p:xfrm>
          <a:off x="5248672" y="4176011"/>
          <a:ext cx="3600400" cy="2400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далее 5">
            <a:hlinkClick r:id="rId2" action="ppaction://hlinksldjump" highlightClick="1"/>
          </p:cNvPr>
          <p:cNvSpPr/>
          <p:nvPr/>
        </p:nvSpPr>
        <p:spPr>
          <a:xfrm>
            <a:off x="250825" y="6276975"/>
            <a:ext cx="935038" cy="5476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50825" y="43172"/>
            <a:ext cx="8588375" cy="9857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b="1" dirty="0" smtClean="0">
                <a:solidFill>
                  <a:schemeClr val="bg1"/>
                </a:solidFill>
              </a:rPr>
              <a:t>Численность населения России </a:t>
            </a:r>
            <a:endParaRPr lang="ru-RU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6207607"/>
              </p:ext>
            </p:extLst>
          </p:nvPr>
        </p:nvGraphicFramePr>
        <p:xfrm>
          <a:off x="1484672" y="1484784"/>
          <a:ext cx="6120680" cy="1620895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530170"/>
                <a:gridCol w="1530170"/>
                <a:gridCol w="1530170"/>
                <a:gridCol w="1530170"/>
              </a:tblGrid>
              <a:tr h="728224"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Городское население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Сельское население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Всего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755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1959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62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56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118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755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1970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81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49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130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755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1996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108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40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148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7228179"/>
              </p:ext>
            </p:extLst>
          </p:nvPr>
        </p:nvGraphicFramePr>
        <p:xfrm>
          <a:off x="4788024" y="292494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6649108"/>
              </p:ext>
            </p:extLst>
          </p:nvPr>
        </p:nvGraphicFramePr>
        <p:xfrm>
          <a:off x="223604" y="292494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6259045"/>
              </p:ext>
            </p:extLst>
          </p:nvPr>
        </p:nvGraphicFramePr>
        <p:xfrm>
          <a:off x="2555776" y="411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65431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далее 5">
            <a:hlinkClick r:id="rId2" action="ppaction://hlinksldjump" highlightClick="1"/>
          </p:cNvPr>
          <p:cNvSpPr/>
          <p:nvPr/>
        </p:nvSpPr>
        <p:spPr>
          <a:xfrm>
            <a:off x="250825" y="6276975"/>
            <a:ext cx="935038" cy="5476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50825" y="43172"/>
            <a:ext cx="8588375" cy="9857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b="1" dirty="0" smtClean="0">
                <a:solidFill>
                  <a:schemeClr val="bg1"/>
                </a:solidFill>
              </a:rPr>
              <a:t>Численность населения России </a:t>
            </a:r>
            <a:endParaRPr lang="ru-RU" dirty="0" smtClean="0"/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5422715"/>
              </p:ext>
            </p:extLst>
          </p:nvPr>
        </p:nvGraphicFramePr>
        <p:xfrm>
          <a:off x="0" y="126876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2718875"/>
              </p:ext>
            </p:extLst>
          </p:nvPr>
        </p:nvGraphicFramePr>
        <p:xfrm>
          <a:off x="4545012" y="134076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4560980"/>
              </p:ext>
            </p:extLst>
          </p:nvPr>
        </p:nvGraphicFramePr>
        <p:xfrm>
          <a:off x="1619672" y="406220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65431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далее 5">
            <a:hlinkClick r:id="rId2" action="ppaction://hlinksldjump" highlightClick="1"/>
          </p:cNvPr>
          <p:cNvSpPr/>
          <p:nvPr/>
        </p:nvSpPr>
        <p:spPr>
          <a:xfrm>
            <a:off x="250825" y="6276975"/>
            <a:ext cx="935038" cy="5476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50825" y="43172"/>
            <a:ext cx="8588375" cy="9857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b="1" dirty="0" smtClean="0">
                <a:solidFill>
                  <a:schemeClr val="bg1"/>
                </a:solidFill>
              </a:rPr>
              <a:t>Численность населения России </a:t>
            </a:r>
            <a:endParaRPr lang="ru-RU" dirty="0" smtClean="0"/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4015554"/>
              </p:ext>
            </p:extLst>
          </p:nvPr>
        </p:nvGraphicFramePr>
        <p:xfrm>
          <a:off x="250825" y="134076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1554393"/>
              </p:ext>
            </p:extLst>
          </p:nvPr>
        </p:nvGraphicFramePr>
        <p:xfrm>
          <a:off x="4067944" y="3556187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65431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8757" y="1772816"/>
            <a:ext cx="813690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</a:t>
            </a:r>
            <a:r>
              <a:rPr lang="ru-RU" sz="3200" dirty="0" smtClean="0"/>
              <a:t>Исследование </a:t>
            </a:r>
            <a:r>
              <a:rPr lang="ru-RU" sz="3200" dirty="0"/>
              <a:t>объектов познания на их моделях; построение и изучение моделей реально существующих предметов и явлений (живых и неживых систем, разнообразных процессов — физических, химических, биологических, социальных и др.) и конструируемых объектов (для определения, уточнения их характеристик и т. п.).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55576" y="188640"/>
            <a:ext cx="8229600" cy="99172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b="1" dirty="0" smtClean="0">
                <a:solidFill>
                  <a:schemeClr val="bg1"/>
                </a:solidFill>
              </a:rPr>
              <a:t>Моделирование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61498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89186"/>
            <a:ext cx="1225550" cy="189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3" name="Picture 3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021388"/>
            <a:ext cx="963613" cy="57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250825" y="43172"/>
            <a:ext cx="8893175" cy="9857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b="1" dirty="0" smtClean="0">
                <a:solidFill>
                  <a:schemeClr val="bg1"/>
                </a:solidFill>
              </a:rPr>
              <a:t>Доля важнейших стран в промышленном производстве капиталистического мира в середине 20 века</a:t>
            </a:r>
            <a:endParaRPr lang="ru-RU" sz="2800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526029"/>
              </p:ext>
            </p:extLst>
          </p:nvPr>
        </p:nvGraphicFramePr>
        <p:xfrm>
          <a:off x="1619672" y="1232923"/>
          <a:ext cx="7223748" cy="176403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203958"/>
                <a:gridCol w="1203958"/>
                <a:gridCol w="1203958"/>
                <a:gridCol w="1203958"/>
                <a:gridCol w="1203958"/>
                <a:gridCol w="1203958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1938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1950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1960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1965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1970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</a:rPr>
                        <a:t>США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36,6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55,7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45,8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44,9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40,6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</a:rPr>
                        <a:t>Франции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6,2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4,5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4,7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4,5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4,8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</a:rPr>
                        <a:t>Германии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11,2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4,2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9,6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9,3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9,7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</a:rPr>
                        <a:t>Японии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1,3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3,5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3,5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5,6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9,4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143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</a:rPr>
                        <a:t>Остальные страны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44,7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32,1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36,4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35,7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35,5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123046"/>
              </p:ext>
            </p:extLst>
          </p:nvPr>
        </p:nvGraphicFramePr>
        <p:xfrm>
          <a:off x="260915" y="2996952"/>
          <a:ext cx="4602021" cy="2880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0698714"/>
              </p:ext>
            </p:extLst>
          </p:nvPr>
        </p:nvGraphicFramePr>
        <p:xfrm>
          <a:off x="4860032" y="306896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Управляющая кнопка: далее 4">
            <a:hlinkClick r:id="rId2" action="ppaction://hlinksldjump" highlightClick="1"/>
          </p:cNvPr>
          <p:cNvSpPr/>
          <p:nvPr/>
        </p:nvSpPr>
        <p:spPr>
          <a:xfrm>
            <a:off x="250825" y="6276975"/>
            <a:ext cx="935038" cy="5476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50825" y="43172"/>
            <a:ext cx="8588375" cy="9857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b="1" dirty="0" smtClean="0">
                <a:solidFill>
                  <a:schemeClr val="bg1"/>
                </a:solidFill>
              </a:rPr>
              <a:t>Посевные площади в России</a:t>
            </a:r>
            <a:endParaRPr lang="ru-RU" dirty="0" smtClean="0"/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0388511"/>
              </p:ext>
            </p:extLst>
          </p:nvPr>
        </p:nvGraphicFramePr>
        <p:xfrm>
          <a:off x="250824" y="1340768"/>
          <a:ext cx="4681215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828651"/>
              </p:ext>
            </p:extLst>
          </p:nvPr>
        </p:nvGraphicFramePr>
        <p:xfrm>
          <a:off x="2123728" y="4092933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7148190"/>
              </p:ext>
            </p:extLst>
          </p:nvPr>
        </p:nvGraphicFramePr>
        <p:xfrm>
          <a:off x="4932040" y="134076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Управляющая кнопка: далее 4">
            <a:hlinkClick r:id="rId2" action="ppaction://hlinksldjump" highlightClick="1"/>
          </p:cNvPr>
          <p:cNvSpPr/>
          <p:nvPr/>
        </p:nvSpPr>
        <p:spPr>
          <a:xfrm>
            <a:off x="250825" y="6276975"/>
            <a:ext cx="935038" cy="5476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7700079"/>
              </p:ext>
            </p:extLst>
          </p:nvPr>
        </p:nvGraphicFramePr>
        <p:xfrm>
          <a:off x="0" y="155679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756436"/>
              </p:ext>
            </p:extLst>
          </p:nvPr>
        </p:nvGraphicFramePr>
        <p:xfrm>
          <a:off x="4572000" y="155679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250825" y="43172"/>
            <a:ext cx="8588375" cy="9857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b="1" dirty="0" smtClean="0">
                <a:solidFill>
                  <a:schemeClr val="bg1"/>
                </a:solidFill>
              </a:rPr>
              <a:t>Посевные площади в России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Управляющая кнопка: далее 4">
            <a:hlinkClick r:id="rId3" action="ppaction://hlinksldjump" highlightClick="1"/>
          </p:cNvPr>
          <p:cNvSpPr/>
          <p:nvPr/>
        </p:nvSpPr>
        <p:spPr>
          <a:xfrm>
            <a:off x="468313" y="6237288"/>
            <a:ext cx="1008062" cy="431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250825" y="43172"/>
            <a:ext cx="8588375" cy="9857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b="1" dirty="0" smtClean="0">
                <a:solidFill>
                  <a:schemeClr val="bg1"/>
                </a:solidFill>
              </a:rPr>
              <a:t>Самооценка</a:t>
            </a:r>
            <a:endParaRPr lang="ru-RU" dirty="0" smtClean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2120553"/>
              </p:ext>
            </p:extLst>
          </p:nvPr>
        </p:nvGraphicFramePr>
        <p:xfrm>
          <a:off x="0" y="942611"/>
          <a:ext cx="9144000" cy="5826753"/>
        </p:xfrm>
        <a:graphic>
          <a:graphicData uri="http://schemas.openxmlformats.org/drawingml/2006/table">
            <a:tbl>
              <a:tblPr firstRow="1" firstCol="1" bandRow="1">
                <a:tableStyleId>{35758FB7-9AC5-4552-8A53-C91805E547FA}</a:tableStyleId>
              </a:tblPr>
              <a:tblGrid>
                <a:gridCol w="3876780"/>
                <a:gridCol w="5267220"/>
              </a:tblGrid>
              <a:tr h="4664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Вопросы алгоритма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самооценки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Количество баллов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251" marR="63251" marT="0" marB="0"/>
                </a:tc>
              </a:tr>
              <a:tr h="4664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1-й шаг. В чем заключалось задание? Какая была цель?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Цель достигнута – 2 б.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Цель достигнута частично – 1 б.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251" marR="63251" marT="0" marB="0"/>
                </a:tc>
              </a:tr>
              <a:tr h="4664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2-й шаг. Удалось получить результат? Найдено решение? 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Решение найдено – 2 б.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Решение найдено частично – 1 б.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251" marR="63251" marT="0" marB="0"/>
                </a:tc>
              </a:tr>
              <a:tr h="6217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3-й шаг. Справился полностью правильно или с незначительной ошибкой (какой, в чем)?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Верное решение – 2 б.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Решение с ошибкой – 1 б.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251" marR="63251" marT="0" marB="0"/>
                </a:tc>
              </a:tr>
              <a:tr h="7072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4-й шаг. Справился полностью самостоятельно или с чьей-то помощью? (далее, начиная со 2-го кл):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Самостоятельно – 2 б.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 помощью товарища по группе или учителя – 1 б.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251" marR="63251" marT="0" marB="0"/>
                </a:tc>
              </a:tr>
              <a:tr h="1450832">
                <a:tc>
                  <a:txBody>
                    <a:bodyPr/>
                    <a:lstStyle/>
                    <a:p>
                      <a:pPr indent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5-й шаг. Какого уровня задание выполнял?. 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Максимальный</a:t>
                      </a:r>
                      <a:r>
                        <a:rPr lang="ru-RU" sz="1400" dirty="0">
                          <a:effectLst/>
                        </a:rPr>
                        <a:t> (необязательный) уровень – «сверхзадача»,  материал не изучали, не отрабатывали – 3 б.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Повышенный</a:t>
                      </a:r>
                      <a:r>
                        <a:rPr lang="ru-RU" sz="1400" dirty="0">
                          <a:effectLst/>
                        </a:rPr>
                        <a:t> (программный) уровень – нестандартная задача, непривычная ситуация – 2 б.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Необходимый</a:t>
                      </a:r>
                      <a:r>
                        <a:rPr lang="ru-RU" sz="1400" dirty="0">
                          <a:effectLst/>
                        </a:rPr>
                        <a:t> (базовый) уровень – типовая, многократно отработанная задача  -1 б.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251" marR="63251" marT="0" marB="0"/>
                </a:tc>
              </a:tr>
              <a:tr h="707246">
                <a:tc>
                  <a:txBody>
                    <a:bodyPr/>
                    <a:lstStyle/>
                    <a:p>
                      <a:pPr indent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6-й шаг. Какова твоя активность на уроке?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Участвовал </a:t>
                      </a:r>
                      <a:r>
                        <a:rPr lang="ru-RU" sz="1400" dirty="0">
                          <a:effectLst/>
                        </a:rPr>
                        <a:t>в презентации задания группы – 2 б.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Задавал</a:t>
                      </a:r>
                      <a:r>
                        <a:rPr lang="ru-RU" sz="1400" dirty="0">
                          <a:effectLst/>
                        </a:rPr>
                        <a:t> вопросы другим группам – 1 б. (за каждый вопрос)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Формулировал</a:t>
                      </a:r>
                      <a:r>
                        <a:rPr lang="ru-RU" sz="1400" dirty="0">
                          <a:effectLst/>
                        </a:rPr>
                        <a:t> тему урока или цели – 1 б.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251" marR="63251" marT="0" marB="0"/>
                </a:tc>
              </a:tr>
              <a:tr h="7072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7-й шаг. Какую поставишь себе отметку?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13 -15 б – «5»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9 - 12 б. – «4»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6 - 8 б.  – «3»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251" marR="63251" marT="0" marB="0"/>
                </a:tc>
              </a:tr>
            </a:tbl>
          </a:graphicData>
        </a:graphic>
      </p:graphicFrame>
      <p:sp>
        <p:nvSpPr>
          <p:cNvPr id="6" name="Управляющая кнопка: далее 5">
            <a:hlinkClick r:id="rId4" action="ppaction://hlinksldjump" highlightClick="1"/>
          </p:cNvPr>
          <p:cNvSpPr/>
          <p:nvPr/>
        </p:nvSpPr>
        <p:spPr>
          <a:xfrm>
            <a:off x="250825" y="6276975"/>
            <a:ext cx="935038" cy="5476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2673993"/>
              </p:ext>
            </p:extLst>
          </p:nvPr>
        </p:nvGraphicFramePr>
        <p:xfrm>
          <a:off x="25696" y="126876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8856742"/>
              </p:ext>
            </p:extLst>
          </p:nvPr>
        </p:nvGraphicFramePr>
        <p:xfrm>
          <a:off x="4067944" y="350100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179512" y="43172"/>
            <a:ext cx="8839200" cy="9857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b="1" dirty="0" smtClean="0">
                <a:solidFill>
                  <a:schemeClr val="bg1"/>
                </a:solidFill>
              </a:rPr>
              <a:t>Как </a:t>
            </a:r>
            <a:r>
              <a:rPr lang="ru-RU" sz="2800" b="1" dirty="0">
                <a:solidFill>
                  <a:schemeClr val="bg1"/>
                </a:solidFill>
              </a:rPr>
              <a:t>изменяется с увеличением возраста необходимое мальчикам количество белков, жиров и </a:t>
            </a:r>
            <a:r>
              <a:rPr lang="ru-RU" sz="2800" b="1" dirty="0" smtClean="0">
                <a:solidFill>
                  <a:schemeClr val="bg1"/>
                </a:solidFill>
              </a:rPr>
              <a:t>углеводов?</a:t>
            </a:r>
          </a:p>
        </p:txBody>
      </p:sp>
    </p:spTree>
    <p:extLst>
      <p:ext uri="{BB962C8B-B14F-4D97-AF65-F5344CB8AC3E}">
        <p14:creationId xmlns:p14="http://schemas.microsoft.com/office/powerpoint/2010/main" val="382549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b="1" dirty="0" smtClean="0">
                <a:solidFill>
                  <a:schemeClr val="bg1"/>
                </a:solidFill>
              </a:rPr>
              <a:t>Практическая работа</a:t>
            </a:r>
            <a:endParaRPr lang="ru-RU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457200" y="1844824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«Моделирование на основе диаграмм»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588186" y="3501008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/>
              <a:t>Чтение и составление </a:t>
            </a:r>
            <a:endParaRPr lang="ru-RU" sz="4000" dirty="0" smtClean="0"/>
          </a:p>
          <a:p>
            <a:pPr algn="ctr"/>
            <a:r>
              <a:rPr lang="ru-RU" sz="4000" dirty="0" smtClean="0"/>
              <a:t>линейных </a:t>
            </a:r>
            <a:r>
              <a:rPr lang="ru-RU" sz="4000" dirty="0"/>
              <a:t>и столбчатых диаграм</a:t>
            </a:r>
            <a:r>
              <a:rPr lang="ru-RU" sz="3600" dirty="0"/>
              <a:t>м</a:t>
            </a:r>
          </a:p>
        </p:txBody>
      </p:sp>
    </p:spTree>
    <p:extLst>
      <p:ext uri="{BB962C8B-B14F-4D97-AF65-F5344CB8AC3E}">
        <p14:creationId xmlns:p14="http://schemas.microsoft.com/office/powerpoint/2010/main" val="19338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b="1" dirty="0" smtClean="0">
                <a:solidFill>
                  <a:schemeClr val="bg1"/>
                </a:solidFill>
              </a:rPr>
              <a:t>Цели урока</a:t>
            </a:r>
            <a:endParaRPr lang="ru-RU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691680" y="1844824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1556792"/>
            <a:ext cx="705678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800" dirty="0" smtClean="0"/>
              <a:t>Знакомство с  </a:t>
            </a:r>
            <a:r>
              <a:rPr lang="ru-RU" sz="2800" dirty="0"/>
              <a:t>элементами моделирования на основе </a:t>
            </a:r>
            <a:r>
              <a:rPr lang="ru-RU" sz="2800" dirty="0" smtClean="0"/>
              <a:t>диаграмм</a:t>
            </a:r>
          </a:p>
          <a:p>
            <a:pPr marL="342900" indent="-342900">
              <a:buAutoNum type="arabicPeriod"/>
            </a:pPr>
            <a:endParaRPr lang="ru-RU" sz="2800" dirty="0" smtClean="0"/>
          </a:p>
          <a:p>
            <a:pPr marL="342900" indent="-342900">
              <a:buAutoNum type="arabicPeriod"/>
            </a:pPr>
            <a:r>
              <a:rPr lang="ru-RU" sz="2800" dirty="0" smtClean="0"/>
              <a:t>Формирование </a:t>
            </a:r>
            <a:r>
              <a:rPr lang="ru-RU" sz="2800" dirty="0"/>
              <a:t>умения сравнивать данные, анализировать их, обобщать и делать выводы</a:t>
            </a:r>
            <a:r>
              <a:rPr lang="ru-RU" sz="2800" dirty="0" smtClean="0"/>
              <a:t> с использованием диаграмм</a:t>
            </a:r>
          </a:p>
          <a:p>
            <a:pPr marL="342900" indent="-342900">
              <a:buAutoNum type="arabicPeriod"/>
            </a:pPr>
            <a:endParaRPr lang="ru-RU" sz="2800" dirty="0"/>
          </a:p>
          <a:p>
            <a:pPr marL="342900" indent="-342900">
              <a:buAutoNum type="arabicPeriod"/>
            </a:pPr>
            <a:r>
              <a:rPr lang="ru-RU" sz="2800" dirty="0" smtClean="0"/>
              <a:t> Формирование навыков в построении разных видов диаграмм с помощью компьютера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7203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820472" cy="5517232"/>
          </a:xfrm>
        </p:spPr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rgbClr val="002060"/>
                </a:solidFill>
                <a:hlinkClick r:id="rId2" action="ppaction://hlinksldjump"/>
              </a:rPr>
              <a:t>Дракон Сергей Михайлович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defRPr/>
            </a:pPr>
            <a:r>
              <a:rPr lang="ru-RU" b="1" dirty="0">
                <a:solidFill>
                  <a:srgbClr val="002060"/>
                </a:solidFill>
                <a:hlinkClick r:id="rId3" action="ppaction://hlinksldjump"/>
              </a:rPr>
              <a:t>В</a:t>
            </a:r>
            <a:r>
              <a:rPr lang="ru-RU" b="1" dirty="0" smtClean="0">
                <a:solidFill>
                  <a:srgbClr val="002060"/>
                </a:solidFill>
                <a:hlinkClick r:id="rId3" action="ppaction://hlinksldjump"/>
              </a:rPr>
              <a:t>есёлые человечки. Охота.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defRPr/>
            </a:pPr>
            <a:r>
              <a:rPr lang="ru-RU" b="1" dirty="0" smtClean="0">
                <a:solidFill>
                  <a:srgbClr val="002060"/>
                </a:solidFill>
                <a:hlinkClick r:id="rId4" action="ppaction://hlinksldjump"/>
              </a:rPr>
              <a:t>Весёлые человечки. Напитки.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defRPr/>
            </a:pPr>
            <a:r>
              <a:rPr lang="ru-RU" b="1" dirty="0" smtClean="0">
                <a:solidFill>
                  <a:srgbClr val="002060"/>
                </a:solidFill>
                <a:hlinkClick r:id="rId5" action="ppaction://hlinksldjump"/>
              </a:rPr>
              <a:t>Структура земельных ресурсов зарубежных стран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defRPr/>
            </a:pPr>
            <a:r>
              <a:rPr lang="ru-RU" b="1" dirty="0" smtClean="0">
                <a:solidFill>
                  <a:srgbClr val="002060"/>
                </a:solidFill>
                <a:hlinkClick r:id="rId6" action="ppaction://hlinksldjump"/>
              </a:rPr>
              <a:t>Численность населения России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defRPr/>
            </a:pPr>
            <a:r>
              <a:rPr lang="ru-RU" b="1" dirty="0" smtClean="0">
                <a:solidFill>
                  <a:srgbClr val="002060"/>
                </a:solidFill>
                <a:hlinkClick r:id="rId7" action="ppaction://hlinksldjump"/>
              </a:rPr>
              <a:t>Доля важнейших стран в промышленном производстве капиталистического мира в середине 20 века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defRPr/>
            </a:pPr>
            <a:r>
              <a:rPr lang="ru-RU" b="1" dirty="0" smtClean="0">
                <a:solidFill>
                  <a:srgbClr val="002060"/>
                </a:solidFill>
                <a:hlinkClick r:id="rId8" action="ppaction://hlinksldjump"/>
              </a:rPr>
              <a:t>Посевные площади в России</a:t>
            </a:r>
            <a:endParaRPr lang="ru-RU" b="1" dirty="0" smtClean="0">
              <a:solidFill>
                <a:srgbClr val="002060"/>
              </a:solidFill>
            </a:endParaRPr>
          </a:p>
          <a:p>
            <a:pPr marL="0" indent="0">
              <a:buFont typeface="Arial" charset="0"/>
              <a:buNone/>
              <a:defRPr/>
            </a:pP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b="1" dirty="0" smtClean="0">
                <a:solidFill>
                  <a:schemeClr val="bg1"/>
                </a:solidFill>
              </a:rPr>
              <a:t>Практическая работа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179388" y="6308725"/>
            <a:ext cx="863600" cy="54927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b="1" dirty="0" smtClean="0">
                <a:solidFill>
                  <a:schemeClr val="bg1"/>
                </a:solidFill>
              </a:rPr>
              <a:t>Дракон Сергей Михайлович урока</a:t>
            </a:r>
            <a:endParaRPr lang="ru-RU" dirty="0" smtClean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26222"/>
              </p:ext>
            </p:extLst>
          </p:nvPr>
        </p:nvGraphicFramePr>
        <p:xfrm>
          <a:off x="611188" y="1570038"/>
          <a:ext cx="7561212" cy="4235228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890303"/>
                <a:gridCol w="1890303"/>
                <a:gridCol w="1890303"/>
                <a:gridCol w="1890303"/>
              </a:tblGrid>
              <a:tr h="1319408"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</a:rPr>
                        <a:t>царевичи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effectLst/>
                        </a:rPr>
                        <a:t>королевичи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effectLst/>
                        </a:rPr>
                        <a:t>рыцари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289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>
                          <a:effectLst/>
                        </a:rPr>
                        <a:t>1 век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</a:rPr>
                        <a:t>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</a:rPr>
                        <a:t>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effectLst/>
                        </a:rPr>
                        <a:t>5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289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>
                          <a:effectLst/>
                        </a:rPr>
                        <a:t>2 век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effectLst/>
                        </a:rPr>
                        <a:t>3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</a:rPr>
                        <a:t>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</a:rPr>
                        <a:t>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289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>
                          <a:effectLst/>
                        </a:rPr>
                        <a:t>3 век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effectLst/>
                        </a:rPr>
                        <a:t>7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effectLst/>
                        </a:rPr>
                        <a:t>5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</a:rPr>
                        <a:t>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289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effectLst/>
                        </a:rPr>
                        <a:t>4 век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effectLst/>
                        </a:rPr>
                        <a:t>3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effectLst/>
                        </a:rPr>
                        <a:t>6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</a:rPr>
                        <a:t>10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Управляющая кнопка: далее 8">
            <a:hlinkClick r:id="rId2" action="ppaction://hlinksldjump" highlightClick="1"/>
          </p:cNvPr>
          <p:cNvSpPr/>
          <p:nvPr/>
        </p:nvSpPr>
        <p:spPr>
          <a:xfrm>
            <a:off x="250825" y="6308725"/>
            <a:ext cx="936625" cy="54927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4363672"/>
              </p:ext>
            </p:extLst>
          </p:nvPr>
        </p:nvGraphicFramePr>
        <p:xfrm>
          <a:off x="-6968" y="1412776"/>
          <a:ext cx="4853903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7844458"/>
              </p:ext>
            </p:extLst>
          </p:nvPr>
        </p:nvGraphicFramePr>
        <p:xfrm>
          <a:off x="4572000" y="1340768"/>
          <a:ext cx="4572000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58892"/>
              </p:ext>
            </p:extLst>
          </p:nvPr>
        </p:nvGraphicFramePr>
        <p:xfrm>
          <a:off x="2195736" y="411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" name="Заголовок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b="1" dirty="0" smtClean="0">
                <a:solidFill>
                  <a:schemeClr val="bg1"/>
                </a:solidFill>
              </a:rPr>
              <a:t>Дракон Сергей Михайлович урока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1" name="Picture 8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956300"/>
            <a:ext cx="963612" cy="57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b="1" dirty="0" smtClean="0">
                <a:solidFill>
                  <a:schemeClr val="bg1"/>
                </a:solidFill>
              </a:rPr>
              <a:t>Дракон Сергей Михайлович</a:t>
            </a:r>
            <a:endParaRPr lang="ru-RU" dirty="0" smtClean="0"/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1709569"/>
              </p:ext>
            </p:extLst>
          </p:nvPr>
        </p:nvGraphicFramePr>
        <p:xfrm>
          <a:off x="1431925" y="1494160"/>
          <a:ext cx="7006257" cy="4462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далее 1">
            <a:hlinkClick r:id="rId2" action="ppaction://hlinksldjump" highlightClick="1"/>
          </p:cNvPr>
          <p:cNvSpPr/>
          <p:nvPr/>
        </p:nvSpPr>
        <p:spPr>
          <a:xfrm>
            <a:off x="250825" y="6308725"/>
            <a:ext cx="936625" cy="54927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b="1" dirty="0" smtClean="0">
                <a:solidFill>
                  <a:schemeClr val="bg1"/>
                </a:solidFill>
              </a:rPr>
              <a:t>Дракон Сергей Михайлович</a:t>
            </a:r>
            <a:endParaRPr lang="ru-RU" dirty="0" smtClean="0"/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9800182"/>
              </p:ext>
            </p:extLst>
          </p:nvPr>
        </p:nvGraphicFramePr>
        <p:xfrm>
          <a:off x="755576" y="1570038"/>
          <a:ext cx="7272808" cy="43792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2589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592</TotalTime>
  <Words>716</Words>
  <Application>Microsoft Office PowerPoint</Application>
  <PresentationFormat>Экран (4:3)</PresentationFormat>
  <Paragraphs>198</Paragraphs>
  <Slides>24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  <vt:variant>
        <vt:lpstr>Произвольные показы</vt:lpstr>
      </vt:variant>
      <vt:variant>
        <vt:i4>1</vt:i4>
      </vt:variant>
    </vt:vector>
  </HeadingPairs>
  <TitlesOfParts>
    <vt:vector size="2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Произвольный показ 1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Виктор</cp:lastModifiedBy>
  <cp:revision>66</cp:revision>
  <dcterms:created xsi:type="dcterms:W3CDTF">2011-05-08T14:21:01Z</dcterms:created>
  <dcterms:modified xsi:type="dcterms:W3CDTF">2013-01-17T14:19:53Z</dcterms:modified>
</cp:coreProperties>
</file>