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2" r:id="rId11"/>
    <p:sldId id="263" r:id="rId12"/>
    <p:sldId id="269" r:id="rId13"/>
    <p:sldId id="270" r:id="rId14"/>
    <p:sldId id="271" r:id="rId15"/>
    <p:sldId id="272" r:id="rId16"/>
    <p:sldId id="273" r:id="rId17"/>
    <p:sldId id="274" r:id="rId18"/>
    <p:sldId id="264" r:id="rId19"/>
    <p:sldId id="275" r:id="rId20"/>
    <p:sldId id="276" r:id="rId21"/>
    <p:sldId id="26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84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0A2F3-41A4-4BE0-8D39-1A1CA391C2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9B172-D134-4C9E-BA9F-3C581AC163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B52D4-B6BE-42BF-A3B6-8C67516F8C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43009-BB06-46DC-8BA6-F5AFC9C19C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A8840-CB1D-4870-BC87-824AEE998A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A2F80-480E-4A95-9648-199E0646E8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713C-99DE-410C-BA21-DB445DBE27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ACDFC-9797-4D89-B34D-C99FA133E6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7FAC7-BC13-4951-95C6-106FC1F823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20FAC-FBAB-497D-B0DA-B8DA16F800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7E3EF-DF0D-42D7-B6C7-8D20F9F691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8D4DC7-FE72-4BEE-AFA0-51B4DBF903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260648"/>
            <a:ext cx="67691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ШКОЛА МОЕЙ МЕЧТЫ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46337" y="1700808"/>
            <a:ext cx="6697663" cy="1392237"/>
          </a:xfrm>
        </p:spPr>
        <p:txBody>
          <a:bodyPr/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M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eine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 TRAUMSCHULE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732240" y="4149080"/>
            <a:ext cx="2411760" cy="341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Учитель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немецкого языка МБОУ «СОШ №6» г. </a:t>
            </a:r>
            <a:r>
              <a:rPr lang="ru-RU" sz="20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Новомоосковска</a:t>
            </a:r>
            <a:r>
              <a:rPr lang="ru-RU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Тульской области </a:t>
            </a:r>
            <a:r>
              <a:rPr lang="ru-RU" sz="20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Соловьянова</a:t>
            </a:r>
            <a:r>
              <a:rPr lang="ru-RU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Т. А.</a:t>
            </a:r>
            <a:endParaRPr kumimoji="0" lang="ru-RU" sz="20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Beantwortet</a:t>
            </a:r>
            <a:r>
              <a:rPr lang="en-US" b="1" dirty="0" smtClean="0">
                <a:solidFill>
                  <a:schemeClr val="accent2"/>
                </a:solidFill>
              </a:rPr>
              <a:t>…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600200"/>
            <a:ext cx="7138987" cy="4525963"/>
          </a:xfrm>
        </p:spPr>
        <p:txBody>
          <a:bodyPr/>
          <a:lstStyle/>
          <a:p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ie </a:t>
            </a:r>
            <a:r>
              <a:rPr lang="de-DE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 </a:t>
            </a:r>
            <a:r>
              <a:rPr lang="de-DE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dieses Klassenzimmer?</a:t>
            </a:r>
          </a:p>
          <a:p>
            <a:r>
              <a:rPr lang="de-DE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Wie viel Kinder können hier lernen</a:t>
            </a:r>
            <a:r>
              <a:rPr lang="de-DE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de-DE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 liegt das Unterrichtsmaterial?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Was </a:t>
            </a:r>
            <a:r>
              <a:rPr lang="de-DE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hängt </a:t>
            </a:r>
            <a:r>
              <a:rPr lang="de-DE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den </a:t>
            </a:r>
            <a:r>
              <a:rPr lang="de-DE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Wänden?</a:t>
            </a:r>
          </a:p>
          <a:p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de-DE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für ein Klassenzimmer ist das?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:\Tata\Мои документы\Публикации\1 сентября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8903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:\Tata\Мои документы\Публикации\1 сентября\0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:\Tata\Мои документы\Публикации\1 сентября\0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2" y="0"/>
            <a:ext cx="928848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:\Tata\Мои документы\Публикации\1 сентября\0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:\Tata\Мои документы\Публикации\1 сентября\0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516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:\Tata\Мои документы\Публикации\1 сентября\0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516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:\Tata\Мои документы\Публикации\1 сентября\0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28903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63689" y="443500"/>
          <a:ext cx="6984774" cy="6167177"/>
        </p:xfrm>
        <a:graphic>
          <a:graphicData uri="http://schemas.openxmlformats.org/drawingml/2006/table">
            <a:tbl>
              <a:tblPr/>
              <a:tblGrid>
                <a:gridCol w="2088232"/>
                <a:gridCol w="1367780"/>
                <a:gridCol w="1764381"/>
                <a:gridCol w="1764381"/>
              </a:tblGrid>
              <a:tr h="454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Der Lehrer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Sollen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Länger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Lernen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Die Pausen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Können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Größer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Sein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Die Stunden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Müssen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Besser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Schlafen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Das Schulgebäude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Wollen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Grüner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Erklären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Der Schulhof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Dürfen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Sauberer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Spielen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Meine Mitschüler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Mehr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Diskutieren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Die Hausaufgaben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Interessanter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Dauern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Die Atmosphäre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Leichter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Singen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Die Schuler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Lustiger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 die Schule kommen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Die Eltern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Nicht oft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60648"/>
            <a:ext cx="7596187" cy="5865515"/>
          </a:xfrm>
        </p:spPr>
        <p:txBody>
          <a:bodyPr/>
          <a:lstStyle/>
          <a:p>
            <a:pPr lvl="0"/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Lehrer müssen besser erklären.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Pausen sollen 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länger </a:t>
            </a:r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dauern.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Stunden dürfen interessanter sein.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 Schulgebäude soll 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größer </a:t>
            </a:r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sein.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 Schulhof  muss grüner sein.</a:t>
            </a:r>
            <a:endParaRPr lang="de-D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Meine Mitschüler können  besser lernen.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Hausaufgaben müssen leichter sein.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Atmosphäre kann lustiger sein.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Schüler </a:t>
            </a:r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wollen mehr spielen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Eltern dürfen nicht oft in die Schule kommen.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 стрелкой 29"/>
          <p:cNvCxnSpPr/>
          <p:nvPr/>
        </p:nvCxnSpPr>
        <p:spPr>
          <a:xfrm flipV="1">
            <a:off x="5076056" y="69269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267744" y="692696"/>
            <a:ext cx="0" cy="3600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E:\Tata\Мои документы\Публикации\1 сентября\0_29efb_ff807fe7_X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1960" y="2636912"/>
            <a:ext cx="2153816" cy="1615362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51920" y="2708920"/>
            <a:ext cx="2701727" cy="13922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5400" i="0" u="none" strike="noStrike" kern="0" normalizeH="0" baseline="0" noProof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lgerian" pitchFamily="82" charset="0"/>
                <a:ea typeface="+mn-ea"/>
                <a:cs typeface="+mn-cs"/>
              </a:rPr>
              <a:t>SCHULE</a:t>
            </a:r>
            <a:endParaRPr kumimoji="0" lang="ru-RU" sz="5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75656" y="260648"/>
            <a:ext cx="1656184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Wahlfächer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91680" y="908720"/>
            <a:ext cx="2160240" cy="5760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Lieblingsfächer</a:t>
            </a:r>
            <a:r>
              <a:rPr lang="de-DE" sz="2400" dirty="0" smtClean="0"/>
              <a:t>                    </a:t>
            </a:r>
            <a:endParaRPr lang="ru-RU" sz="2400" dirty="0" smtClean="0"/>
          </a:p>
          <a:p>
            <a:pPr marL="342900" lvl="0" indent="-342900">
              <a:spcBef>
                <a:spcPct val="20000"/>
              </a:spcBef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051720" y="1628800"/>
            <a:ext cx="1800200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Schulfächer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339752" y="1340768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555776" y="1988840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763688" y="242088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Stundenplan</a:t>
            </a:r>
            <a:r>
              <a:rPr lang="de-DE" sz="2400" dirty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788024" y="1628800"/>
            <a:ext cx="0" cy="7920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4427984" y="260648"/>
            <a:ext cx="1656184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Mitschüler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3563888" y="2636912"/>
            <a:ext cx="800472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211960" y="1124744"/>
            <a:ext cx="1368152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de-DE" sz="2400" dirty="0" smtClean="0"/>
              <a:t>Schüler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7164289" y="260648"/>
            <a:ext cx="1440160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Noten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7164288" y="764704"/>
            <a:ext cx="216024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6516216" y="1412776"/>
            <a:ext cx="1514103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Lehrer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6228184" y="1844824"/>
            <a:ext cx="432048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1691680" y="3717032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Klassenräume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>
            <a:endCxn id="48" idx="3"/>
          </p:cNvCxnSpPr>
          <p:nvPr/>
        </p:nvCxnSpPr>
        <p:spPr>
          <a:xfrm flipH="1">
            <a:off x="3635896" y="3933056"/>
            <a:ext cx="504056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1691680" y="4437112"/>
            <a:ext cx="2088232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Schulgebäude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2555776" y="4149080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3"/>
          <p:cNvSpPr txBox="1">
            <a:spLocks noChangeArrowheads="1"/>
          </p:cNvSpPr>
          <p:nvPr/>
        </p:nvSpPr>
        <p:spPr>
          <a:xfrm>
            <a:off x="3995937" y="4581128"/>
            <a:ext cx="1440160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Stunden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4644008" y="4293096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3"/>
          <p:cNvSpPr txBox="1">
            <a:spLocks noChangeArrowheads="1"/>
          </p:cNvSpPr>
          <p:nvPr/>
        </p:nvSpPr>
        <p:spPr>
          <a:xfrm>
            <a:off x="3851920" y="5229200"/>
            <a:ext cx="2701727" cy="5760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Atmosphäre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4644008" y="494116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3"/>
          <p:cNvSpPr txBox="1">
            <a:spLocks noChangeArrowheads="1"/>
          </p:cNvSpPr>
          <p:nvPr/>
        </p:nvSpPr>
        <p:spPr>
          <a:xfrm>
            <a:off x="6804248" y="3573016"/>
            <a:ext cx="1728192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Ferien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6372200" y="3861048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3"/>
          <p:cNvSpPr txBox="1">
            <a:spLocks noChangeArrowheads="1"/>
          </p:cNvSpPr>
          <p:nvPr/>
        </p:nvSpPr>
        <p:spPr>
          <a:xfrm>
            <a:off x="6948264" y="2852936"/>
            <a:ext cx="1874143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Pausen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6372200" y="3140968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3"/>
          <p:cNvSpPr txBox="1">
            <a:spLocks noChangeArrowheads="1"/>
          </p:cNvSpPr>
          <p:nvPr/>
        </p:nvSpPr>
        <p:spPr>
          <a:xfrm>
            <a:off x="6442273" y="4293096"/>
            <a:ext cx="2378199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Hausaufgabe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6156176" y="4293096"/>
            <a:ext cx="576064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3"/>
          <p:cNvSpPr txBox="1">
            <a:spLocks noChangeArrowheads="1"/>
          </p:cNvSpPr>
          <p:nvPr/>
        </p:nvSpPr>
        <p:spPr>
          <a:xfrm>
            <a:off x="1403648" y="5301208"/>
            <a:ext cx="1800200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Schulhof</a:t>
            </a:r>
            <a:r>
              <a:rPr lang="ru-RU" sz="2400" dirty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2195736" y="494116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3"/>
          <p:cNvSpPr txBox="1">
            <a:spLocks noChangeArrowheads="1"/>
          </p:cNvSpPr>
          <p:nvPr/>
        </p:nvSpPr>
        <p:spPr>
          <a:xfrm>
            <a:off x="5724128" y="4869160"/>
            <a:ext cx="2701727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Lernen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>
            <a:off x="5652120" y="4365104"/>
            <a:ext cx="36004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3"/>
          <p:cNvSpPr txBox="1">
            <a:spLocks noChangeArrowheads="1"/>
          </p:cNvSpPr>
          <p:nvPr/>
        </p:nvSpPr>
        <p:spPr>
          <a:xfrm>
            <a:off x="5796136" y="5517232"/>
            <a:ext cx="2701727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Kenntnisse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>
            <a:off x="6660232" y="5229200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4000"/>
                            </p:stCondLst>
                            <p:childTnLst>
                              <p:par>
                                <p:cTn id="2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5000"/>
                            </p:stCondLst>
                            <p:childTnLst>
                              <p:par>
                                <p:cTn id="2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1" grpId="0"/>
      <p:bldP spid="20" grpId="0"/>
      <p:bldP spid="24" grpId="0"/>
      <p:bldP spid="29" grpId="0"/>
      <p:bldP spid="41" grpId="0"/>
      <p:bldP spid="44" grpId="0"/>
      <p:bldP spid="48" grpId="0"/>
      <p:bldP spid="71" grpId="0"/>
      <p:bldP spid="76" grpId="0"/>
      <p:bldP spid="81" grpId="0"/>
      <p:bldP spid="84" grpId="0"/>
      <p:bldP spid="86" grpId="0"/>
      <p:bldP spid="90" grpId="0"/>
      <p:bldP spid="93" grpId="0"/>
      <p:bldP spid="95" grpId="0"/>
      <p:bldP spid="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Папа\Мои документы\24910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Папа\Мои документы\img_6061667_682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94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28184" y="1196752"/>
            <a:ext cx="1656184" cy="50405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Wahlfächer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84168" y="404664"/>
            <a:ext cx="1800200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Schulfächer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84168" y="0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Stundenplan</a:t>
            </a:r>
            <a:r>
              <a:rPr lang="de-DE" sz="2400" dirty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56176" y="764704"/>
            <a:ext cx="2160240" cy="5760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Lieblingsfächer</a:t>
            </a:r>
            <a:r>
              <a:rPr lang="de-DE" sz="2400" dirty="0" smtClean="0"/>
              <a:t>                    </a:t>
            </a:r>
            <a:endParaRPr lang="ru-RU" sz="2400" dirty="0" smtClean="0"/>
          </a:p>
          <a:p>
            <a:pPr marL="342900" lvl="0" indent="-342900">
              <a:spcBef>
                <a:spcPct val="20000"/>
              </a:spcBef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228184" y="1628800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Klassenräume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300192" y="1988840"/>
            <a:ext cx="2088232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Schulgebäude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300192" y="2276872"/>
            <a:ext cx="1800200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Schulhof</a:t>
            </a:r>
            <a:r>
              <a:rPr lang="ru-RU" sz="2400" dirty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372200" y="2636912"/>
            <a:ext cx="1368152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Schüler 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372200" y="2996952"/>
            <a:ext cx="1656184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Mitschüler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228184" y="3356992"/>
            <a:ext cx="1440160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Stunden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084168" y="3645024"/>
            <a:ext cx="2701727" cy="5760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Atmosphäre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300192" y="4005064"/>
            <a:ext cx="1514103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Lehrer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300192" y="4365104"/>
            <a:ext cx="1440160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Noten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6156176" y="4797152"/>
            <a:ext cx="2378199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Hausaufgabe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228184" y="5157192"/>
            <a:ext cx="1874143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Pausen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156176" y="5517232"/>
            <a:ext cx="1728192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Ferien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56176" y="5877272"/>
            <a:ext cx="2701727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Lernen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084168" y="6281937"/>
            <a:ext cx="2701727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Kenntnisse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2267744" y="0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трудный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979712" y="0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Schwerer 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2195736" y="332656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разные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1547664" y="332656"/>
            <a:ext cx="2376264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Verschiedene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2051720" y="62068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мои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1763688" y="1412776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Schöne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1907704" y="62068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Meine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1835696" y="1052736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будущие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1835696" y="98072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Zukünftige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1763688" y="1412776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красивые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1835696" y="170080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современное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835696" y="1772816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Moderne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1835696" y="206084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большой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1763688" y="206084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 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roßer</a:t>
            </a:r>
            <a:r>
              <a:rPr lang="de-DE" sz="2400" dirty="0" smtClean="0"/>
              <a:t> 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1835696" y="242088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прилежные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1979712" y="2492896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Fleißige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1835696" y="278092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отзывчивые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1835696" y="278092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Hilfsbereite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835696" y="3068960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многие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1907704" y="314096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Viele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1763688" y="350100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добрая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1835696" y="350100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Gute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1835696" y="386104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строгие 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1835696" y="3933056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Strenge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1835696" y="4221088"/>
            <a:ext cx="266429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глупые(тупые)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>
          <a:xfrm>
            <a:off x="2339752" y="5013176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1979712" y="4365104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Blöde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1763688" y="4653136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скучные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1835696" y="4725144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Langweilige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>
          <a:xfrm>
            <a:off x="2051720" y="5013176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короткие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>
          <a:xfrm>
            <a:off x="1907704" y="5013176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Kurze</a:t>
            </a:r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1835696" y="5445224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веселые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>
          <a:xfrm>
            <a:off x="1835696" y="530120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Lustige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1835696" y="566124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полезное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>
          <a:xfrm>
            <a:off x="1979712" y="5805264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Nützliches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763688" y="6021288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важные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>
          <a:xfrm>
            <a:off x="1907704" y="6281937"/>
            <a:ext cx="1944216" cy="5760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Wichtige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i="0" u="none" strike="noStrike" kern="0" normalizeH="0" baseline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G:\school\Буквы и цифры\Другие\slovar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68960"/>
            <a:ext cx="952500" cy="742950"/>
          </a:xfrm>
          <a:prstGeom prst="rect">
            <a:avLst/>
          </a:prstGeom>
          <a:noFill/>
        </p:spPr>
      </p:pic>
      <p:sp>
        <p:nvSpPr>
          <p:cNvPr id="65" name="Rectangle 3"/>
          <p:cNvSpPr txBox="1">
            <a:spLocks noChangeArrowheads="1"/>
          </p:cNvSpPr>
          <p:nvPr/>
        </p:nvSpPr>
        <p:spPr>
          <a:xfrm>
            <a:off x="3923928" y="2060848"/>
            <a:ext cx="1800200" cy="504055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de-DE" sz="6600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Wie </a:t>
            </a:r>
            <a:endParaRPr kumimoji="0" lang="ru-RU" sz="6600" i="0" u="none" strike="noStrike" kern="0" normalizeH="0" baseline="0" noProof="0" dirty="0" smtClean="0">
              <a:ln>
                <a:solidFill>
                  <a:srgbClr val="00B050"/>
                </a:solidFill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000"/>
                            </p:stCondLst>
                            <p:childTnLst>
                              <p:par>
                                <p:cTn id="1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0"/>
                            </p:stCondLst>
                            <p:childTnLst>
                              <p:par>
                                <p:cTn id="1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0"/>
                            </p:stCondLst>
                            <p:childTnLst>
                              <p:par>
                                <p:cTn id="2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0"/>
                            </p:stCondLst>
                            <p:childTnLst>
                              <p:par>
                                <p:cTn id="2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0"/>
                            </p:stCondLst>
                            <p:childTnLst>
                              <p:par>
                                <p:cTn id="2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000"/>
                            </p:stCondLst>
                            <p:childTnLst>
                              <p:par>
                                <p:cTn id="2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000"/>
                            </p:stCondLst>
                            <p:childTnLst>
                              <p:par>
                                <p:cTn id="2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500"/>
                            </p:stCondLst>
                            <p:childTnLst>
                              <p:par>
                                <p:cTn id="3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00"/>
                            </p:stCondLst>
                            <p:childTnLst>
                              <p:par>
                                <p:cTn id="3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500"/>
                            </p:stCondLst>
                            <p:childTnLst>
                              <p:par>
                                <p:cTn id="3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500"/>
                            </p:stCondLst>
                            <p:childTnLst>
                              <p:par>
                                <p:cTn id="3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500"/>
                            </p:stCondLst>
                            <p:childTnLst>
                              <p:par>
                                <p:cTn id="3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500"/>
                            </p:stCondLst>
                            <p:childTnLst>
                              <p:par>
                                <p:cTn id="4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500"/>
                            </p:stCondLst>
                            <p:childTnLst>
                              <p:par>
                                <p:cTn id="408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500"/>
                            </p:stCondLst>
                            <p:childTnLst>
                              <p:par>
                                <p:cTn id="4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500"/>
                            </p:stCondLst>
                            <p:childTnLst>
                              <p:par>
                                <p:cTn id="4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500"/>
                            </p:stCondLst>
                            <p:childTnLst>
                              <p:par>
                                <p:cTn id="4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1"/>
      <p:bldP spid="24" grpId="2"/>
      <p:bldP spid="25" grpId="1"/>
      <p:bldP spid="26" grpId="1"/>
      <p:bldP spid="26" grpId="2"/>
      <p:bldP spid="27" grpId="1"/>
      <p:bldP spid="28" grpId="1"/>
      <p:bldP spid="28" grpId="2"/>
      <p:bldP spid="30" grpId="0"/>
      <p:bldP spid="31" grpId="0"/>
      <p:bldP spid="32" grpId="0"/>
      <p:bldP spid="32" grpId="1"/>
      <p:bldP spid="33" grpId="0"/>
      <p:bldP spid="34" grpId="0"/>
      <p:bldP spid="34" grpId="1"/>
      <p:bldP spid="36" grpId="0"/>
      <p:bldP spid="36" grpId="1"/>
      <p:bldP spid="37" grpId="0"/>
      <p:bldP spid="38" grpId="0"/>
      <p:bldP spid="38" grpId="1"/>
      <p:bldP spid="39" grpId="0"/>
      <p:bldP spid="40" grpId="0"/>
      <p:bldP spid="40" grpId="1"/>
      <p:bldP spid="41" grpId="0"/>
      <p:bldP spid="42" grpId="0"/>
      <p:bldP spid="42" grpId="1"/>
      <p:bldP spid="43" grpId="0"/>
      <p:bldP spid="44" grpId="0"/>
      <p:bldP spid="44" grpId="1"/>
      <p:bldP spid="45" grpId="0"/>
      <p:bldP spid="46" grpId="0"/>
      <p:bldP spid="46" grpId="1"/>
      <p:bldP spid="47" grpId="0"/>
      <p:bldP spid="48" grpId="0"/>
      <p:bldP spid="48" grpId="1"/>
      <p:bldP spid="49" grpId="0"/>
      <p:bldP spid="50" grpId="0"/>
      <p:bldP spid="50" grpId="1"/>
      <p:bldP spid="52" grpId="0"/>
      <p:bldP spid="53" grpId="0"/>
      <p:bldP spid="53" grpId="1"/>
      <p:bldP spid="54" grpId="0"/>
      <p:bldP spid="55" grpId="0"/>
      <p:bldP spid="55" grpId="1"/>
      <p:bldP spid="56" grpId="0"/>
      <p:bldP spid="57" grpId="0"/>
      <p:bldP spid="57" grpId="1"/>
      <p:bldP spid="58" grpId="0"/>
      <p:bldP spid="59" grpId="0"/>
      <p:bldP spid="59" grpId="1"/>
      <p:bldP spid="60" grpId="0"/>
      <p:bldP spid="61" grpId="0"/>
      <p:bldP spid="61" grpId="1"/>
      <p:bldP spid="62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Стихотворение 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(</a:t>
            </a:r>
            <a:r>
              <a:rPr lang="ru-RU" i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синквейн</a:t>
            </a:r>
            <a:r>
              <a:rPr lang="ru-RU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55776" y="1628800"/>
            <a:ext cx="3168352" cy="936104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en-US" sz="4400" dirty="0" smtClean="0">
                <a:solidFill>
                  <a:srgbClr val="00B050"/>
                </a:solidFill>
              </a:rPr>
              <a:t>WAS ?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771800" y="2276872"/>
            <a:ext cx="3168352" cy="93610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Die Schule</a:t>
            </a:r>
            <a:r>
              <a:rPr lang="de-DE" sz="4400" dirty="0"/>
              <a:t>.</a:t>
            </a:r>
            <a:endParaRPr lang="ru-RU" sz="4400" dirty="0"/>
          </a:p>
          <a:p>
            <a:pPr lvl="0" algn="ctr"/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55776" y="2348880"/>
            <a:ext cx="3168352" cy="936104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4400" dirty="0" smtClean="0">
                <a:solidFill>
                  <a:srgbClr val="00B050"/>
                </a:solidFill>
              </a:rPr>
              <a:t>WIE?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63688" y="3068960"/>
            <a:ext cx="4968552" cy="93610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Schön 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und modern.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/>
          </a:p>
          <a:p>
            <a:pPr lvl="0" algn="ctr"/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7744" y="3212976"/>
            <a:ext cx="4680520" cy="936104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en-US" sz="4400" dirty="0">
                <a:solidFill>
                  <a:srgbClr val="00B050"/>
                </a:solidFill>
              </a:rPr>
              <a:t>WAS MACHEN?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55576" y="3861048"/>
            <a:ext cx="7740352" cy="93610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4400" dirty="0"/>
              <a:t> 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Lernen </a:t>
            </a:r>
            <a:r>
              <a:rPr lang="de-DE" sz="4400" dirty="0" err="1">
                <a:latin typeface="Times New Roman" pitchFamily="18" charset="0"/>
                <a:cs typeface="Times New Roman" pitchFamily="18" charset="0"/>
              </a:rPr>
              <a:t>lernen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 und mit leben.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7664" y="4077072"/>
            <a:ext cx="6768752" cy="93610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4400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Die  Frage zum Wort </a:t>
            </a:r>
            <a:endParaRPr lang="de-DE" sz="4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47664" y="4725144"/>
            <a:ext cx="6264696" cy="93610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4400" dirty="0"/>
              <a:t> 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Ist die Schule wichtig?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843808" y="4941168"/>
            <a:ext cx="3168352" cy="936104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4400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Antwort</a:t>
            </a:r>
            <a:endParaRPr kumimoji="0" lang="ru-RU" sz="4400" b="1" i="0" u="none" strike="noStrike" kern="0" cap="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907704" y="5517232"/>
            <a:ext cx="5688632" cy="93610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4400" dirty="0"/>
              <a:t> 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Natürlich, meine ich.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509 " pathEditMode="relative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509 " pathEditMode="relative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509 " pathEditMode="relative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509 " pathEditMode="relative" ptsTypes="AA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509 " pathEditMode="relative" ptsTypes="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Стихотворение 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(</a:t>
            </a:r>
            <a:r>
              <a:rPr lang="ru-RU" i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синквейн</a:t>
            </a:r>
            <a:r>
              <a:rPr lang="ru-RU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47664" y="1628800"/>
            <a:ext cx="5544616" cy="936104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en-US" sz="4400" dirty="0" smtClean="0">
                <a:solidFill>
                  <a:srgbClr val="00B050"/>
                </a:solidFill>
              </a:rPr>
              <a:t>WAS ? </a:t>
            </a:r>
            <a:r>
              <a:rPr lang="en-US" sz="4400" dirty="0" err="1" smtClean="0">
                <a:solidFill>
                  <a:srgbClr val="00B050"/>
                </a:solidFill>
              </a:rPr>
              <a:t>oder</a:t>
            </a:r>
            <a:r>
              <a:rPr lang="en-US" sz="4400" dirty="0" smtClean="0">
                <a:solidFill>
                  <a:srgbClr val="00B050"/>
                </a:solidFill>
              </a:rPr>
              <a:t> WER?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55776" y="2348880"/>
            <a:ext cx="3168352" cy="936104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4400" dirty="0" smtClean="0">
                <a:solidFill>
                  <a:srgbClr val="00B050"/>
                </a:solidFill>
              </a:rPr>
              <a:t>WIE?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195736" y="3068960"/>
            <a:ext cx="4680520" cy="936104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en-US" sz="4400" dirty="0">
                <a:solidFill>
                  <a:srgbClr val="00B050"/>
                </a:solidFill>
              </a:rPr>
              <a:t>WAS MACHEN?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03648" y="4077072"/>
            <a:ext cx="6624736" cy="93610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4400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Die  Frage zum Wort </a:t>
            </a:r>
          </a:p>
          <a:p>
            <a:pPr lvl="0" algn="ctr"/>
            <a:endParaRPr kumimoji="0" lang="ru-RU" sz="4400" b="1" i="0" u="none" strike="noStrike" kern="0" cap="sm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843808" y="4941168"/>
            <a:ext cx="3168352" cy="936104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4400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Antwort</a:t>
            </a:r>
            <a:endParaRPr kumimoji="0" lang="ru-RU" sz="4400" b="1" i="0" u="none" strike="noStrike" kern="0" cap="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7" grpId="0"/>
      <p:bldP spid="9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356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de-DE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de-DE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über </a:t>
            </a:r>
            <a:r>
              <a:rPr lang="de-DE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Schule 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31640" y="908720"/>
            <a:ext cx="4392488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1.Wo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liegt die Schule?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796136" y="908720"/>
            <a:ext cx="2664296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Die Lage</a:t>
            </a:r>
            <a:r>
              <a:rPr lang="de-DE" sz="2800" dirty="0" smtClean="0"/>
              <a:t>.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75656" y="1268760"/>
            <a:ext cx="4680520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Wie groß ist die Schule?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868144" y="1340768"/>
            <a:ext cx="2664296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Die Größe.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87624" y="1844824"/>
            <a:ext cx="5976664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Wie viel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Schüler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lernen hier?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047656" y="2060848"/>
            <a:ext cx="3096344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Schülerzahl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87624" y="2420888"/>
            <a:ext cx="5976664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Wie viel Lehrer arbeiten hier?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084168" y="2636912"/>
            <a:ext cx="3312368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Lehrerzahl</a:t>
            </a:r>
            <a:r>
              <a:rPr lang="de-DE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de-DE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0" cap="all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59632" y="2996952"/>
            <a:ext cx="5544616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Wie sind die Klassenräume?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975648" y="3284984"/>
            <a:ext cx="3168352" cy="64807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Einrichtung</a:t>
            </a:r>
            <a:r>
              <a:rPr lang="de-DE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0" cap="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87624" y="3717032"/>
            <a:ext cx="5616624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Hat die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Schüler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Computer?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975648" y="4149080"/>
            <a:ext cx="3168352" cy="64807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Computer.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0" cap="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15616" y="4653136"/>
            <a:ext cx="7740352" cy="648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     7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Welche Schulfächer unterrichtet man </a:t>
            </a:r>
            <a:endParaRPr lang="de-DE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            in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der Schule?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940152" y="5229200"/>
            <a:ext cx="2664296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Der Lehrplan</a:t>
            </a:r>
            <a:r>
              <a:rPr lang="de-DE" sz="2800" dirty="0" smtClean="0">
                <a:solidFill>
                  <a:srgbClr val="0070C0"/>
                </a:solidFill>
              </a:rPr>
              <a:t>.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331640" y="5805264"/>
            <a:ext cx="6624736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8. Was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ist das Besondere an der Schule?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6156176" y="6209928"/>
            <a:ext cx="2664296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Das  </a:t>
            </a:r>
            <a:r>
              <a:rPr lang="de-DE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Besondere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356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de-DE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de-DE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über </a:t>
            </a:r>
            <a:r>
              <a:rPr lang="de-DE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unsere Schule 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619672" y="980728"/>
            <a:ext cx="3168352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 Die Lage ______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619672" y="1484784"/>
            <a:ext cx="3528392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Die Größe________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19672" y="1916832"/>
            <a:ext cx="6192688" cy="648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Schülerzahl _____________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475656" y="2492896"/>
            <a:ext cx="5472608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Die Lehrerzahl</a:t>
            </a:r>
            <a:r>
              <a:rPr lang="de-DE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____________ </a:t>
            </a:r>
            <a:endParaRPr kumimoji="0" lang="ru-RU" sz="3200" b="1" i="0" u="none" strike="noStrike" kern="0" cap="all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619672" y="3068960"/>
            <a:ext cx="5688632" cy="648072"/>
          </a:xfrm>
          <a:prstGeom prst="rect">
            <a:avLst/>
          </a:prstGeom>
        </p:spPr>
        <p:txBody>
          <a:bodyPr/>
          <a:lstStyle/>
          <a:p>
            <a:r>
              <a:rPr lang="de-DE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Die Einrichtung</a:t>
            </a:r>
            <a:r>
              <a:rPr lang="de-DE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____________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0" cap="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403648" y="3717032"/>
            <a:ext cx="5616624" cy="64807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Die Computer  _____________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0" cap="all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331640" y="4293096"/>
            <a:ext cx="5112568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Der Lehrplan</a:t>
            </a:r>
            <a:r>
              <a:rPr lang="de-DE" sz="2800" dirty="0" smtClean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de-DE" sz="2800" dirty="0">
                <a:ln w="9525">
                  <a:solidFill>
                    <a:schemeClr val="tx1"/>
                  </a:solidFill>
                </a:ln>
                <a:solidFill>
                  <a:schemeClr val="accent3">
                    <a:lumMod val="65000"/>
                  </a:schemeClr>
                </a:solidFill>
              </a:rPr>
              <a:t> </a:t>
            </a:r>
            <a:r>
              <a:rPr lang="de-DE" sz="2800" dirty="0" smtClean="0">
                <a:ln w="952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65000"/>
                  </a:schemeClr>
                </a:solidFill>
              </a:rPr>
              <a:t>__________</a:t>
            </a:r>
            <a:r>
              <a:rPr lang="de-DE" sz="2800" dirty="0" smtClean="0">
                <a:ln w="9525">
                  <a:solidFill>
                    <a:schemeClr val="tx1"/>
                  </a:solidFill>
                </a:ln>
                <a:solidFill>
                  <a:schemeClr val="accent3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kern="0" cap="all" spc="0" normalizeH="0" noProof="0" dirty="0" smtClean="0">
              <a:ln w="9525">
                <a:solidFill>
                  <a:schemeClr val="tx1"/>
                </a:solidFill>
              </a:ln>
              <a:solidFill>
                <a:schemeClr val="accent3">
                  <a:lumMod val="6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259632" y="5013176"/>
            <a:ext cx="5976664" cy="64807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 Das  Besondere ______________ </a:t>
            </a:r>
            <a:endParaRPr kumimoji="0" lang="ru-RU" sz="2800" b="1" i="0" u="none" strike="noStrike" kern="0" cap="all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 die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Schule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gehen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wir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2276872"/>
            <a:ext cx="7138987" cy="3556992"/>
          </a:xfrm>
        </p:spPr>
        <p:txBody>
          <a:bodyPr/>
          <a:lstStyle/>
          <a:p>
            <a:pPr>
              <a:buNone/>
            </a:pPr>
            <a:r>
              <a:rPr lang="de-DE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de-DE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die Schule gehen wir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die Schule kommen </a:t>
            </a:r>
            <a:r>
              <a:rPr lang="de-DE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wir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de-DE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Schule, in die </a:t>
            </a:r>
            <a:r>
              <a:rPr lang="de-DE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Schule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de-DE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de-DE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Schule </a:t>
            </a:r>
            <a:r>
              <a:rPr lang="de-DE" sz="4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ommen  </a:t>
            </a:r>
            <a:r>
              <a:rPr lang="de-DE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wir.</a:t>
            </a:r>
            <a:endParaRPr lang="ru-RU" sz="4400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 die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Schule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gehen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wir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340768"/>
            <a:ext cx="7344816" cy="5112568"/>
          </a:xfrm>
        </p:spPr>
        <p:txBody>
          <a:bodyPr/>
          <a:lstStyle/>
          <a:p>
            <a:pPr>
              <a:buNone/>
            </a:pPr>
            <a:r>
              <a:rPr lang="de-DE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die Schule </a:t>
            </a:r>
          </a:p>
          <a:p>
            <a:pPr>
              <a:buNone/>
            </a:pPr>
            <a:r>
              <a:rPr lang="de-DE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den Schulhof   gehen    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de-DE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de-DE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Klasse</a:t>
            </a:r>
            <a:r>
              <a:rPr lang="de-DE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kommen wir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de-DE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das Labor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92080" y="1484784"/>
            <a:ext cx="0" cy="475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452320" y="1556792"/>
            <a:ext cx="72008" cy="46805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heme/theme1.xml><?xml version="1.0" encoding="utf-8"?>
<a:theme xmlns:a="http://schemas.openxmlformats.org/drawingml/2006/main" name="Фантази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Фантазия</Template>
  <TotalTime>228</TotalTime>
  <Words>547</Words>
  <Application>Microsoft Office PowerPoint</Application>
  <PresentationFormat>Экран (4:3)</PresentationFormat>
  <Paragraphs>191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Arial</vt:lpstr>
      <vt:lpstr>Фантазия</vt:lpstr>
      <vt:lpstr>ШКОЛА МОЕЙ МЕЧТЫ</vt:lpstr>
      <vt:lpstr>Слайд 2</vt:lpstr>
      <vt:lpstr>Слайд 3</vt:lpstr>
      <vt:lpstr>Стихотворение  (синквейн)</vt:lpstr>
      <vt:lpstr>Стихотворение  (синквейн)</vt:lpstr>
      <vt:lpstr>Слайд 6</vt:lpstr>
      <vt:lpstr>Слайд 7</vt:lpstr>
      <vt:lpstr>In die Schule gehen wir</vt:lpstr>
      <vt:lpstr>In die Schule gehen wir</vt:lpstr>
      <vt:lpstr>Beantwortet…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МОЕЙ МЕЧТЫ</dc:title>
  <dc:creator>Таня</dc:creator>
  <cp:lastModifiedBy>Таня</cp:lastModifiedBy>
  <cp:revision>32</cp:revision>
  <dcterms:created xsi:type="dcterms:W3CDTF">2013-01-23T10:05:24Z</dcterms:created>
  <dcterms:modified xsi:type="dcterms:W3CDTF">2013-01-23T13:54:19Z</dcterms:modified>
</cp:coreProperties>
</file>