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87" autoAdjust="0"/>
  </p:normalViewPr>
  <p:slideViewPr>
    <p:cSldViewPr>
      <p:cViewPr varScale="1">
        <p:scale>
          <a:sx n="86" d="100"/>
          <a:sy n="86" d="100"/>
        </p:scale>
        <p:origin x="-516" y="-96"/>
      </p:cViewPr>
      <p:guideLst>
        <p:guide orient="horz" pos="2160"/>
        <p:guide pos="2880"/>
      </p:guideLst>
    </p:cSldViewPr>
  </p:slideViewPr>
  <p:outlineViewPr>
    <p:cViewPr>
      <p:scale>
        <a:sx n="33" d="100"/>
        <a:sy n="33" d="100"/>
      </p:scale>
      <p:origin x="264" y="35233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757864-2797-45CB-97B7-D4E00F802CEB}" type="datetimeFigureOut">
              <a:rPr lang="ru-RU" smtClean="0"/>
              <a:pPr/>
              <a:t>19.01.2013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176B79-7B01-46A9-9EB7-74DCCF9258C8}" type="slidenum">
              <a:rPr lang="ru-RU" smtClean="0"/>
              <a:pPr/>
              <a:t>‹#›</a:t>
            </a:fld>
            <a:endParaRPr lang="ru-RU"/>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7864-2797-45CB-97B7-D4E00F802CEB}" type="datetimeFigureOut">
              <a:rPr lang="ru-RU" smtClean="0"/>
              <a:pPr/>
              <a:t>19.01.2013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76B79-7B01-46A9-9EB7-74DCCF9258C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ont2007.info/War/Fotowar/Big/0128.jpg" TargetMode="Externa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lifeglobe.net/media/entry/395/4057420002000_3.jpg" TargetMode="External"/><Relationship Id="rId2" Type="http://schemas.openxmlformats.org/officeDocument/2006/relationships/image" Target="../media/image10.jpeg"/><Relationship Id="rId1" Type="http://schemas.openxmlformats.org/officeDocument/2006/relationships/slideLayout" Target="../slideLayouts/slideLayout8.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ЭТО НУЖНО ЖИВЫМ</a:t>
            </a:r>
            <a:endParaRPr lang="ru-RU" dirty="0"/>
          </a:p>
        </p:txBody>
      </p:sp>
      <p:sp>
        <p:nvSpPr>
          <p:cNvPr id="3" name="Подзаголовок 2"/>
          <p:cNvSpPr>
            <a:spLocks noGrp="1"/>
          </p:cNvSpPr>
          <p:nvPr>
            <p:ph type="subTitle" idx="1"/>
          </p:nvPr>
        </p:nvSpPr>
        <p:spPr/>
        <p:txBody>
          <a:bodyPr>
            <a:normAutofit fontScale="70000" lnSpcReduction="20000"/>
          </a:bodyPr>
          <a:lstStyle/>
          <a:p>
            <a:r>
              <a:rPr lang="ru-RU" sz="2400" dirty="0" smtClean="0"/>
              <a:t>Заочная экскурсия </a:t>
            </a:r>
          </a:p>
          <a:p>
            <a:r>
              <a:rPr lang="ru-RU" sz="2400" dirty="0" smtClean="0"/>
              <a:t>по мемориальному комплексу</a:t>
            </a:r>
          </a:p>
          <a:p>
            <a:r>
              <a:rPr lang="ru-RU" sz="2400" dirty="0" smtClean="0"/>
              <a:t>« </a:t>
            </a:r>
            <a:r>
              <a:rPr lang="ru-RU" sz="2400" dirty="0" smtClean="0"/>
              <a:t>Мамаев </a:t>
            </a:r>
            <a:r>
              <a:rPr lang="ru-RU" sz="2400" dirty="0" smtClean="0"/>
              <a:t>курган»</a:t>
            </a:r>
            <a:endParaRPr lang="ru-RU" sz="2400" dirty="0" smtClean="0"/>
          </a:p>
          <a:p>
            <a:r>
              <a:rPr lang="ru-RU" sz="2400" dirty="0" smtClean="0"/>
              <a:t>в 11А классе</a:t>
            </a:r>
          </a:p>
          <a:p>
            <a:r>
              <a:rPr lang="ru-RU" sz="2400" dirty="0" smtClean="0"/>
              <a:t>МБОУ лицей № 4</a:t>
            </a:r>
          </a:p>
          <a:p>
            <a:r>
              <a:rPr lang="ru-RU" sz="2400" dirty="0" smtClean="0"/>
              <a:t>г. Коломны</a:t>
            </a:r>
          </a:p>
        </p:txBody>
      </p:sp>
      <p:pic>
        <p:nvPicPr>
          <p:cNvPr id="4" name="Picture 11" descr="v_ogon"/>
          <p:cNvPicPr>
            <a:picLocks noChangeAspect="1" noChangeArrowheads="1" noCrop="1"/>
          </p:cNvPicPr>
          <p:nvPr/>
        </p:nvPicPr>
        <p:blipFill>
          <a:blip r:embed="rId2" cstate="print"/>
          <a:srcRect/>
          <a:stretch>
            <a:fillRect/>
          </a:stretch>
        </p:blipFill>
        <p:spPr bwMode="auto">
          <a:xfrm>
            <a:off x="467544" y="260648"/>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«Выстояв</a:t>
            </a:r>
            <a:br>
              <a:rPr lang="ru-RU" sz="3200" dirty="0" smtClean="0"/>
            </a:br>
            <a:r>
              <a:rPr lang="ru-RU" sz="3200" dirty="0" smtClean="0"/>
              <a:t> мы победим»</a:t>
            </a:r>
          </a:p>
        </p:txBody>
      </p:sp>
      <p:pic>
        <p:nvPicPr>
          <p:cNvPr id="5" name="Содержимое 4" descr="мамаев4.jpg"/>
          <p:cNvPicPr>
            <a:picLocks noGrp="1" noChangeAspect="1"/>
          </p:cNvPicPr>
          <p:nvPr>
            <p:ph idx="1"/>
          </p:nvPr>
        </p:nvPicPr>
        <p:blipFill>
          <a:blip r:embed="rId2" cstate="print"/>
          <a:stretch>
            <a:fillRect/>
          </a:stretch>
        </p:blipFill>
        <p:spPr>
          <a:xfrm>
            <a:off x="4283968" y="1484784"/>
            <a:ext cx="3384376" cy="3888432"/>
          </a:xfrm>
        </p:spPr>
      </p:pic>
      <p:sp>
        <p:nvSpPr>
          <p:cNvPr id="4" name="Текст 3"/>
          <p:cNvSpPr>
            <a:spLocks noGrp="1"/>
          </p:cNvSpPr>
          <p:nvPr>
            <p:ph type="body" sz="half" idx="2"/>
          </p:nvPr>
        </p:nvSpPr>
        <p:spPr/>
        <p:txBody>
          <a:bodyPr>
            <a:normAutofit/>
          </a:bodyPr>
          <a:lstStyle/>
          <a:p>
            <a:endParaRPr lang="ru-RU" sz="2000" dirty="0" smtClean="0"/>
          </a:p>
          <a:p>
            <a:r>
              <a:rPr lang="ru-RU" sz="2000" dirty="0" smtClean="0"/>
              <a:t>Два воина-защитника Сталинграда. Один из них тяжело ранен, но не выпускает из рук гранату. Боевой товарищ поддерживает его, не выпуская из рук автомат. Оба воина готовы защищать родную землю, даже ценой собственной жизни. </a:t>
            </a:r>
          </a:p>
        </p:txBody>
      </p:sp>
      <p:pic>
        <p:nvPicPr>
          <p:cNvPr id="6" name="Picture 11" descr="v_ogon"/>
          <p:cNvPicPr>
            <a:picLocks noChangeAspect="1" noChangeArrowheads="1" noCrop="1"/>
          </p:cNvPicPr>
          <p:nvPr/>
        </p:nvPicPr>
        <p:blipFill>
          <a:blip r:embed="rId3" cstate="print"/>
          <a:srcRect/>
          <a:stretch>
            <a:fillRect/>
          </a:stretch>
        </p:blipFill>
        <p:spPr bwMode="auto">
          <a:xfrm>
            <a:off x="6480175" y="4509120"/>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«Подвиг моряков »</a:t>
            </a:r>
          </a:p>
        </p:txBody>
      </p:sp>
      <p:pic>
        <p:nvPicPr>
          <p:cNvPr id="5" name="Содержимое 4" descr="подвиг моряков.jpg"/>
          <p:cNvPicPr>
            <a:picLocks noGrp="1" noChangeAspect="1"/>
          </p:cNvPicPr>
          <p:nvPr>
            <p:ph idx="1"/>
          </p:nvPr>
        </p:nvPicPr>
        <p:blipFill>
          <a:blip r:embed="rId2" cstate="print"/>
          <a:stretch>
            <a:fillRect/>
          </a:stretch>
        </p:blipFill>
        <p:spPr>
          <a:xfrm>
            <a:off x="5399404" y="1556792"/>
            <a:ext cx="3061027" cy="3960440"/>
          </a:xfrm>
        </p:spPr>
      </p:pic>
      <p:sp>
        <p:nvSpPr>
          <p:cNvPr id="4" name="Текст 3"/>
          <p:cNvSpPr>
            <a:spLocks noGrp="1"/>
          </p:cNvSpPr>
          <p:nvPr>
            <p:ph type="body" sz="half" idx="2"/>
          </p:nvPr>
        </p:nvSpPr>
        <p:spPr>
          <a:xfrm>
            <a:off x="457200" y="1435100"/>
            <a:ext cx="3466728" cy="4691063"/>
          </a:xfrm>
        </p:spPr>
        <p:txBody>
          <a:bodyPr>
            <a:noAutofit/>
          </a:bodyPr>
          <a:lstStyle/>
          <a:p>
            <a:r>
              <a:rPr lang="ru-RU" sz="1800" dirty="0" smtClean="0"/>
              <a:t>Скульптура изображает морского пехотинца, идущего со связкой гранат на танк противника, и рядом с ним раненый солдат. Так, 2 октября 1942 года матрос-пехотинец  Михаил </a:t>
            </a:r>
            <a:r>
              <a:rPr lang="ru-RU" sz="1800" dirty="0" err="1" smtClean="0"/>
              <a:t>Паникаха</a:t>
            </a:r>
            <a:r>
              <a:rPr lang="ru-RU" sz="1800" dirty="0" smtClean="0"/>
              <a:t>, объятый пламенем от бутылки с горючей жидкостью, бросился на фашистский танк и второй бутылкой поджёг его. Отличились морские пехотинцы и при защите Тракторного завода. С помощью защитников завода они отбросили врага от Тракторного и держали позиции до 2 сентября. </a:t>
            </a:r>
            <a:endParaRPr lang="ru-RU" sz="1800" dirty="0"/>
          </a:p>
        </p:txBody>
      </p:sp>
      <p:pic>
        <p:nvPicPr>
          <p:cNvPr id="6" name="Picture 11" descr="v_ogon"/>
          <p:cNvPicPr>
            <a:picLocks noChangeAspect="1" noChangeArrowheads="1" noCrop="1"/>
          </p:cNvPicPr>
          <p:nvPr/>
        </p:nvPicPr>
        <p:blipFill>
          <a:blip r:embed="rId3" cstate="print"/>
          <a:srcRect/>
          <a:stretch>
            <a:fillRect/>
          </a:stretch>
        </p:blipFill>
        <p:spPr bwMode="auto">
          <a:xfrm>
            <a:off x="6480175" y="4725988"/>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«Крах фашизма»</a:t>
            </a:r>
          </a:p>
        </p:txBody>
      </p:sp>
      <p:pic>
        <p:nvPicPr>
          <p:cNvPr id="5" name="Содержимое 4" descr="крах фашизму.jpg"/>
          <p:cNvPicPr>
            <a:picLocks noGrp="1" noChangeAspect="1"/>
          </p:cNvPicPr>
          <p:nvPr>
            <p:ph idx="1"/>
          </p:nvPr>
        </p:nvPicPr>
        <p:blipFill>
          <a:blip r:embed="rId2" cstate="print"/>
          <a:stretch>
            <a:fillRect/>
          </a:stretch>
        </p:blipFill>
        <p:spPr>
          <a:xfrm>
            <a:off x="3995936" y="1268760"/>
            <a:ext cx="3960440" cy="4536504"/>
          </a:xfrm>
        </p:spPr>
      </p:pic>
      <p:sp>
        <p:nvSpPr>
          <p:cNvPr id="4" name="Текст 3"/>
          <p:cNvSpPr>
            <a:spLocks noGrp="1"/>
          </p:cNvSpPr>
          <p:nvPr>
            <p:ph type="body" sz="half" idx="2"/>
          </p:nvPr>
        </p:nvSpPr>
        <p:spPr>
          <a:xfrm>
            <a:off x="457200" y="1435100"/>
            <a:ext cx="3322712" cy="4691063"/>
          </a:xfrm>
        </p:spPr>
        <p:txBody>
          <a:bodyPr>
            <a:noAutofit/>
          </a:bodyPr>
          <a:lstStyle/>
          <a:p>
            <a:r>
              <a:rPr lang="ru-RU" sz="1800" dirty="0" smtClean="0"/>
              <a:t>Два советских воина уничтожают фашистского змея и разламывают свастику, низвергая их в пучину волжских вод. Победа в Сталинградской битве — это подвиг всего русского народа. Плечом к плечу сражались люди разных поколений и вместе они одержали верх над фашизмом. Битва на Волге завершилась полным разгромом 330-тысячной вражеской группировки. В истории войн не было такого примера полного окружения и уничтожения огромной армии. </a:t>
            </a:r>
            <a:endParaRPr lang="ru-RU" sz="1800" dirty="0"/>
          </a:p>
        </p:txBody>
      </p:sp>
      <p:pic>
        <p:nvPicPr>
          <p:cNvPr id="6" name="Picture 11" descr="v_ogon"/>
          <p:cNvPicPr>
            <a:picLocks noChangeAspect="1" noChangeArrowheads="1" noCrop="1"/>
          </p:cNvPicPr>
          <p:nvPr/>
        </p:nvPicPr>
        <p:blipFill>
          <a:blip r:embed="rId3" cstate="print"/>
          <a:srcRect/>
          <a:stretch>
            <a:fillRect/>
          </a:stretch>
        </p:blipFill>
        <p:spPr bwMode="auto">
          <a:xfrm>
            <a:off x="6480175" y="4725988"/>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 Туннель»</a:t>
            </a:r>
            <a:br>
              <a:rPr lang="ru-RU" sz="3600" dirty="0" smtClean="0"/>
            </a:br>
            <a:endParaRPr lang="ru-RU" sz="3600" dirty="0"/>
          </a:p>
        </p:txBody>
      </p:sp>
      <p:pic>
        <p:nvPicPr>
          <p:cNvPr id="5" name="Содержимое 4" descr="туннель.jpg"/>
          <p:cNvPicPr>
            <a:picLocks noGrp="1" noChangeAspect="1"/>
          </p:cNvPicPr>
          <p:nvPr>
            <p:ph idx="1"/>
          </p:nvPr>
        </p:nvPicPr>
        <p:blipFill>
          <a:blip r:embed="rId2" cstate="print"/>
          <a:stretch>
            <a:fillRect/>
          </a:stretch>
        </p:blipFill>
        <p:spPr>
          <a:xfrm>
            <a:off x="3419872" y="476672"/>
            <a:ext cx="3024237" cy="2952328"/>
          </a:xfrm>
        </p:spPr>
      </p:pic>
      <p:sp>
        <p:nvSpPr>
          <p:cNvPr id="4" name="Текст 3"/>
          <p:cNvSpPr>
            <a:spLocks noGrp="1"/>
          </p:cNvSpPr>
          <p:nvPr>
            <p:ph type="body" sz="half" idx="2"/>
          </p:nvPr>
        </p:nvSpPr>
        <p:spPr/>
        <p:txBody>
          <a:bodyPr/>
          <a:lstStyle/>
          <a:p>
            <a:r>
              <a:rPr lang="ru-RU" sz="1600" dirty="0" smtClean="0"/>
              <a:t>  </a:t>
            </a:r>
            <a:r>
              <a:rPr lang="ru-RU" sz="1600" b="1" i="1" dirty="0">
                <a:effectLst>
                  <a:outerShdw blurRad="50800" dist="38100" algn="tr" rotWithShape="0">
                    <a:prstClr val="black">
                      <a:alpha val="40000"/>
                    </a:prstClr>
                  </a:outerShdw>
                </a:effectLst>
              </a:rPr>
              <a:t>Обещал с войны вернуться</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Сын родной своей мамане,</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Сорок лет почти прождала</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На сибирской стороне.</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Да недавно повстречала</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На Мамаевом кургане,</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Третья строчка, пятый столбик</a:t>
            </a:r>
            <a:br>
              <a:rPr lang="ru-RU" sz="1600" b="1" i="1" dirty="0">
                <a:effectLst>
                  <a:outerShdw blurRad="50800" dist="38100" algn="tr" rotWithShape="0">
                    <a:prstClr val="black">
                      <a:alpha val="40000"/>
                    </a:prstClr>
                  </a:outerShdw>
                </a:effectLst>
              </a:rPr>
            </a:br>
            <a:r>
              <a:rPr lang="ru-RU" sz="1600" b="1" i="1" dirty="0">
                <a:effectLst>
                  <a:outerShdw blurRad="50800" dist="38100" algn="tr" rotWithShape="0">
                    <a:prstClr val="black">
                      <a:alpha val="40000"/>
                    </a:prstClr>
                  </a:outerShdw>
                </a:effectLst>
              </a:rPr>
              <a:t>На кровавой той стене. </a:t>
            </a:r>
            <a:endParaRPr lang="ru-RU" sz="1600" b="1" i="1" dirty="0" smtClean="0"/>
          </a:p>
          <a:p>
            <a:r>
              <a:rPr lang="ru-RU" sz="1600" dirty="0">
                <a:effectLst>
                  <a:outerShdw blurRad="50800" dist="38100" algn="tr" rotWithShape="0">
                    <a:prstClr val="black">
                      <a:alpha val="40000"/>
                    </a:prstClr>
                  </a:outerShdw>
                </a:effectLst>
              </a:rPr>
              <a:t>Прямо в подпорной стене расположен вход в Зал воинской славы. Надпись над входом гласит: </a:t>
            </a:r>
            <a:endParaRPr lang="ru-RU" sz="1600" dirty="0" smtClean="0"/>
          </a:p>
          <a:p>
            <a:r>
              <a:rPr lang="ru-RU" sz="1600" b="1" dirty="0">
                <a:effectLst>
                  <a:outerShdw blurRad="50800" dist="38100" algn="tr" rotWithShape="0">
                    <a:prstClr val="black">
                      <a:alpha val="40000"/>
                    </a:prstClr>
                  </a:outerShdw>
                </a:effectLst>
              </a:rPr>
              <a:t>«Навсегда сохранит наш народ память о величайшем в истории войн сражении у стен Сталинграда.» </a:t>
            </a:r>
            <a:endParaRPr lang="ru-RU" sz="1600" dirty="0">
              <a:effectLst>
                <a:outerShdw blurRad="50800" dist="38100" algn="tr" rotWithShape="0">
                  <a:prstClr val="black">
                    <a:alpha val="40000"/>
                  </a:prstClr>
                </a:outerShdw>
              </a:effectLst>
            </a:endParaRPr>
          </a:p>
          <a:p>
            <a:r>
              <a:rPr lang="ru-RU" sz="1600" dirty="0">
                <a:effectLst>
                  <a:outerShdw blurRad="50800" dist="38100" algn="tr" rotWithShape="0">
                    <a:prstClr val="black">
                      <a:alpha val="40000"/>
                    </a:prstClr>
                  </a:outerShdw>
                </a:effectLst>
              </a:rPr>
              <a:t> </a:t>
            </a:r>
          </a:p>
          <a:p>
            <a:endParaRPr lang="ru-RU" dirty="0"/>
          </a:p>
        </p:txBody>
      </p:sp>
      <p:pic>
        <p:nvPicPr>
          <p:cNvPr id="6" name="Рисунок 5" descr="зал славы.jpg"/>
          <p:cNvPicPr>
            <a:picLocks noChangeAspect="1"/>
          </p:cNvPicPr>
          <p:nvPr/>
        </p:nvPicPr>
        <p:blipFill>
          <a:blip r:embed="rId3" cstate="print"/>
          <a:stretch>
            <a:fillRect/>
          </a:stretch>
        </p:blipFill>
        <p:spPr>
          <a:xfrm>
            <a:off x="4788024" y="3429000"/>
            <a:ext cx="3528392" cy="2592288"/>
          </a:xfrm>
          <a:prstGeom prst="rect">
            <a:avLst/>
          </a:prstGeom>
        </p:spPr>
      </p:pic>
      <p:sp>
        <p:nvSpPr>
          <p:cNvPr id="7" name="TextBox 6"/>
          <p:cNvSpPr txBox="1"/>
          <p:nvPr/>
        </p:nvSpPr>
        <p:spPr>
          <a:xfrm>
            <a:off x="4932040" y="5949280"/>
            <a:ext cx="3600400" cy="400110"/>
          </a:xfrm>
          <a:prstGeom prst="rect">
            <a:avLst/>
          </a:prstGeom>
          <a:noFill/>
        </p:spPr>
        <p:txBody>
          <a:bodyPr wrap="square" rtlCol="0">
            <a:spAutoFit/>
          </a:bodyPr>
          <a:lstStyle/>
          <a:p>
            <a:r>
              <a:rPr lang="ru-RU" sz="2000" b="1" dirty="0" smtClean="0"/>
              <a:t>Зал Воинской Славы</a:t>
            </a:r>
            <a:endParaRPr lang="ru-RU" sz="2000" b="1"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 ТОМ КУРГАНЕ ПОХОРОНЕНА ВОЙНА</a:t>
            </a:r>
            <a:endParaRPr lang="ru-RU" dirty="0"/>
          </a:p>
        </p:txBody>
      </p:sp>
      <p:sp>
        <p:nvSpPr>
          <p:cNvPr id="5" name="Текст 4"/>
          <p:cNvSpPr>
            <a:spLocks noGrp="1"/>
          </p:cNvSpPr>
          <p:nvPr>
            <p:ph type="body" sz="half" idx="2"/>
          </p:nvPr>
        </p:nvSpPr>
        <p:spPr/>
        <p:txBody>
          <a:bodyPr/>
          <a:lstStyle/>
          <a:p>
            <a:endParaRPr lang="ru-RU" dirty="0"/>
          </a:p>
        </p:txBody>
      </p:sp>
      <p:sp>
        <p:nvSpPr>
          <p:cNvPr id="3" name="Прямоугольник 2"/>
          <p:cNvSpPr/>
          <p:nvPr/>
        </p:nvSpPr>
        <p:spPr>
          <a:xfrm>
            <a:off x="539552" y="1412776"/>
            <a:ext cx="2952328" cy="4770537"/>
          </a:xfrm>
          <a:prstGeom prst="rect">
            <a:avLst/>
          </a:prstGeom>
        </p:spPr>
        <p:txBody>
          <a:bodyPr wrap="square">
            <a:spAutoFit/>
          </a:bodyPr>
          <a:lstStyle/>
          <a:p>
            <a:r>
              <a:rPr lang="ru-RU" sz="1600" dirty="0" smtClean="0"/>
              <a:t>В годы Великой Отечественной войны </a:t>
            </a:r>
            <a:r>
              <a:rPr lang="ru-RU" sz="1600" b="1" dirty="0" smtClean="0"/>
              <a:t>Мамаев курган</a:t>
            </a:r>
            <a:r>
              <a:rPr lang="ru-RU" sz="1600" dirty="0" smtClean="0"/>
              <a:t>, господствующий над центральной частью города, являлся важным звеном в общей системе обороны Сталинградского фронта, так как позволял тому, кто контролировал вершину Мамаева кургана, контролировать почти весь город, Заволжье, переправы через Волгу. «Высота 102» – обозначение Мамаева кургана на военно-топографических картах – с тех пор известно всему миру, как арена одних из самых ожесточённых боев второй мировой войны.</a:t>
            </a:r>
            <a:endParaRPr lang="ru-RU" sz="1600" dirty="0"/>
          </a:p>
        </p:txBody>
      </p:sp>
      <p:pic>
        <p:nvPicPr>
          <p:cNvPr id="6" name="Picture 42" descr="Краснофлотцы Волжской военной флотилии во время десантной операции в районе Сталинграда ">
            <a:hlinkClick r:id="rId2"/>
          </p:cNvPr>
          <p:cNvPicPr>
            <a:picLocks noGrp="1" noChangeAspect="1" noChangeArrowheads="1"/>
          </p:cNvPicPr>
          <p:nvPr>
            <p:ph idx="1"/>
          </p:nvPr>
        </p:nvPicPr>
        <p:blipFill>
          <a:blip r:embed="rId3" cstate="print"/>
          <a:srcRect/>
          <a:stretch>
            <a:fillRect/>
          </a:stretch>
        </p:blipFill>
        <p:spPr bwMode="auto">
          <a:xfrm>
            <a:off x="4572000" y="836712"/>
            <a:ext cx="3024336" cy="2016224"/>
          </a:xfrm>
          <a:prstGeom prst="rect">
            <a:avLst/>
          </a:prstGeom>
          <a:noFill/>
          <a:ln w="9525">
            <a:noFill/>
            <a:miter lim="800000"/>
            <a:headEnd/>
            <a:tailEnd/>
          </a:ln>
        </p:spPr>
      </p:pic>
      <p:pic>
        <p:nvPicPr>
          <p:cNvPr id="21506" name="Picture 2" descr="После битвы фото"/>
          <p:cNvPicPr>
            <a:picLocks noChangeAspect="1" noChangeArrowheads="1"/>
          </p:cNvPicPr>
          <p:nvPr/>
        </p:nvPicPr>
        <p:blipFill>
          <a:blip r:embed="rId4" cstate="print"/>
          <a:srcRect l="4200" t="11200" r="2884" b="10401"/>
          <a:stretch>
            <a:fillRect/>
          </a:stretch>
        </p:blipFill>
        <p:spPr bwMode="auto">
          <a:xfrm>
            <a:off x="3419872" y="3212976"/>
            <a:ext cx="5724128" cy="2232248"/>
          </a:xfrm>
          <a:prstGeom prst="rect">
            <a:avLst/>
          </a:prstGeom>
          <a:noFill/>
        </p:spPr>
      </p:pic>
      <p:sp>
        <p:nvSpPr>
          <p:cNvPr id="8" name="TextBox 7"/>
          <p:cNvSpPr txBox="1"/>
          <p:nvPr/>
        </p:nvSpPr>
        <p:spPr>
          <a:xfrm>
            <a:off x="4644008" y="5661248"/>
            <a:ext cx="3456384" cy="369332"/>
          </a:xfrm>
          <a:prstGeom prst="rect">
            <a:avLst/>
          </a:prstGeom>
          <a:noFill/>
        </p:spPr>
        <p:txBody>
          <a:bodyPr wrap="square" rtlCol="0">
            <a:spAutoFit/>
          </a:bodyPr>
          <a:lstStyle/>
          <a:p>
            <a:r>
              <a:rPr lang="ru-RU" dirty="0" smtClean="0"/>
              <a:t>Мамаев курган после боёв</a:t>
            </a:r>
            <a:endParaRPr lang="ru-RU"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sz="2800" dirty="0" smtClean="0"/>
              <a:t>Борьба </a:t>
            </a:r>
            <a:br>
              <a:rPr lang="ru-RU" sz="2800" dirty="0" smtClean="0"/>
            </a:br>
            <a:r>
              <a:rPr lang="ru-RU" sz="2800" dirty="0" smtClean="0"/>
              <a:t>за Мамаев курган</a:t>
            </a:r>
            <a:endParaRPr lang="ru-RU" sz="2800" dirty="0"/>
          </a:p>
        </p:txBody>
      </p:sp>
      <p:sp>
        <p:nvSpPr>
          <p:cNvPr id="9" name="Текст 8"/>
          <p:cNvSpPr>
            <a:spLocks noGrp="1"/>
          </p:cNvSpPr>
          <p:nvPr>
            <p:ph type="body" sz="half" idx="2"/>
          </p:nvPr>
        </p:nvSpPr>
        <p:spPr/>
        <p:txBody>
          <a:bodyPr>
            <a:noAutofit/>
          </a:bodyPr>
          <a:lstStyle/>
          <a:p>
            <a:r>
              <a:rPr lang="ru-RU" sz="1800" dirty="0" smtClean="0"/>
              <a:t>продолжалась 135 суток из 200 дней Сталинградской битвы. Склоны Мамаева Кургана были перепаханы бомбами, снарядами, минами. Мамаев курган и в снежную пору оставался чёрным: снег здесь быстро таял и перемешивался с землей от огня артиллерии, разрывов бомб. Плотность огня здесь была огромной: на каждый квадратный метр Мамаева кургана приходилось от 500 до 1250 пуль и осколков.</a:t>
            </a:r>
            <a:endParaRPr lang="ru-RU" sz="1800" dirty="0"/>
          </a:p>
        </p:txBody>
      </p:sp>
      <p:sp>
        <p:nvSpPr>
          <p:cNvPr id="3" name="Прямоугольник 2"/>
          <p:cNvSpPr/>
          <p:nvPr/>
        </p:nvSpPr>
        <p:spPr>
          <a:xfrm>
            <a:off x="5796136" y="1052736"/>
            <a:ext cx="2915816" cy="369332"/>
          </a:xfrm>
          <a:prstGeom prst="rect">
            <a:avLst/>
          </a:prstGeom>
        </p:spPr>
        <p:txBody>
          <a:bodyPr wrap="square">
            <a:spAutoFit/>
          </a:bodyPr>
          <a:lstStyle/>
          <a:p>
            <a:endParaRPr lang="ru-RU" dirty="0"/>
          </a:p>
        </p:txBody>
      </p:sp>
      <p:pic>
        <p:nvPicPr>
          <p:cNvPr id="1026" name="Picture 2" descr="D:\ШКОЛА\сталинград\для стенда о Сиалинграде\1038.jpeg"/>
          <p:cNvPicPr>
            <a:picLocks noChangeAspect="1" noChangeArrowheads="1"/>
          </p:cNvPicPr>
          <p:nvPr/>
        </p:nvPicPr>
        <p:blipFill>
          <a:blip r:embed="rId2" cstate="print"/>
          <a:srcRect/>
          <a:stretch>
            <a:fillRect/>
          </a:stretch>
        </p:blipFill>
        <p:spPr bwMode="auto">
          <a:xfrm>
            <a:off x="3563888" y="1628800"/>
            <a:ext cx="5408617" cy="3591322"/>
          </a:xfrm>
          <a:prstGeom prst="rect">
            <a:avLst/>
          </a:prstGeom>
          <a:noFill/>
        </p:spPr>
      </p:pic>
      <p:pic>
        <p:nvPicPr>
          <p:cNvPr id="10" name="Picture 11" descr="v_ogon"/>
          <p:cNvPicPr>
            <a:picLocks noGrp="1" noChangeAspect="1" noChangeArrowheads="1" noCrop="1"/>
          </p:cNvPicPr>
          <p:nvPr>
            <p:ph idx="1"/>
          </p:nvPr>
        </p:nvPicPr>
        <p:blipFill>
          <a:blip r:embed="rId3" cstate="print"/>
          <a:srcRect/>
          <a:stretch>
            <a:fillRect/>
          </a:stretch>
        </p:blipFill>
        <p:spPr bwMode="auto">
          <a:xfrm>
            <a:off x="7452320" y="5733256"/>
            <a:ext cx="952500" cy="762000"/>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РОДИНА - МАТЬ</a:t>
            </a:r>
            <a:endParaRPr lang="ru-RU" dirty="0"/>
          </a:p>
        </p:txBody>
      </p:sp>
      <p:pic>
        <p:nvPicPr>
          <p:cNvPr id="10" name="Содержимое 9" descr="родина-мать.jpg"/>
          <p:cNvPicPr>
            <a:picLocks noGrp="1" noChangeAspect="1"/>
          </p:cNvPicPr>
          <p:nvPr>
            <p:ph idx="1"/>
          </p:nvPr>
        </p:nvPicPr>
        <p:blipFill>
          <a:blip r:embed="rId2" cstate="print"/>
          <a:stretch>
            <a:fillRect/>
          </a:stretch>
        </p:blipFill>
        <p:spPr>
          <a:xfrm>
            <a:off x="3635896" y="1124744"/>
            <a:ext cx="4680520" cy="4536504"/>
          </a:xfrm>
        </p:spPr>
      </p:pic>
      <p:sp>
        <p:nvSpPr>
          <p:cNvPr id="5" name="Текст 4"/>
          <p:cNvSpPr>
            <a:spLocks noGrp="1"/>
          </p:cNvSpPr>
          <p:nvPr>
            <p:ph type="body" sz="half" idx="2"/>
          </p:nvPr>
        </p:nvSpPr>
        <p:spPr/>
        <p:txBody>
          <a:bodyPr>
            <a:normAutofit/>
          </a:bodyPr>
          <a:lstStyle/>
          <a:p>
            <a:r>
              <a:rPr lang="ru-RU" dirty="0" smtClean="0"/>
              <a:t>После окончания Битвы на Мамаевом кургане хоронили погибших со всего города, по приблизительным данным там похоронено около 34,5 тысяч человек (позднее на месте этой огромной братской могилы и был возведён главный монумент –Родина – мать, ставший памятником всем погибшим в Сталинградской битве). Именно тогда это место стало настоящим курганом – местом захоронения. В первую послевоенную весну Мамаев курган не зазеленел – на сгоревшей земле не выросла даже трава. Изрытый воронками, усыпанный осколками от мин, бомб, снарядов курган чернел, как обугленный. В искалеченном войной виде Мамаев курган простоял до 1959 года.</a:t>
            </a:r>
            <a:endParaRPr lang="ru-RU" dirty="0"/>
          </a:p>
        </p:txBody>
      </p:sp>
      <p:pic>
        <p:nvPicPr>
          <p:cNvPr id="7" name="Picture 11" descr="v_ogon"/>
          <p:cNvPicPr>
            <a:picLocks noChangeAspect="1" noChangeArrowheads="1" noCrop="1"/>
          </p:cNvPicPr>
          <p:nvPr/>
        </p:nvPicPr>
        <p:blipFill>
          <a:blip r:embed="rId3" cstate="print"/>
          <a:srcRect/>
          <a:stretch>
            <a:fillRect/>
          </a:stretch>
        </p:blipFill>
        <p:spPr bwMode="auto">
          <a:xfrm>
            <a:off x="6480175" y="4725988"/>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ЧТО – ТО ШЕПЧЕТ ПРО СЕБЯ СЕДАЯ МАТЬ</a:t>
            </a:r>
            <a:endParaRPr lang="ru-RU" dirty="0"/>
          </a:p>
        </p:txBody>
      </p:sp>
      <p:pic>
        <p:nvPicPr>
          <p:cNvPr id="8" name="Содержимое 7" descr="скорбь.jpg"/>
          <p:cNvPicPr>
            <a:picLocks noGrp="1" noChangeAspect="1"/>
          </p:cNvPicPr>
          <p:nvPr>
            <p:ph idx="1"/>
          </p:nvPr>
        </p:nvPicPr>
        <p:blipFill>
          <a:blip r:embed="rId2" cstate="print"/>
          <a:stretch>
            <a:fillRect/>
          </a:stretch>
        </p:blipFill>
        <p:spPr>
          <a:xfrm>
            <a:off x="4211960" y="1052736"/>
            <a:ext cx="3960439" cy="3888431"/>
          </a:xfrm>
        </p:spPr>
      </p:pic>
      <p:sp>
        <p:nvSpPr>
          <p:cNvPr id="7" name="Текст 6"/>
          <p:cNvSpPr>
            <a:spLocks noGrp="1"/>
          </p:cNvSpPr>
          <p:nvPr>
            <p:ph type="body" sz="half" idx="2"/>
          </p:nvPr>
        </p:nvSpPr>
        <p:spPr/>
        <p:txBody>
          <a:bodyPr>
            <a:normAutofit/>
          </a:bodyPr>
          <a:lstStyle/>
          <a:p>
            <a:r>
              <a:rPr lang="ru-RU" sz="2000" dirty="0" smtClean="0"/>
              <a:t>От площади Скорби начинается подъем на вершину кургана к основанию главного монумента — «Родина-мать зовет!». Вдоль серпантина, в холме, перезахоронены останки 34 505 воинов — защитников Сталинграда, а также 35 гранитных надгробий Героев Советского Союза, участников Сталинградской битвы.</a:t>
            </a:r>
            <a:endParaRPr lang="ru-RU" sz="2000" dirty="0"/>
          </a:p>
        </p:txBody>
      </p:sp>
      <p:pic>
        <p:nvPicPr>
          <p:cNvPr id="6" name="Picture 11" descr="v_ogon"/>
          <p:cNvPicPr>
            <a:picLocks noChangeAspect="1" noChangeArrowheads="1" noCrop="1"/>
          </p:cNvPicPr>
          <p:nvPr/>
        </p:nvPicPr>
        <p:blipFill>
          <a:blip r:embed="rId3" cstate="print"/>
          <a:srcRect/>
          <a:stretch>
            <a:fillRect/>
          </a:stretch>
        </p:blipFill>
        <p:spPr bwMode="auto">
          <a:xfrm>
            <a:off x="6228184" y="4509120"/>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
            </a:r>
            <a:br>
              <a:rPr lang="ru-RU" sz="2800" dirty="0" smtClean="0"/>
            </a:br>
            <a:r>
              <a:rPr lang="ru-RU" sz="2400" dirty="0" smtClean="0"/>
              <a:t>200 дней Сталинградской битвы</a:t>
            </a:r>
            <a:endParaRPr lang="ru-RU" sz="2400" dirty="0"/>
          </a:p>
        </p:txBody>
      </p:sp>
      <p:pic>
        <p:nvPicPr>
          <p:cNvPr id="5" name="Содержимое 5" descr="мамаев лестница.jpg"/>
          <p:cNvPicPr>
            <a:picLocks noGrp="1" noChangeAspect="1"/>
          </p:cNvPicPr>
          <p:nvPr>
            <p:ph idx="1"/>
          </p:nvPr>
        </p:nvPicPr>
        <p:blipFill>
          <a:blip r:embed="rId2" cstate="print"/>
          <a:stretch>
            <a:fillRect/>
          </a:stretch>
        </p:blipFill>
        <p:spPr>
          <a:xfrm>
            <a:off x="3851920" y="1052736"/>
            <a:ext cx="4464496" cy="4392488"/>
          </a:xfrm>
        </p:spPr>
      </p:pic>
      <p:sp>
        <p:nvSpPr>
          <p:cNvPr id="4" name="Текст 3"/>
          <p:cNvSpPr>
            <a:spLocks noGrp="1"/>
          </p:cNvSpPr>
          <p:nvPr>
            <p:ph type="body" sz="half" idx="2"/>
          </p:nvPr>
        </p:nvSpPr>
        <p:spPr/>
        <p:txBody>
          <a:bodyPr>
            <a:normAutofit/>
          </a:bodyPr>
          <a:lstStyle/>
          <a:p>
            <a:r>
              <a:rPr lang="ru-RU" sz="2000" dirty="0" smtClean="0"/>
              <a:t>От подножия кургана до его вершины насчитывается 200 — </a:t>
            </a:r>
          </a:p>
          <a:p>
            <a:r>
              <a:rPr lang="ru-RU" sz="2000" dirty="0" smtClean="0"/>
              <a:t>по числу дней Сталинградской битвы —гранитных ступеней высотой 15 см, шириной 35 см.</a:t>
            </a:r>
            <a:endParaRPr lang="ru-RU" sz="2000" dirty="0"/>
          </a:p>
        </p:txBody>
      </p:sp>
      <p:pic>
        <p:nvPicPr>
          <p:cNvPr id="6" name="Picture 11" descr="v_ogon"/>
          <p:cNvPicPr>
            <a:picLocks noChangeAspect="1" noChangeArrowheads="1" noCrop="1"/>
          </p:cNvPicPr>
          <p:nvPr/>
        </p:nvPicPr>
        <p:blipFill>
          <a:blip r:embed="rId3" cstate="print"/>
          <a:srcRect/>
          <a:stretch>
            <a:fillRect/>
          </a:stretch>
        </p:blipFill>
        <p:spPr bwMode="auto">
          <a:xfrm>
            <a:off x="467544" y="4293096"/>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Площадь </a:t>
            </a:r>
            <a:br>
              <a:rPr lang="ru-RU" dirty="0" smtClean="0"/>
            </a:br>
            <a:r>
              <a:rPr lang="ru-RU" dirty="0" smtClean="0"/>
              <a:t>«Стоявших насмерть»</a:t>
            </a:r>
          </a:p>
        </p:txBody>
      </p:sp>
      <p:sp>
        <p:nvSpPr>
          <p:cNvPr id="4" name="Содержимое 3"/>
          <p:cNvSpPr>
            <a:spLocks noGrp="1"/>
          </p:cNvSpPr>
          <p:nvPr>
            <p:ph idx="1"/>
          </p:nvPr>
        </p:nvSpPr>
        <p:spPr/>
        <p:txBody>
          <a:bodyPr>
            <a:normAutofit fontScale="70000" lnSpcReduction="20000"/>
          </a:bodyPr>
          <a:lstStyle/>
          <a:p>
            <a:endParaRPr lang="ru-RU" dirty="0" smtClean="0"/>
          </a:p>
          <a:p>
            <a:pPr>
              <a:buNone/>
            </a:pPr>
            <a:r>
              <a:rPr lang="ru-RU" dirty="0" smtClean="0"/>
              <a:t>     Воин-богатырь — порождение русской земли и великой Волги, от которых он черпает свою силу. Этот солдат, а вместе с ним и весь народ, уверен, что не даст врагу пройти. Своим телом он закрывает Родину-мать, которая расположена за его спиной. У основания монумента надписи: «Ни шагу назад!», «Стоять насмерть», «За Волгой для нас Земли нет», «Каждый дом — это крепость», «Не посрамим священной памяти». С такими словами шли в бой героические защитники Сталинграда, сражаясь за родную землю. «Стоять насмерть!» — эти слова стали внутренним убеждением каждого защитника Сталинграда</a:t>
            </a:r>
          </a:p>
          <a:p>
            <a:endParaRPr lang="ru-RU" dirty="0"/>
          </a:p>
        </p:txBody>
      </p:sp>
      <p:sp>
        <p:nvSpPr>
          <p:cNvPr id="5" name="Текст 4"/>
          <p:cNvSpPr>
            <a:spLocks noGrp="1"/>
          </p:cNvSpPr>
          <p:nvPr>
            <p:ph type="body" sz="half" idx="2"/>
          </p:nvPr>
        </p:nvSpPr>
        <p:spPr/>
        <p:txBody>
          <a:bodyPr/>
          <a:lstStyle/>
          <a:p>
            <a:endParaRPr lang="ru-RU" dirty="0" smtClean="0"/>
          </a:p>
          <a:p>
            <a:endParaRPr lang="ru-RU" dirty="0"/>
          </a:p>
        </p:txBody>
      </p:sp>
      <p:pic>
        <p:nvPicPr>
          <p:cNvPr id="2050" name="Picture 2" descr="MamaevK008"/>
          <p:cNvPicPr>
            <a:picLocks noChangeAspect="1" noChangeArrowheads="1"/>
          </p:cNvPicPr>
          <p:nvPr/>
        </p:nvPicPr>
        <p:blipFill>
          <a:blip r:embed="rId2" cstate="print"/>
          <a:srcRect t="14636"/>
          <a:stretch>
            <a:fillRect/>
          </a:stretch>
        </p:blipFill>
        <p:spPr bwMode="auto">
          <a:xfrm>
            <a:off x="395536" y="1484784"/>
            <a:ext cx="3384377" cy="4536504"/>
          </a:xfrm>
          <a:prstGeom prst="rect">
            <a:avLst/>
          </a:prstGeom>
          <a:noFill/>
          <a:ln w="9525">
            <a:noFill/>
            <a:miter lim="800000"/>
            <a:headEnd/>
            <a:tailEnd/>
          </a:ln>
        </p:spPr>
      </p:pic>
      <p:pic>
        <p:nvPicPr>
          <p:cNvPr id="7" name="Picture 11" descr="v_ogon"/>
          <p:cNvPicPr>
            <a:picLocks noChangeAspect="1" noChangeArrowheads="1" noCrop="1"/>
          </p:cNvPicPr>
          <p:nvPr/>
        </p:nvPicPr>
        <p:blipFill>
          <a:blip r:embed="rId3" cstate="print"/>
          <a:srcRect/>
          <a:stretch>
            <a:fillRect/>
          </a:stretch>
        </p:blipFill>
        <p:spPr bwMode="auto">
          <a:xfrm>
            <a:off x="6300192" y="4581128"/>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63688" y="404664"/>
            <a:ext cx="5486400" cy="566738"/>
          </a:xfrm>
        </p:spPr>
        <p:txBody>
          <a:bodyPr/>
          <a:lstStyle/>
          <a:p>
            <a:r>
              <a:rPr lang="ru-RU" dirty="0" smtClean="0"/>
              <a:t>Аллея пирамидальных тополей</a:t>
            </a:r>
          </a:p>
        </p:txBody>
      </p:sp>
      <p:pic>
        <p:nvPicPr>
          <p:cNvPr id="7" name="Рисунок 6" descr="аллея тополей.jpg"/>
          <p:cNvPicPr>
            <a:picLocks noGrp="1" noChangeAspect="1"/>
          </p:cNvPicPr>
          <p:nvPr>
            <p:ph type="pic" idx="1"/>
          </p:nvPr>
        </p:nvPicPr>
        <p:blipFill>
          <a:blip r:embed="rId2" cstate="print"/>
          <a:srcRect t="21857" b="21857"/>
          <a:stretch>
            <a:fillRect/>
          </a:stretch>
        </p:blipFill>
        <p:spPr/>
      </p:pic>
      <p:sp>
        <p:nvSpPr>
          <p:cNvPr id="4" name="Текст 3"/>
          <p:cNvSpPr>
            <a:spLocks noGrp="1"/>
          </p:cNvSpPr>
          <p:nvPr>
            <p:ph type="body" sz="half" idx="2"/>
          </p:nvPr>
        </p:nvSpPr>
        <p:spPr>
          <a:xfrm>
            <a:off x="1835696" y="4941168"/>
            <a:ext cx="5486400" cy="804862"/>
          </a:xfrm>
        </p:spPr>
        <p:txBody>
          <a:bodyPr>
            <a:noAutofit/>
          </a:bodyPr>
          <a:lstStyle/>
          <a:p>
            <a:r>
              <a:rPr lang="ru-RU" sz="1800" dirty="0" smtClean="0"/>
              <a:t>Деревья стоят словно солдаты, замершие в строю. Уже отсюда перед взором посетителей открывается пространство Мамаева кургана. </a:t>
            </a:r>
            <a:endParaRPr lang="ru-RU" sz="1800" dirty="0"/>
          </a:p>
        </p:txBody>
      </p:sp>
      <p:sp>
        <p:nvSpPr>
          <p:cNvPr id="8" name="Прямоугольник 7"/>
          <p:cNvSpPr/>
          <p:nvPr/>
        </p:nvSpPr>
        <p:spPr>
          <a:xfrm>
            <a:off x="1763688" y="476672"/>
            <a:ext cx="5544616" cy="523220"/>
          </a:xfrm>
          <a:prstGeom prst="rect">
            <a:avLst/>
          </a:prstGeom>
        </p:spPr>
        <p:txBody>
          <a:bodyPr wrap="square">
            <a:spAutoFit/>
          </a:bodyPr>
          <a:lstStyle/>
          <a:p>
            <a:r>
              <a:rPr lang="ru-RU" sz="2800" b="1" dirty="0" smtClean="0">
                <a:solidFill>
                  <a:srgbClr val="7030A0"/>
                </a:solidFill>
              </a:rPr>
              <a:t>Аллея пирамидальных тополей</a:t>
            </a:r>
          </a:p>
        </p:txBody>
      </p:sp>
      <p:pic>
        <p:nvPicPr>
          <p:cNvPr id="6" name="Picture 11" descr="v_ogon"/>
          <p:cNvPicPr>
            <a:picLocks noChangeAspect="1" noChangeArrowheads="1" noCrop="1"/>
          </p:cNvPicPr>
          <p:nvPr/>
        </p:nvPicPr>
        <p:blipFill>
          <a:blip r:embed="rId3" cstate="print"/>
          <a:srcRect/>
          <a:stretch>
            <a:fillRect/>
          </a:stretch>
        </p:blipFill>
        <p:spPr bwMode="auto">
          <a:xfrm>
            <a:off x="6300192" y="4437112"/>
            <a:ext cx="2663825" cy="2132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Площадь Героев</a:t>
            </a:r>
          </a:p>
        </p:txBody>
      </p:sp>
      <p:pic>
        <p:nvPicPr>
          <p:cNvPr id="5" name="Содержимое 4" descr="площадь героев.jpg"/>
          <p:cNvPicPr>
            <a:picLocks noGrp="1" noChangeAspect="1"/>
          </p:cNvPicPr>
          <p:nvPr>
            <p:ph idx="1"/>
          </p:nvPr>
        </p:nvPicPr>
        <p:blipFill>
          <a:blip r:embed="rId2" cstate="print"/>
          <a:stretch>
            <a:fillRect/>
          </a:stretch>
        </p:blipFill>
        <p:spPr>
          <a:xfrm>
            <a:off x="5148064" y="260648"/>
            <a:ext cx="3600400" cy="2592288"/>
          </a:xfrm>
        </p:spPr>
      </p:pic>
      <p:sp>
        <p:nvSpPr>
          <p:cNvPr id="4" name="Текст 3"/>
          <p:cNvSpPr>
            <a:spLocks noGrp="1"/>
          </p:cNvSpPr>
          <p:nvPr>
            <p:ph type="body" sz="half" idx="2"/>
          </p:nvPr>
        </p:nvSpPr>
        <p:spPr/>
        <p:txBody>
          <a:bodyPr>
            <a:noAutofit/>
          </a:bodyPr>
          <a:lstStyle/>
          <a:p>
            <a:r>
              <a:rPr lang="ru-RU" sz="1600" dirty="0" smtClean="0"/>
              <a:t>Лестница, минуя стены-руины, приводит на площадь Героев. В центре площади расположен прямоугольный водный бассейн. Вода символизирует неистребимость жизни, её торжество над силами разрушения и смерти. Слева от бассейна расположена Стена-Знамя, на ней высечены слова: «Железный ветер бил им в лицо, а они всё шли вперёд, и снова чувство суеверного страха охватывало противника: люди ли шли в атаку, смертны ли они?». На этой площади находятся и мемориальные плиты, на которых рассказывается о великом подвиге и начертаны имена героев. </a:t>
            </a:r>
            <a:endParaRPr lang="ru-RU" sz="1600" dirty="0"/>
          </a:p>
        </p:txBody>
      </p:sp>
      <p:pic>
        <p:nvPicPr>
          <p:cNvPr id="5122" name="Picture 2" descr="http://lifeglobe.net/media/entry/395/4057420002000_3.jpg">
            <a:hlinkClick r:id="rId3"/>
          </p:cNvPr>
          <p:cNvPicPr>
            <a:picLocks noChangeAspect="1" noChangeArrowheads="1"/>
          </p:cNvPicPr>
          <p:nvPr/>
        </p:nvPicPr>
        <p:blipFill>
          <a:blip r:embed="rId4" cstate="print"/>
          <a:srcRect/>
          <a:stretch>
            <a:fillRect/>
          </a:stretch>
        </p:blipFill>
        <p:spPr bwMode="auto">
          <a:xfrm>
            <a:off x="3635896" y="2780928"/>
            <a:ext cx="5184576" cy="3797002"/>
          </a:xfrm>
          <a:prstGeom prst="rect">
            <a:avLst/>
          </a:prstGeom>
          <a:noFill/>
        </p:spPr>
      </p:pic>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TotalTime>
  <Words>626</Words>
  <Application>Microsoft Office PowerPoint</Application>
  <PresentationFormat>Экран (4:3)</PresentationFormat>
  <Paragraphs>40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ЭТО НУЖНО ЖИВЫМ</vt:lpstr>
      <vt:lpstr>В ТОМ КУРГАНЕ ПОХОРОНЕНА ВОЙНА</vt:lpstr>
      <vt:lpstr>Борьба  за Мамаев курган</vt:lpstr>
      <vt:lpstr>РОДИНА - МАТЬ</vt:lpstr>
      <vt:lpstr>ЧТО – ТО ШЕПЧЕТ ПРО СЕБЯ СЕДАЯ МАТЬ</vt:lpstr>
      <vt:lpstr> 200 дней Сталинградской битвы</vt:lpstr>
      <vt:lpstr>Площадь  «Стоявших насмерть»</vt:lpstr>
      <vt:lpstr>Аллея пирамидальных тополей</vt:lpstr>
      <vt:lpstr>Площадь Героев</vt:lpstr>
      <vt:lpstr>«Выстояв  мы победим»</vt:lpstr>
      <vt:lpstr>«Подвиг моряков »</vt:lpstr>
      <vt:lpstr>«Крах фашизма»</vt:lpstr>
      <vt:lpstr>« Туннель»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СТАЛИНГРАД</dc:title>
  <dc:creator>Лиза</dc:creator>
  <cp:lastModifiedBy>Лиза</cp:lastModifiedBy>
  <cp:revision>43</cp:revision>
  <dcterms:created xsi:type="dcterms:W3CDTF">2011-12-09T04:06:33Z</dcterms:created>
  <dcterms:modified xsi:type="dcterms:W3CDTF">2013-01-19T12:49:04Z</dcterms:modified>
</cp:coreProperties>
</file>