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</p:sldMasterIdLst>
  <p:sldIdLst>
    <p:sldId id="256" r:id="rId4"/>
    <p:sldId id="271" r:id="rId5"/>
    <p:sldId id="270" r:id="rId6"/>
    <p:sldId id="272" r:id="rId7"/>
    <p:sldId id="258" r:id="rId8"/>
    <p:sldId id="269" r:id="rId9"/>
    <p:sldId id="268" r:id="rId10"/>
    <p:sldId id="259" r:id="rId11"/>
    <p:sldId id="260" r:id="rId12"/>
    <p:sldId id="262" r:id="rId13"/>
    <p:sldId id="261" r:id="rId14"/>
    <p:sldId id="264" r:id="rId15"/>
    <p:sldId id="257" r:id="rId16"/>
    <p:sldId id="275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85" autoAdjust="0"/>
    <p:restoredTop sz="94660"/>
  </p:normalViewPr>
  <p:slideViewPr>
    <p:cSldViewPr>
      <p:cViewPr varScale="1">
        <p:scale>
          <a:sx n="95" d="100"/>
          <a:sy n="95" d="100"/>
        </p:scale>
        <p:origin x="-3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66649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4432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92279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58963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66303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30453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4095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01196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79125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20937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0157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2492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268760"/>
            <a:ext cx="7128792" cy="2808311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16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Комбинированный урок закрепления знаний и формирования</a:t>
            </a:r>
            <a:br>
              <a:rPr lang="ru-RU" sz="16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</a:br>
            <a:r>
              <a:rPr lang="ru-RU" sz="16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умений и навыков по оказанию первой медицинской помощи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1600" b="1" i="1" dirty="0" smtClean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1600" b="1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1600" b="1" i="1" dirty="0" smtClean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1200" b="1" i="1" dirty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1200" b="1" i="1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1200" b="1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1200" b="1" i="1" dirty="0" smtClean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000" b="1" i="1" dirty="0">
                <a:solidFill>
                  <a:srgbClr val="00B050"/>
                </a:solidFill>
                <a:latin typeface="Times New Roman"/>
                <a:ea typeface="Times New Roman"/>
              </a:rPr>
              <a:t>На тему:</a:t>
            </a:r>
            <a:br>
              <a:rPr lang="ru-RU" sz="2000" b="1" i="1" dirty="0">
                <a:solidFill>
                  <a:srgbClr val="00B050"/>
                </a:solidFill>
                <a:latin typeface="Times New Roman"/>
                <a:ea typeface="Times New Roman"/>
              </a:rPr>
            </a:br>
            <a:r>
              <a:rPr lang="ru-RU" sz="2000" b="1" i="1" dirty="0" smtClean="0">
                <a:solidFill>
                  <a:srgbClr val="00B050"/>
                </a:solidFill>
                <a:latin typeface="Times New Roman"/>
                <a:ea typeface="Times New Roman"/>
              </a:rPr>
              <a:t>«Безопасность </a:t>
            </a:r>
            <a:r>
              <a:rPr lang="ru-RU" sz="2000" b="1" i="1" dirty="0">
                <a:solidFill>
                  <a:srgbClr val="00B050"/>
                </a:solidFill>
                <a:latin typeface="Times New Roman"/>
                <a:ea typeface="Times New Roman"/>
              </a:rPr>
              <a:t>удалого </a:t>
            </a:r>
            <a:r>
              <a:rPr lang="ru-RU" sz="2000" b="1" i="1" dirty="0" smtClean="0">
                <a:solidFill>
                  <a:srgbClr val="00B050"/>
                </a:solidFill>
                <a:latin typeface="Times New Roman"/>
                <a:ea typeface="Times New Roman"/>
              </a:rPr>
              <a:t>молодца и о том, как правильно оказать первую медицинскую помощь пострадавшему»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2000" b="1" i="1" dirty="0" smtClean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12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1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(по мотивам сказки Леонида Филатова</a:t>
            </a:r>
            <a:br>
              <a:rPr lang="ru-RU" sz="1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</a:br>
            <a:r>
              <a:rPr lang="ru-RU" sz="1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 «Про Федота – стрельца удалого молодца»)</a:t>
            </a:r>
            <a:r>
              <a:rPr lang="ru-RU" sz="1800" b="1" i="1" dirty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1800" b="1" i="1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endParaRPr lang="ru-RU" sz="1800" b="1" i="1" dirty="0">
              <a:solidFill>
                <a:srgbClr val="002060"/>
              </a:solidFill>
              <a:latin typeface="Times New Roman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4232380"/>
            <a:ext cx="4526097" cy="865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de-DE" dirty="0" err="1">
                <a:solidFill>
                  <a:srgbClr val="FFC000"/>
                </a:solidFill>
                <a:latin typeface="Arial" charset="0"/>
                <a:cs typeface="Arial Unicode MS" charset="0"/>
              </a:rPr>
              <a:t>Работа</a:t>
            </a:r>
            <a:r>
              <a:rPr lang="de-DE" dirty="0">
                <a:solidFill>
                  <a:srgbClr val="FFC000"/>
                </a:solidFill>
                <a:latin typeface="Arial" charset="0"/>
                <a:cs typeface="Arial Unicode MS" charset="0"/>
              </a:rPr>
              <a:t> </a:t>
            </a:r>
            <a:r>
              <a:rPr lang="de-DE" dirty="0" err="1">
                <a:solidFill>
                  <a:srgbClr val="FFC000"/>
                </a:solidFill>
                <a:latin typeface="Arial" charset="0"/>
                <a:cs typeface="Arial Unicode MS" charset="0"/>
              </a:rPr>
              <a:t>выполнена</a:t>
            </a:r>
            <a:r>
              <a:rPr lang="de-DE" dirty="0">
                <a:solidFill>
                  <a:srgbClr val="FFC000"/>
                </a:solidFill>
                <a:latin typeface="Arial" charset="0"/>
                <a:cs typeface="Arial Unicode MS" charset="0"/>
              </a:rPr>
              <a:t>        </a:t>
            </a:r>
          </a:p>
          <a:p>
            <a:pPr lvl="0" algn="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dirty="0">
                <a:solidFill>
                  <a:srgbClr val="FFC000"/>
                </a:solidFill>
                <a:latin typeface="Arial" charset="0"/>
                <a:cs typeface="Arial Unicode MS" charset="0"/>
              </a:rPr>
              <a:t>п</a:t>
            </a:r>
            <a:r>
              <a:rPr lang="de-DE" dirty="0" err="1" smtClean="0">
                <a:solidFill>
                  <a:srgbClr val="FFC000"/>
                </a:solidFill>
                <a:latin typeface="Arial" charset="0"/>
                <a:cs typeface="Arial Unicode MS" charset="0"/>
              </a:rPr>
              <a:t>реподавате</a:t>
            </a:r>
            <a:r>
              <a:rPr lang="ru-RU" dirty="0" err="1" smtClean="0">
                <a:solidFill>
                  <a:srgbClr val="FFC000"/>
                </a:solidFill>
                <a:latin typeface="Arial" charset="0"/>
                <a:cs typeface="Arial Unicode MS" charset="0"/>
              </a:rPr>
              <a:t>лем</a:t>
            </a:r>
            <a:r>
              <a:rPr lang="ru-RU" dirty="0" smtClean="0">
                <a:solidFill>
                  <a:srgbClr val="FFC000"/>
                </a:solidFill>
                <a:latin typeface="Arial" charset="0"/>
                <a:cs typeface="Arial Unicode MS" charset="0"/>
              </a:rPr>
              <a:t> ОБЖ</a:t>
            </a:r>
            <a:r>
              <a:rPr lang="de-DE" dirty="0" smtClean="0">
                <a:solidFill>
                  <a:srgbClr val="FFC000"/>
                </a:solidFill>
                <a:latin typeface="Arial" charset="0"/>
                <a:cs typeface="Arial Unicode MS" charset="0"/>
              </a:rPr>
              <a:t>:        </a:t>
            </a:r>
            <a:endParaRPr lang="de-DE" dirty="0">
              <a:solidFill>
                <a:srgbClr val="FFC000"/>
              </a:solidFill>
              <a:latin typeface="Arial" charset="0"/>
              <a:cs typeface="Arial Unicode MS" charset="0"/>
            </a:endParaRPr>
          </a:p>
          <a:p>
            <a:pPr lvl="0" algn="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de-DE" dirty="0" err="1" smtClean="0">
                <a:solidFill>
                  <a:srgbClr val="FFC000"/>
                </a:solidFill>
                <a:latin typeface="Arial" charset="0"/>
                <a:cs typeface="Arial Unicode MS" charset="0"/>
              </a:rPr>
              <a:t>Филипповой</a:t>
            </a:r>
            <a:r>
              <a:rPr lang="de-DE" dirty="0" smtClean="0">
                <a:solidFill>
                  <a:srgbClr val="FFC000"/>
                </a:solidFill>
                <a:latin typeface="Arial" charset="0"/>
                <a:cs typeface="Arial Unicode MS" charset="0"/>
              </a:rPr>
              <a:t> </a:t>
            </a:r>
            <a:r>
              <a:rPr lang="de-DE" dirty="0">
                <a:solidFill>
                  <a:srgbClr val="FFC000"/>
                </a:solidFill>
                <a:latin typeface="Arial" charset="0"/>
                <a:cs typeface="Arial Unicode MS" charset="0"/>
              </a:rPr>
              <a:t>С.Н</a:t>
            </a:r>
            <a:endParaRPr lang="ru-RU" sz="1600" i="1" dirty="0">
              <a:solidFill>
                <a:srgbClr val="FFC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07479" y="5188550"/>
            <a:ext cx="946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2013 г. 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3428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836712"/>
            <a:ext cx="7416824" cy="5328592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/>
              <a:t>Третье </a:t>
            </a:r>
            <a:r>
              <a:rPr lang="ru-RU" b="1" dirty="0"/>
              <a:t>практическое задание </a:t>
            </a:r>
          </a:p>
          <a:p>
            <a:pPr marL="0" indent="0" algn="ctr">
              <a:buNone/>
            </a:pPr>
            <a:r>
              <a:rPr lang="ru-RU" dirty="0" smtClean="0"/>
              <a:t>Два </a:t>
            </a:r>
            <a:r>
              <a:rPr lang="ru-RU" dirty="0"/>
              <a:t>друга попали в железнодорожную аварию, после крушения один из них смог выбраться из вагона и вытащить своего друга через разбитое окно, в результате он получил  глубокий порез в области нижней трети бедра. Из раны начала струиться кровь очень сильной прерывистой струей ярко-красного </a:t>
            </a:r>
            <a:r>
              <a:rPr lang="ru-RU" dirty="0" smtClean="0"/>
              <a:t>цвета</a:t>
            </a:r>
          </a:p>
          <a:p>
            <a:pPr marL="0" indent="0" algn="ctr">
              <a:buNone/>
            </a:pPr>
            <a:endParaRPr lang="ru-RU" dirty="0"/>
          </a:p>
          <a:p>
            <a:r>
              <a:rPr lang="ru-RU" dirty="0"/>
              <a:t>Подумайте и покажите на своем товарище правила оказания неотложной помощи в данной ситуации. Дайте объяснения в письменной форме, почему вы выбрали именно этот метод.</a:t>
            </a:r>
          </a:p>
          <a:p>
            <a:r>
              <a:rPr lang="ru-RU" dirty="0"/>
              <a:t>Время на обсуждение и письменный ответ – 5 минут, на оказание помощи 0,5 - 1 минута.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47172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980728"/>
            <a:ext cx="7416824" cy="5073427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0" lvl="0" indent="0" algn="ctr">
              <a:buClr>
                <a:srgbClr val="AA2B1E"/>
              </a:buClr>
              <a:buNone/>
            </a:pPr>
            <a:r>
              <a:rPr lang="ru-RU" sz="2200" b="1" dirty="0" smtClean="0">
                <a:solidFill>
                  <a:prstClr val="black"/>
                </a:solidFill>
              </a:rPr>
              <a:t>Четвертое  практическое </a:t>
            </a:r>
            <a:r>
              <a:rPr lang="ru-RU" sz="2200" b="1" dirty="0">
                <a:solidFill>
                  <a:prstClr val="black"/>
                </a:solidFill>
              </a:rPr>
              <a:t>задание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Во </a:t>
            </a:r>
            <a:r>
              <a:rPr lang="ru-RU" dirty="0"/>
              <a:t>время лыжной прогулки пожилой человек нечаянно поскользнулся и ударился о дерево правой ногой. Подняться сам он не может, так как испытывает сильную боль в области ½ </a:t>
            </a:r>
            <a:r>
              <a:rPr lang="ru-RU" dirty="0" smtClean="0"/>
              <a:t>голени</a:t>
            </a: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r>
              <a:rPr lang="ru-RU" dirty="0"/>
              <a:t>Подумайте и покажите на своем товарище правила оказания неотложной помощи в данной ситуации. Дайте объяснения в письменной форме, почему вы выбрали именно этот </a:t>
            </a:r>
            <a:r>
              <a:rPr lang="ru-RU" dirty="0" smtClean="0"/>
              <a:t>метод</a:t>
            </a:r>
            <a:endParaRPr lang="ru-RU" dirty="0"/>
          </a:p>
          <a:p>
            <a:r>
              <a:rPr lang="ru-RU" dirty="0" smtClean="0"/>
              <a:t>Время на </a:t>
            </a:r>
            <a:r>
              <a:rPr lang="ru-RU" dirty="0"/>
              <a:t>обсуждение и письменный ответ – 5 </a:t>
            </a:r>
            <a:r>
              <a:rPr lang="ru-RU" dirty="0" smtClean="0"/>
              <a:t>минут; на </a:t>
            </a:r>
            <a:r>
              <a:rPr lang="ru-RU" dirty="0"/>
              <a:t>оказание помощи - 4 </a:t>
            </a:r>
            <a:r>
              <a:rPr lang="ru-RU" dirty="0" smtClean="0"/>
              <a:t>минуты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60564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908720"/>
            <a:ext cx="7488832" cy="5217443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0" lvl="0" indent="0" algn="ctr">
              <a:buClr>
                <a:srgbClr val="AA2B1E"/>
              </a:buClr>
              <a:buNone/>
            </a:pPr>
            <a:r>
              <a:rPr lang="ru-RU" sz="2200" b="1" dirty="0" smtClean="0">
                <a:solidFill>
                  <a:prstClr val="black"/>
                </a:solidFill>
              </a:rPr>
              <a:t>Пятое </a:t>
            </a:r>
            <a:r>
              <a:rPr lang="ru-RU" sz="2200" b="1" dirty="0">
                <a:solidFill>
                  <a:prstClr val="black"/>
                </a:solidFill>
              </a:rPr>
              <a:t>практическое задание </a:t>
            </a:r>
          </a:p>
          <a:p>
            <a:pPr marL="0" indent="0" algn="ctr">
              <a:buNone/>
            </a:pPr>
            <a:r>
              <a:rPr lang="ru-RU" dirty="0" smtClean="0"/>
              <a:t>Во </a:t>
            </a:r>
            <a:r>
              <a:rPr lang="ru-RU" dirty="0"/>
              <a:t>время гололедицы один из пешеходов упал на тротуар. При объективном осмотре вы обнаружили укорочение правой верхней конечности и патологическую подвижность в области ½  плеча. Больной жалуется на сильную боль в </a:t>
            </a:r>
            <a:r>
              <a:rPr lang="ru-RU" dirty="0" smtClean="0"/>
              <a:t>руке</a:t>
            </a: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r>
              <a:rPr lang="ru-RU" dirty="0"/>
              <a:t>Подумайте и покажите на своем товарище правила оказания неотложной помощи в данной ситуации. Дайте объяснения в письменной форме, почему вы выбрали именно этот метод.</a:t>
            </a:r>
          </a:p>
          <a:p>
            <a:r>
              <a:rPr lang="ru-RU" dirty="0" smtClean="0"/>
              <a:t>Время на </a:t>
            </a:r>
            <a:r>
              <a:rPr lang="ru-RU" dirty="0"/>
              <a:t>обсуждение и письменный ответ – 3 </a:t>
            </a:r>
            <a:r>
              <a:rPr lang="ru-RU" dirty="0" smtClean="0"/>
              <a:t>минуты, на </a:t>
            </a:r>
            <a:r>
              <a:rPr lang="ru-RU" dirty="0"/>
              <a:t>оказание помощи - 4 </a:t>
            </a:r>
            <a:r>
              <a:rPr lang="ru-RU" dirty="0" smtClean="0"/>
              <a:t>минуты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5776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45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6236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52815888"/>
              </p:ext>
            </p:extLst>
          </p:nvPr>
        </p:nvGraphicFramePr>
        <p:xfrm>
          <a:off x="1043608" y="1628799"/>
          <a:ext cx="7144385" cy="4528300"/>
        </p:xfrm>
        <a:graphic>
          <a:graphicData uri="http://schemas.openxmlformats.org/drawingml/2006/table">
            <a:tbl>
              <a:tblPr/>
              <a:tblGrid>
                <a:gridCol w="1620520"/>
                <a:gridCol w="1113790"/>
                <a:gridCol w="1259840"/>
                <a:gridCol w="1620520"/>
                <a:gridCol w="1529715"/>
              </a:tblGrid>
              <a:tr h="192529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0" kern="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Что я знаю о неотложной помощи</a:t>
                      </a:r>
                      <a:endParaRPr lang="ru-RU" sz="2000" i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0" kern="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Что я хочу узнать?</a:t>
                      </a:r>
                      <a:endParaRPr lang="ru-RU" sz="2000" i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0" kern="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Что я узнал</a:t>
                      </a:r>
                      <a:endParaRPr lang="ru-RU" sz="2000" i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0" kern="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Применяли ли вы эти знания в </a:t>
                      </a:r>
                      <a:endParaRPr lang="ru-RU" sz="2000" i="1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0" kern="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повседневной жизни? </a:t>
                      </a:r>
                      <a:endParaRPr lang="ru-RU" sz="2000" i="1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0" kern="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Нужны ли вам эти знания в вашей будущей профессии?</a:t>
                      </a:r>
                      <a:r>
                        <a:rPr lang="ru-RU" sz="2000" i="1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i="0" kern="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Приведите примеры.</a:t>
                      </a:r>
                      <a:endParaRPr lang="ru-RU" sz="2000" i="1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67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0" kern="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в начале занятия</a:t>
                      </a:r>
                      <a:endParaRPr lang="ru-RU" sz="2000" i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0" kern="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в конце занятия</a:t>
                      </a:r>
                      <a:endParaRPr lang="ru-RU" sz="2000" i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kern="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1</a:t>
                      </a:r>
                      <a:endParaRPr lang="ru-RU" sz="1400" i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kern="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2</a:t>
                      </a:r>
                      <a:endParaRPr lang="ru-RU" sz="1400" i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kern="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3</a:t>
                      </a:r>
                      <a:endParaRPr lang="ru-RU" sz="1400" i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kern="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4</a:t>
                      </a:r>
                      <a:endParaRPr lang="ru-RU" sz="1400" i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kern="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5</a:t>
                      </a:r>
                      <a:endParaRPr lang="ru-RU" sz="1400" i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kern="5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 </a:t>
                      </a:r>
                      <a:endParaRPr lang="ru-RU" sz="1400" i="1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kern="5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 </a:t>
                      </a:r>
                      <a:endParaRPr lang="ru-RU" sz="1400" i="1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kern="5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 </a:t>
                      </a:r>
                      <a:endParaRPr lang="ru-RU" sz="1400" i="1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kern="5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 </a:t>
                      </a:r>
                      <a:endParaRPr lang="ru-RU" sz="1400" i="1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kern="5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 </a:t>
                      </a:r>
                      <a:endParaRPr lang="ru-RU" sz="1400" i="1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kern="5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 </a:t>
                      </a:r>
                      <a:endParaRPr lang="ru-RU" sz="1400" i="1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kern="5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 </a:t>
                      </a:r>
                      <a:endParaRPr lang="ru-RU" sz="1400" i="1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kern="5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 </a:t>
                      </a:r>
                      <a:endParaRPr lang="ru-RU" sz="1400" i="1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kern="5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 </a:t>
                      </a:r>
                      <a:endParaRPr lang="ru-RU" sz="1400" i="1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kern="5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 </a:t>
                      </a:r>
                      <a:endParaRPr lang="ru-RU" sz="1400" i="1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kern="5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 </a:t>
                      </a:r>
                      <a:endParaRPr lang="ru-RU" sz="1400" i="1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kern="5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 </a:t>
                      </a:r>
                      <a:endParaRPr lang="ru-RU" sz="1400" i="1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kern="5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 </a:t>
                      </a:r>
                      <a:endParaRPr lang="ru-RU" sz="1400" i="1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kern="5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 </a:t>
                      </a:r>
                      <a:endParaRPr lang="ru-RU" sz="1400" i="1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kern="5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 </a:t>
                      </a:r>
                      <a:endParaRPr lang="ru-RU" sz="1400" i="1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843808" y="764704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Рефлексия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2114932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980728"/>
            <a:ext cx="7416824" cy="4536504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/>
              <a:t>Список </a:t>
            </a:r>
            <a:r>
              <a:rPr lang="ru-RU" b="1" dirty="0" smtClean="0"/>
              <a:t>литературы</a:t>
            </a:r>
          </a:p>
          <a:p>
            <a:pPr marL="0" indent="0" algn="ctr">
              <a:buNone/>
            </a:pPr>
            <a:endParaRPr lang="ru-RU" b="1" dirty="0"/>
          </a:p>
          <a:p>
            <a:pPr marL="0" indent="0">
              <a:buNone/>
            </a:pPr>
            <a:r>
              <a:rPr lang="ru-RU" dirty="0"/>
              <a:t>1.Филатов Леонид. Любовь к трем апельсинам. Сказки. Повести. Пародии. Киносценарии. – М.: Изд-во ЭКСМО-Пресс, </a:t>
            </a:r>
            <a:r>
              <a:rPr lang="ru-RU" dirty="0" smtClean="0"/>
              <a:t>2001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2. Фролов М. П. и др. Основы безопасности жизнедеятельности. Учебник для студентов учебных заведений среднего профессионального образования – М: Просвещения, </a:t>
            </a:r>
            <a:r>
              <a:rPr lang="ru-RU" dirty="0" smtClean="0"/>
              <a:t>2003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9206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764704"/>
            <a:ext cx="7128792" cy="5328592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marL="0" indent="0" algn="ctr">
              <a:buNone/>
            </a:pPr>
            <a:r>
              <a:rPr lang="ru-RU" b="1" dirty="0"/>
              <a:t>Цели театрализованного урока</a:t>
            </a:r>
            <a:r>
              <a:rPr lang="ru-RU" b="1" dirty="0" smtClean="0"/>
              <a:t>:</a:t>
            </a:r>
          </a:p>
          <a:p>
            <a:pPr marL="0" indent="0" algn="ctr">
              <a:buNone/>
            </a:pPr>
            <a:endParaRPr lang="ru-RU" b="1" dirty="0"/>
          </a:p>
          <a:p>
            <a:pPr marL="0" indent="0">
              <a:buNone/>
            </a:pPr>
            <a:r>
              <a:rPr lang="ru-RU" dirty="0"/>
              <a:t>1.Развивающая. Выработать умение находить решение проблемы, применять знания в различных неотложных </a:t>
            </a:r>
            <a:r>
              <a:rPr lang="ru-RU" dirty="0" smtClean="0"/>
              <a:t>ситуациях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2.Обучающая. Вторичное закрепление усвоенных знаний, выработка умений и навыков по оказанию неотложной помощи </a:t>
            </a:r>
            <a:r>
              <a:rPr lang="ru-RU" dirty="0" smtClean="0"/>
              <a:t>пострадавшим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3.Коммуникативная. Обучение ребят работать во взаимодействии друг с другом и </a:t>
            </a:r>
            <a:r>
              <a:rPr lang="ru-RU" dirty="0" smtClean="0"/>
              <a:t>учителем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4.Воспитательная. Развитие познавательного интереса к дисциплине </a:t>
            </a:r>
            <a:r>
              <a:rPr lang="ru-RU" dirty="0" smtClean="0"/>
              <a:t>ОБЖ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34087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836712"/>
            <a:ext cx="7416824" cy="5328592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/>
              <a:t>Правила, система оценочных </a:t>
            </a:r>
            <a:r>
              <a:rPr lang="ru-RU" b="1" dirty="0" smtClean="0"/>
              <a:t>показателей и </a:t>
            </a:r>
            <a:r>
              <a:rPr lang="ru-RU" b="1" dirty="0"/>
              <a:t>регламент конкурса:</a:t>
            </a:r>
          </a:p>
          <a:p>
            <a:pPr marL="0" indent="0">
              <a:buNone/>
            </a:pPr>
            <a:r>
              <a:rPr lang="ru-RU" dirty="0"/>
              <a:t>1.Четко выполнять все алгоритмы конкурса, соблюдать порядок и дисциплину, активно участвовать в обсуждении и предлагать свои варианты решения проблемной </a:t>
            </a:r>
            <a:r>
              <a:rPr lang="ru-RU" dirty="0" smtClean="0"/>
              <a:t>задачи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2.На поиск правильного решения </a:t>
            </a:r>
            <a:r>
              <a:rPr lang="ru-RU" dirty="0" smtClean="0"/>
              <a:t>и практическое выполнение задания отводится определенное количество времени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3.Учитывается скорость и качество оказания неотложной </a:t>
            </a:r>
            <a:r>
              <a:rPr lang="ru-RU" dirty="0" smtClean="0"/>
              <a:t>помощи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4.Каждое практическое задание оценивается «правильно» или «неправильно». </a:t>
            </a:r>
            <a:r>
              <a:rPr lang="ru-RU" dirty="0" smtClean="0"/>
              <a:t>Задания осуществляются в паре Выигрывают те ребята, которые правильно выполнили практическое задание и верно ответили на вопрос. За </a:t>
            </a:r>
            <a:r>
              <a:rPr lang="ru-RU" dirty="0"/>
              <a:t>каждое </a:t>
            </a:r>
            <a:r>
              <a:rPr lang="ru-RU" dirty="0" smtClean="0"/>
              <a:t>точно выполненное упражнение начисляется один балл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5</a:t>
            </a:r>
            <a:r>
              <a:rPr lang="ru-RU" dirty="0" smtClean="0"/>
              <a:t>.Задания </a:t>
            </a:r>
            <a:r>
              <a:rPr lang="ru-RU" dirty="0"/>
              <a:t>даны по медицинскому </a:t>
            </a:r>
            <a:r>
              <a:rPr lang="ru-RU" dirty="0" smtClean="0"/>
              <a:t>разделу, </a:t>
            </a:r>
            <a:r>
              <a:rPr lang="ru-RU" dirty="0"/>
              <a:t>изучаемому по дисциплине </a:t>
            </a:r>
            <a:r>
              <a:rPr lang="ru-RU" dirty="0" smtClean="0"/>
              <a:t>ОБЖ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6</a:t>
            </a:r>
            <a:r>
              <a:rPr lang="ru-RU" dirty="0" smtClean="0"/>
              <a:t>.Выигрывает </a:t>
            </a:r>
            <a:r>
              <a:rPr lang="ru-RU" dirty="0"/>
              <a:t>та пара ребят, которая наберет максимальное количество </a:t>
            </a:r>
            <a:r>
              <a:rPr lang="ru-RU" dirty="0" smtClean="0"/>
              <a:t>баллов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02804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60152448"/>
              </p:ext>
            </p:extLst>
          </p:nvPr>
        </p:nvGraphicFramePr>
        <p:xfrm>
          <a:off x="1043608" y="1628799"/>
          <a:ext cx="7144385" cy="4528300"/>
        </p:xfrm>
        <a:graphic>
          <a:graphicData uri="http://schemas.openxmlformats.org/drawingml/2006/table">
            <a:tbl>
              <a:tblPr/>
              <a:tblGrid>
                <a:gridCol w="1620520"/>
                <a:gridCol w="1113790"/>
                <a:gridCol w="1259840"/>
                <a:gridCol w="1620520"/>
                <a:gridCol w="1529715"/>
              </a:tblGrid>
              <a:tr h="192529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0" kern="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Что я знаю о неотложной помощи</a:t>
                      </a:r>
                      <a:endParaRPr lang="ru-RU" sz="2000" i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0" kern="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Что я хочу узнать?</a:t>
                      </a:r>
                      <a:endParaRPr lang="ru-RU" sz="2000" i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0" kern="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Что я узнал</a:t>
                      </a:r>
                      <a:endParaRPr lang="ru-RU" sz="2000" i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0" kern="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Применяли ли вы эти знания в </a:t>
                      </a:r>
                      <a:endParaRPr lang="ru-RU" sz="2000" i="1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0" kern="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повседневной жизни? </a:t>
                      </a:r>
                      <a:endParaRPr lang="ru-RU" sz="2000" i="1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0" kern="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Нужны ли вам эти знания в вашей будущей профессии?</a:t>
                      </a:r>
                      <a:r>
                        <a:rPr lang="ru-RU" sz="2000" i="1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i="0" kern="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Приведите примеры.</a:t>
                      </a:r>
                      <a:endParaRPr lang="ru-RU" sz="2000" i="1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67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0" kern="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в начале занятия</a:t>
                      </a:r>
                      <a:endParaRPr lang="ru-RU" sz="2000" i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0" kern="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в конце занятия</a:t>
                      </a:r>
                      <a:endParaRPr lang="ru-RU" sz="2000" i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kern="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1</a:t>
                      </a:r>
                      <a:endParaRPr lang="ru-RU" sz="1400" i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kern="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2</a:t>
                      </a:r>
                      <a:endParaRPr lang="ru-RU" sz="1400" i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kern="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3</a:t>
                      </a:r>
                      <a:endParaRPr lang="ru-RU" sz="1400" i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kern="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4</a:t>
                      </a:r>
                      <a:endParaRPr lang="ru-RU" sz="1400" i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kern="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5</a:t>
                      </a:r>
                      <a:endParaRPr lang="ru-RU" sz="1400" i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kern="5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 </a:t>
                      </a:r>
                      <a:endParaRPr lang="ru-RU" sz="1400" i="1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kern="5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 </a:t>
                      </a:r>
                      <a:endParaRPr lang="ru-RU" sz="1400" i="1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kern="5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 </a:t>
                      </a:r>
                      <a:endParaRPr lang="ru-RU" sz="1400" i="1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kern="5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 </a:t>
                      </a:r>
                      <a:endParaRPr lang="ru-RU" sz="1400" i="1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kern="5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 </a:t>
                      </a:r>
                      <a:endParaRPr lang="ru-RU" sz="1400" i="1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kern="5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 </a:t>
                      </a:r>
                      <a:endParaRPr lang="ru-RU" sz="1400" i="1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kern="5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 </a:t>
                      </a:r>
                      <a:endParaRPr lang="ru-RU" sz="1400" i="1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kern="5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 </a:t>
                      </a:r>
                      <a:endParaRPr lang="ru-RU" sz="1400" i="1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kern="5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 </a:t>
                      </a:r>
                      <a:endParaRPr lang="ru-RU" sz="1400" i="1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kern="5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 </a:t>
                      </a:r>
                      <a:endParaRPr lang="ru-RU" sz="1400" i="1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kern="5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 </a:t>
                      </a:r>
                      <a:endParaRPr lang="ru-RU" sz="1400" i="1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kern="5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 </a:t>
                      </a:r>
                      <a:endParaRPr lang="ru-RU" sz="1400" i="1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kern="5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 </a:t>
                      </a:r>
                      <a:endParaRPr lang="ru-RU" sz="1400" i="1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kern="5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 </a:t>
                      </a:r>
                      <a:endParaRPr lang="ru-RU" sz="1400" i="1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kern="5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 </a:t>
                      </a:r>
                      <a:endParaRPr lang="ru-RU" sz="1400" i="1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843808" y="764704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Актуализация</a:t>
            </a:r>
          </a:p>
        </p:txBody>
      </p:sp>
    </p:spTree>
    <p:extLst>
      <p:ext uri="{BB962C8B-B14F-4D97-AF65-F5344CB8AC3E}">
        <p14:creationId xmlns:p14="http://schemas.microsoft.com/office/powerpoint/2010/main" xmlns="" val="2696593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6207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11286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437" y="332654"/>
            <a:ext cx="3467535" cy="232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1896" y="4425576"/>
            <a:ext cx="3222104" cy="2416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6533" y="2658343"/>
            <a:ext cx="4263659" cy="2852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G:\ОБЖ\ФОТО\фото мес.ГО\IMG_026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2656"/>
            <a:ext cx="3286231" cy="232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45666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836712"/>
            <a:ext cx="7344816" cy="5256584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/>
              <a:t>Первое практическое задание </a:t>
            </a:r>
          </a:p>
          <a:p>
            <a:pPr marL="0" indent="0" algn="ctr">
              <a:buNone/>
            </a:pPr>
            <a:r>
              <a:rPr lang="ru-RU" dirty="0" smtClean="0"/>
              <a:t>Во </a:t>
            </a:r>
            <a:r>
              <a:rPr lang="ru-RU" dirty="0"/>
              <a:t>время автодорожной аварии у водителя открылось кровотечение </a:t>
            </a:r>
            <a:r>
              <a:rPr lang="ru-RU" dirty="0" smtClean="0"/>
              <a:t>из верхней </a:t>
            </a:r>
            <a:r>
              <a:rPr lang="ru-RU" dirty="0"/>
              <a:t>конечности, кровь ярко-красного </a:t>
            </a:r>
            <a:r>
              <a:rPr lang="ru-RU" dirty="0" smtClean="0"/>
              <a:t>цвета, вытекает </a:t>
            </a:r>
            <a:r>
              <a:rPr lang="ru-RU" dirty="0"/>
              <a:t>не очень сильной прерывистой струей. При объективном осмотре вы увидели у него рану, из которой видны отломки кости в области нижней трети правого плеча. Пострадавший жалуется на сильные боли и головокружение. Аптечка во время аварии не </a:t>
            </a:r>
            <a:r>
              <a:rPr lang="ru-RU" dirty="0" smtClean="0"/>
              <a:t>пострадала</a:t>
            </a:r>
          </a:p>
          <a:p>
            <a:pPr marL="0" indent="0" algn="ctr">
              <a:buNone/>
            </a:pPr>
            <a:endParaRPr lang="ru-RU" dirty="0"/>
          </a:p>
          <a:p>
            <a:r>
              <a:rPr lang="ru-RU" dirty="0"/>
              <a:t>Внимательно прочитайте, подумайте и покажите на своем товарище правила оказания неотложной помощи в данной ситуации. Дайте объяснения в письменной форме, почему вы выбрали именно этот метод.</a:t>
            </a:r>
          </a:p>
          <a:p>
            <a:r>
              <a:rPr lang="ru-RU" dirty="0"/>
              <a:t>Время на обсуждение и письменный ответ – 5 минут, на оказание помощи - 4 минуты.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10921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3608" y="836712"/>
            <a:ext cx="7200800" cy="5328592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lnSpcReduction="10000"/>
          </a:bodyPr>
          <a:lstStyle/>
          <a:p>
            <a:pPr marL="0" lvl="0" indent="0" algn="ctr">
              <a:buClr>
                <a:srgbClr val="AA2B1E"/>
              </a:buClr>
              <a:buNone/>
            </a:pPr>
            <a:r>
              <a:rPr lang="ru-RU" sz="2200" b="1" dirty="0" smtClean="0">
                <a:solidFill>
                  <a:prstClr val="black"/>
                </a:solidFill>
              </a:rPr>
              <a:t>Второе практическое </a:t>
            </a:r>
            <a:r>
              <a:rPr lang="ru-RU" sz="2200" b="1" dirty="0">
                <a:solidFill>
                  <a:prstClr val="black"/>
                </a:solidFill>
              </a:rPr>
              <a:t>задание </a:t>
            </a:r>
          </a:p>
          <a:p>
            <a:pPr marL="0" indent="0" algn="ctr">
              <a:buNone/>
            </a:pPr>
            <a:r>
              <a:rPr lang="ru-RU" dirty="0" smtClean="0"/>
              <a:t>Житель </a:t>
            </a:r>
            <a:r>
              <a:rPr lang="ru-RU" dirty="0"/>
              <a:t>деревни N, работая за деревообрабатывающим станком, будучи в нетрезвом состоянии, получил травму в области левого запястья. Из раны вытекает кровь прерывистой струей ярко-красного </a:t>
            </a:r>
            <a:r>
              <a:rPr lang="ru-RU" dirty="0" smtClean="0"/>
              <a:t>цвета</a:t>
            </a: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r>
              <a:rPr lang="ru-RU" dirty="0"/>
              <a:t>Подумайте и покажите на своем товарище правила оказания неотложной помощи в данной ситуации. Дайте объяснения в письменной форме, почему вы выбрали именно этот метод.</a:t>
            </a:r>
          </a:p>
          <a:p>
            <a:r>
              <a:rPr lang="ru-RU" dirty="0" smtClean="0"/>
              <a:t>Время </a:t>
            </a:r>
            <a:r>
              <a:rPr lang="ru-RU" dirty="0"/>
              <a:t>на обсуждение и письменный ответ – 5 минут, на оказание помощи - 3 минуты.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48019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757</Words>
  <Application>Microsoft Office PowerPoint</Application>
  <PresentationFormat>Экран (4:3)</PresentationFormat>
  <Paragraphs>106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Кнопка</vt:lpstr>
      <vt:lpstr>Апекс</vt:lpstr>
      <vt:lpstr>Тема Office</vt:lpstr>
      <vt:lpstr>                                                                                                                                           Комбинированный урок закрепления знаний и формирования  умений и навыков по оказанию первой медицинской помощи    На тему: «Безопасность удалого молодца и о том, как правильно оказать первую медицинскую помощь пострадавшему»   (по мотивам сказки Леонида Филатова  «Про Федота – стрельца удалого молодца»)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«СКАЗ ПРО ФЕДОТА СТРЕЛЬЦА и ОБЖ»</dc:title>
  <dc:creator>Светлана</dc:creator>
  <cp:lastModifiedBy>Tata</cp:lastModifiedBy>
  <cp:revision>51</cp:revision>
  <dcterms:created xsi:type="dcterms:W3CDTF">2012-12-01T15:18:04Z</dcterms:created>
  <dcterms:modified xsi:type="dcterms:W3CDTF">2013-06-18T21:41:55Z</dcterms:modified>
</cp:coreProperties>
</file>